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1"/>
  </p:sldMasterIdLst>
  <p:notesMasterIdLst>
    <p:notesMasterId r:id="rId66"/>
  </p:notesMasterIdLst>
  <p:handoutMasterIdLst>
    <p:handoutMasterId r:id="rId67"/>
  </p:handoutMasterIdLst>
  <p:sldIdLst>
    <p:sldId id="3169" r:id="rId2"/>
    <p:sldId id="3171" r:id="rId3"/>
    <p:sldId id="3172" r:id="rId4"/>
    <p:sldId id="3213" r:id="rId5"/>
    <p:sldId id="3214" r:id="rId6"/>
    <p:sldId id="3215" r:id="rId7"/>
    <p:sldId id="3177" r:id="rId8"/>
    <p:sldId id="3216" r:id="rId9"/>
    <p:sldId id="3219" r:id="rId10"/>
    <p:sldId id="3218" r:id="rId11"/>
    <p:sldId id="3225" r:id="rId12"/>
    <p:sldId id="3220" r:id="rId13"/>
    <p:sldId id="3221" r:id="rId14"/>
    <p:sldId id="3223" r:id="rId15"/>
    <p:sldId id="3224" r:id="rId16"/>
    <p:sldId id="3222" r:id="rId17"/>
    <p:sldId id="3259" r:id="rId18"/>
    <p:sldId id="3258" r:id="rId19"/>
    <p:sldId id="3182" r:id="rId20"/>
    <p:sldId id="3230" r:id="rId21"/>
    <p:sldId id="3232" r:id="rId22"/>
    <p:sldId id="3233" r:id="rId23"/>
    <p:sldId id="3234" r:id="rId24"/>
    <p:sldId id="3235" r:id="rId25"/>
    <p:sldId id="3227" r:id="rId26"/>
    <p:sldId id="3236" r:id="rId27"/>
    <p:sldId id="3237" r:id="rId28"/>
    <p:sldId id="3238" r:id="rId29"/>
    <p:sldId id="3187" r:id="rId30"/>
    <p:sldId id="3239" r:id="rId31"/>
    <p:sldId id="3240" r:id="rId32"/>
    <p:sldId id="3248" r:id="rId33"/>
    <p:sldId id="3241" r:id="rId34"/>
    <p:sldId id="3242" r:id="rId35"/>
    <p:sldId id="3249" r:id="rId36"/>
    <p:sldId id="3243" r:id="rId37"/>
    <p:sldId id="3250" r:id="rId38"/>
    <p:sldId id="3251" r:id="rId39"/>
    <p:sldId id="3244" r:id="rId40"/>
    <p:sldId id="3252" r:id="rId41"/>
    <p:sldId id="3253" r:id="rId42"/>
    <p:sldId id="3245" r:id="rId43"/>
    <p:sldId id="3254" r:id="rId44"/>
    <p:sldId id="3255" r:id="rId45"/>
    <p:sldId id="3246" r:id="rId46"/>
    <p:sldId id="3260" r:id="rId47"/>
    <p:sldId id="3256" r:id="rId48"/>
    <p:sldId id="3247" r:id="rId49"/>
    <p:sldId id="3257" r:id="rId50"/>
    <p:sldId id="3262" r:id="rId51"/>
    <p:sldId id="3261" r:id="rId52"/>
    <p:sldId id="3217" r:id="rId53"/>
    <p:sldId id="3191" r:id="rId54"/>
    <p:sldId id="3179" r:id="rId55"/>
    <p:sldId id="3175" r:id="rId56"/>
    <p:sldId id="3174" r:id="rId57"/>
    <p:sldId id="3176" r:id="rId58"/>
    <p:sldId id="3180" r:id="rId59"/>
    <p:sldId id="3181" r:id="rId60"/>
    <p:sldId id="3184" r:id="rId61"/>
    <p:sldId id="3185" r:id="rId62"/>
    <p:sldId id="3186" r:id="rId63"/>
    <p:sldId id="3189" r:id="rId64"/>
    <p:sldId id="3190" r:id="rId65"/>
  </p:sldIdLst>
  <p:sldSz cx="12858750" cy="7232650"/>
  <p:notesSz cx="6858000" cy="9144000"/>
  <p:custDataLst>
    <p:tags r:id="rId68"/>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1"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9CD8"/>
    <a:srgbClr val="7CD6CD"/>
    <a:srgbClr val="74D7D4"/>
    <a:srgbClr val="FDD61F"/>
    <a:srgbClr val="95C523"/>
    <a:srgbClr val="BAC36D"/>
    <a:srgbClr val="B7AA6E"/>
    <a:srgbClr val="00B0F0"/>
    <a:srgbClr val="16B8C2"/>
    <a:srgbClr val="6933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36" autoAdjust="0"/>
    <p:restoredTop sz="94830" autoAdjust="0"/>
  </p:normalViewPr>
  <p:slideViewPr>
    <p:cSldViewPr>
      <p:cViewPr>
        <p:scale>
          <a:sx n="61" d="100"/>
          <a:sy n="61" d="100"/>
        </p:scale>
        <p:origin x="-176" y="416"/>
      </p:cViewPr>
      <p:guideLst>
        <p:guide orient="horz" pos="328"/>
        <p:guide pos="4051"/>
        <p:guide pos="557"/>
        <p:guide orient="horz" pos="4183"/>
        <p:guide pos="7497"/>
        <p:guide pos="6908"/>
      </p:guideLst>
    </p:cSldViewPr>
  </p:slideViewPr>
  <p:outlineViewPr>
    <p:cViewPr>
      <p:scale>
        <a:sx n="100" d="100"/>
        <a:sy n="100" d="100"/>
      </p:scale>
      <p:origin x="0" y="-9972"/>
    </p:cViewPr>
  </p:outlineViewPr>
  <p:notesTextViewPr>
    <p:cViewPr>
      <p:scale>
        <a:sx n="1" d="1"/>
        <a:sy n="1" d="1"/>
      </p:scale>
      <p:origin x="0" y="0"/>
    </p:cViewPr>
  </p:notesTextViewPr>
  <p:sorterViewPr>
    <p:cViewPr>
      <p:scale>
        <a:sx n="50" d="100"/>
        <a:sy n="50" d="100"/>
      </p:scale>
      <p:origin x="0" y="0"/>
    </p:cViewPr>
  </p:sorterViewPr>
  <p:notesViewPr>
    <p:cSldViewPr>
      <p:cViewPr varScale="1">
        <p:scale>
          <a:sx n="88" d="100"/>
          <a:sy n="88" d="100"/>
        </p:scale>
        <p:origin x="382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pPr/>
              <a:t>2019/2/1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pPr/>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2019/2/1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亮亮图文旗舰店</a:t>
            </a:r>
            <a:r>
              <a:rPr lang="en-US" altLang="zh-CN" dirty="0"/>
              <a:t>https://liangliangtuwen.tmall.com</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4105594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45</a:t>
            </a:fld>
            <a:endParaRPr lang="zh-CN" altLang="en-US"/>
          </a:p>
        </p:txBody>
      </p:sp>
    </p:spTree>
    <p:extLst>
      <p:ext uri="{BB962C8B-B14F-4D97-AF65-F5344CB8AC3E}">
        <p14:creationId xmlns:p14="http://schemas.microsoft.com/office/powerpoint/2010/main" val="157581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48</a:t>
            </a:fld>
            <a:endParaRPr lang="zh-CN" altLang="en-US"/>
          </a:p>
        </p:txBody>
      </p:sp>
    </p:spTree>
    <p:extLst>
      <p:ext uri="{BB962C8B-B14F-4D97-AF65-F5344CB8AC3E}">
        <p14:creationId xmlns:p14="http://schemas.microsoft.com/office/powerpoint/2010/main" val="142043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亮亮图文旗舰店</a:t>
            </a:r>
            <a:r>
              <a:rPr lang="en-US" altLang="zh-CN" dirty="0"/>
              <a:t>https://liangliangtuwen.tmall.com</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53</a:t>
            </a:fld>
            <a:endParaRPr lang="zh-CN" altLang="en-US"/>
          </a:p>
        </p:txBody>
      </p:sp>
    </p:spTree>
    <p:extLst>
      <p:ext uri="{BB962C8B-B14F-4D97-AF65-F5344CB8AC3E}">
        <p14:creationId xmlns:p14="http://schemas.microsoft.com/office/powerpoint/2010/main" val="1704169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pPr/>
              <a:t>54</a:t>
            </a:fld>
            <a:endParaRPr lang="en-GB"/>
          </a:p>
        </p:txBody>
      </p:sp>
    </p:spTree>
    <p:extLst>
      <p:ext uri="{BB962C8B-B14F-4D97-AF65-F5344CB8AC3E}">
        <p14:creationId xmlns:p14="http://schemas.microsoft.com/office/powerpoint/2010/main" val="3430155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55</a:t>
            </a:fld>
            <a:endParaRPr lang="zh-CN" altLang="en-US"/>
          </a:p>
        </p:txBody>
      </p:sp>
    </p:spTree>
    <p:extLst>
      <p:ext uri="{BB962C8B-B14F-4D97-AF65-F5344CB8AC3E}">
        <p14:creationId xmlns:p14="http://schemas.microsoft.com/office/powerpoint/2010/main" val="4051977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864422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57</a:t>
            </a:fld>
            <a:endParaRPr lang="zh-CN" altLang="en-US"/>
          </a:p>
        </p:txBody>
      </p:sp>
    </p:spTree>
    <p:extLst>
      <p:ext uri="{BB962C8B-B14F-4D97-AF65-F5344CB8AC3E}">
        <p14:creationId xmlns:p14="http://schemas.microsoft.com/office/powerpoint/2010/main" val="1294421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58</a:t>
            </a:fld>
            <a:endParaRPr lang="zh-CN" altLang="en-US"/>
          </a:p>
        </p:txBody>
      </p:sp>
    </p:spTree>
    <p:extLst>
      <p:ext uri="{BB962C8B-B14F-4D97-AF65-F5344CB8AC3E}">
        <p14:creationId xmlns:p14="http://schemas.microsoft.com/office/powerpoint/2010/main" val="2646562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536637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60</a:t>
            </a:fld>
            <a:endParaRPr lang="zh-CN" altLang="en-US"/>
          </a:p>
        </p:txBody>
      </p:sp>
    </p:spTree>
    <p:extLst>
      <p:ext uri="{BB962C8B-B14F-4D97-AF65-F5344CB8AC3E}">
        <p14:creationId xmlns:p14="http://schemas.microsoft.com/office/powerpoint/2010/main" val="1368139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a:t>
            </a:fld>
            <a:endParaRPr lang="zh-CN" altLang="en-US"/>
          </a:p>
        </p:txBody>
      </p:sp>
    </p:spTree>
    <p:extLst>
      <p:ext uri="{BB962C8B-B14F-4D97-AF65-F5344CB8AC3E}">
        <p14:creationId xmlns:p14="http://schemas.microsoft.com/office/powerpoint/2010/main" val="1666716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823948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989103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63</a:t>
            </a:fld>
            <a:endParaRPr lang="zh-CN" altLang="en-US"/>
          </a:p>
        </p:txBody>
      </p:sp>
    </p:spTree>
    <p:extLst>
      <p:ext uri="{BB962C8B-B14F-4D97-AF65-F5344CB8AC3E}">
        <p14:creationId xmlns:p14="http://schemas.microsoft.com/office/powerpoint/2010/main" val="1178831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64</a:t>
            </a:fld>
            <a:endParaRPr lang="zh-CN" altLang="en-US"/>
          </a:p>
        </p:txBody>
      </p:sp>
    </p:spTree>
    <p:extLst>
      <p:ext uri="{BB962C8B-B14F-4D97-AF65-F5344CB8AC3E}">
        <p14:creationId xmlns:p14="http://schemas.microsoft.com/office/powerpoint/2010/main" val="3476448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3</a:t>
            </a:fld>
            <a:endParaRPr lang="zh-CN" altLang="en-US"/>
          </a:p>
        </p:txBody>
      </p:sp>
    </p:spTree>
    <p:extLst>
      <p:ext uri="{BB962C8B-B14F-4D97-AF65-F5344CB8AC3E}">
        <p14:creationId xmlns:p14="http://schemas.microsoft.com/office/powerpoint/2010/main" val="3462599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7</a:t>
            </a:fld>
            <a:endParaRPr lang="zh-CN" altLang="en-US"/>
          </a:p>
        </p:txBody>
      </p:sp>
    </p:spTree>
    <p:extLst>
      <p:ext uri="{BB962C8B-B14F-4D97-AF65-F5344CB8AC3E}">
        <p14:creationId xmlns:p14="http://schemas.microsoft.com/office/powerpoint/2010/main" val="3631048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19</a:t>
            </a:fld>
            <a:endParaRPr lang="zh-CN" altLang="en-US"/>
          </a:p>
        </p:txBody>
      </p:sp>
    </p:spTree>
    <p:extLst>
      <p:ext uri="{BB962C8B-B14F-4D97-AF65-F5344CB8AC3E}">
        <p14:creationId xmlns:p14="http://schemas.microsoft.com/office/powerpoint/2010/main" val="145528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29</a:t>
            </a:fld>
            <a:endParaRPr lang="zh-CN" altLang="en-US"/>
          </a:p>
        </p:txBody>
      </p:sp>
    </p:spTree>
    <p:extLst>
      <p:ext uri="{BB962C8B-B14F-4D97-AF65-F5344CB8AC3E}">
        <p14:creationId xmlns:p14="http://schemas.microsoft.com/office/powerpoint/2010/main" val="2246091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39</a:t>
            </a:fld>
            <a:endParaRPr lang="zh-CN" altLang="en-US"/>
          </a:p>
        </p:txBody>
      </p:sp>
    </p:spTree>
    <p:extLst>
      <p:ext uri="{BB962C8B-B14F-4D97-AF65-F5344CB8AC3E}">
        <p14:creationId xmlns:p14="http://schemas.microsoft.com/office/powerpoint/2010/main" val="3844404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8F03C3-53C1-4F10-8DAF-D1F318E96C6E}" type="slidenum">
              <a:rPr lang="zh-CN" altLang="en-US" smtClean="0"/>
              <a:pPr/>
              <a:t>41</a:t>
            </a:fld>
            <a:endParaRPr lang="zh-CN" altLang="en-US"/>
          </a:p>
        </p:txBody>
      </p:sp>
    </p:spTree>
    <p:extLst>
      <p:ext uri="{BB962C8B-B14F-4D97-AF65-F5344CB8AC3E}">
        <p14:creationId xmlns:p14="http://schemas.microsoft.com/office/powerpoint/2010/main" val="1221028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42</a:t>
            </a:fld>
            <a:endParaRPr lang="zh-CN" altLang="en-US"/>
          </a:p>
        </p:txBody>
      </p:sp>
    </p:spTree>
    <p:extLst>
      <p:ext uri="{BB962C8B-B14F-4D97-AF65-F5344CB8AC3E}">
        <p14:creationId xmlns:p14="http://schemas.microsoft.com/office/powerpoint/2010/main" val="3447094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84040" y="6703595"/>
            <a:ext cx="2893219" cy="385072"/>
          </a:xfrm>
          <a:prstGeom prst="rect">
            <a:avLst/>
          </a:prstGeom>
        </p:spPr>
        <p:txBody>
          <a:bodyPr/>
          <a:lstStyle/>
          <a:p>
            <a:fld id="{32BF82D2-7A68-459D-A996-9BDDA2518FA4}" type="datetimeFigureOut">
              <a:rPr lang="zh-CN" altLang="en-US" smtClean="0"/>
              <a:pPr/>
              <a:t>2019/2/1</a:t>
            </a:fld>
            <a:endParaRPr lang="zh-CN" altLang="en-US"/>
          </a:p>
        </p:txBody>
      </p:sp>
      <p:sp>
        <p:nvSpPr>
          <p:cNvPr id="3" name="Footer Placeholder 2"/>
          <p:cNvSpPr>
            <a:spLocks noGrp="1"/>
          </p:cNvSpPr>
          <p:nvPr>
            <p:ph type="ftr" sz="quarter" idx="11"/>
          </p:nvPr>
        </p:nvSpPr>
        <p:spPr>
          <a:xfrm>
            <a:off x="4259462" y="6703595"/>
            <a:ext cx="4339828" cy="385072"/>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9081493" y="6703595"/>
            <a:ext cx="2893219" cy="385072"/>
          </a:xfrm>
          <a:prstGeom prst="rect">
            <a:avLst/>
          </a:prstGeom>
        </p:spPr>
        <p:txBody>
          <a:bodyPr/>
          <a:lstStyle/>
          <a:p>
            <a:fld id="{3E01EE5D-26FB-46D5-A381-ECFB35BF1D34}" type="slidenum">
              <a:rPr lang="zh-CN" altLang="en-US" smtClean="0"/>
              <a:pPr/>
              <a:t>‹#›</a:t>
            </a:fld>
            <a:endParaRPr lang="zh-CN" altLang="en-US"/>
          </a:p>
        </p:txBody>
      </p:sp>
    </p:spTree>
    <p:extLst>
      <p:ext uri="{BB962C8B-B14F-4D97-AF65-F5344CB8AC3E}">
        <p14:creationId xmlns:p14="http://schemas.microsoft.com/office/powerpoint/2010/main" val="234854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84040" y="6703595"/>
            <a:ext cx="2893219" cy="385072"/>
          </a:xfrm>
          <a:prstGeom prst="rect">
            <a:avLst/>
          </a:prstGeom>
        </p:spPr>
        <p:txBody>
          <a:bodyPr/>
          <a:lstStyle/>
          <a:p>
            <a:fld id="{32BF82D2-7A68-459D-A996-9BDDA2518FA4}" type="datetimeFigureOut">
              <a:rPr lang="zh-CN" altLang="en-US" smtClean="0"/>
              <a:pPr/>
              <a:t>2019/2/1</a:t>
            </a:fld>
            <a:endParaRPr lang="zh-CN" altLang="en-US"/>
          </a:p>
        </p:txBody>
      </p:sp>
      <p:sp>
        <p:nvSpPr>
          <p:cNvPr id="4" name="页脚占位符 3"/>
          <p:cNvSpPr>
            <a:spLocks noGrp="1"/>
          </p:cNvSpPr>
          <p:nvPr>
            <p:ph type="ftr" sz="quarter" idx="11"/>
          </p:nvPr>
        </p:nvSpPr>
        <p:spPr>
          <a:xfrm>
            <a:off x="4259462" y="6703595"/>
            <a:ext cx="4339828" cy="385072"/>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9081493" y="6703595"/>
            <a:ext cx="2893219" cy="385072"/>
          </a:xfrm>
          <a:prstGeom prst="rect">
            <a:avLst/>
          </a:prstGeom>
        </p:spPr>
        <p:txBody>
          <a:bodyPr/>
          <a:lstStyle/>
          <a:p>
            <a:fld id="{3E01EE5D-26FB-46D5-A381-ECFB35BF1D34}" type="slidenum">
              <a:rPr lang="zh-CN" altLang="en-US" smtClean="0"/>
              <a:pPr/>
              <a:t>‹#›</a:t>
            </a:fld>
            <a:endParaRPr lang="zh-CN" altLang="en-US"/>
          </a:p>
        </p:txBody>
      </p:sp>
    </p:spTree>
    <p:extLst>
      <p:ext uri="{BB962C8B-B14F-4D97-AF65-F5344CB8AC3E}">
        <p14:creationId xmlns:p14="http://schemas.microsoft.com/office/powerpoint/2010/main" val="5514077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40" y="1024038"/>
            <a:ext cx="11090671" cy="759013"/>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84040" y="1925358"/>
            <a:ext cx="11090671" cy="4597362"/>
          </a:xfrm>
          <a:prstGeom prst="rect">
            <a:avLst/>
          </a:prstGeom>
        </p:spPr>
        <p:txBody>
          <a:bodyPr vert="horz" lIns="91440" tIns="45720" rIns="91440" bIns="45720" rtlCol="0">
            <a:normAutofit/>
          </a:bodyPr>
          <a:lstStyle/>
          <a:p>
            <a:pPr lvl="0"/>
            <a:endParaRPr lang="en-US" dirty="0"/>
          </a:p>
        </p:txBody>
      </p:sp>
      <p:sp>
        <p:nvSpPr>
          <p:cNvPr id="14" name="对角圆角矩形 13"/>
          <p:cNvSpPr/>
          <p:nvPr userDrawn="1"/>
        </p:nvSpPr>
        <p:spPr>
          <a:xfrm>
            <a:off x="0" y="303957"/>
            <a:ext cx="11109895" cy="72008"/>
          </a:xfrm>
          <a:prstGeom prst="round2DiagRect">
            <a:avLst/>
          </a:prstGeom>
          <a:solidFill>
            <a:schemeClr val="accent6">
              <a:lumMod val="40000"/>
              <a:lumOff val="60000"/>
            </a:schemeClr>
          </a:solidFill>
          <a:ln>
            <a:solidFill>
              <a:schemeClr val="accent6">
                <a:lumMod val="60000"/>
                <a:lumOff val="40000"/>
              </a:schemeClr>
            </a:solidFill>
          </a:ln>
          <a:effectLst>
            <a:glow rad="63500">
              <a:schemeClr val="accent5">
                <a:satMod val="175000"/>
                <a:alpha val="40000"/>
              </a:schemeClr>
            </a:glo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5" name="图片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137626" y="0"/>
            <a:ext cx="1412429" cy="677756"/>
          </a:xfrm>
          <a:prstGeom prst="rect">
            <a:avLst/>
          </a:prstGeom>
        </p:spPr>
      </p:pic>
      <p:sp>
        <p:nvSpPr>
          <p:cNvPr id="20" name="立方体 19"/>
          <p:cNvSpPr/>
          <p:nvPr userDrawn="1"/>
        </p:nvSpPr>
        <p:spPr>
          <a:xfrm>
            <a:off x="-9153" y="6234688"/>
            <a:ext cx="12858750" cy="576064"/>
          </a:xfrm>
          <a:prstGeom prst="cube">
            <a:avLst/>
          </a:prstGeom>
          <a:solidFill>
            <a:schemeClr val="bg2">
              <a:lumMod val="50000"/>
            </a:schemeClr>
          </a:solidFill>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kern="1200" dirty="0">
                <a:solidFill>
                  <a:schemeClr val="lt1"/>
                </a:solidFill>
                <a:latin typeface="Monotype Corsiva" panose="03010101010201010101" pitchFamily="66" charset="0"/>
                <a:ea typeface="+mn-ea"/>
                <a:cs typeface="+mn-cs"/>
              </a:rPr>
              <a:t>Imperial Institute of Advanced Technology </a:t>
            </a:r>
            <a:r>
              <a:rPr lang="zh-CN" altLang="en-US" sz="1400" kern="1200" baseline="0" dirty="0">
                <a:solidFill>
                  <a:schemeClr val="lt1"/>
                </a:solidFill>
                <a:latin typeface="+mn-ea"/>
                <a:ea typeface="+mn-ea"/>
                <a:cs typeface="+mn-cs"/>
              </a:rPr>
              <a:t>帝工先</a:t>
            </a:r>
            <a:r>
              <a:rPr lang="zh-CN" altLang="en-US" sz="1400" baseline="0" dirty="0">
                <a:latin typeface="+mn-ea"/>
                <a:ea typeface="+mn-ea"/>
              </a:rPr>
              <a:t>进技术研究院</a:t>
            </a:r>
            <a:r>
              <a:rPr lang="en-US" altLang="zh-CN" sz="1400" baseline="0" dirty="0">
                <a:latin typeface="+mn-ea"/>
                <a:ea typeface="+mn-ea"/>
              </a:rPr>
              <a:t>             </a:t>
            </a:r>
            <a:r>
              <a:rPr lang="en-US" altLang="zh-CN" dirty="0">
                <a:latin typeface="Monotype Corsiva" panose="03010101010201010101" pitchFamily="66" charset="0"/>
              </a:rPr>
              <a:t>Artificial Intelligence Training Center </a:t>
            </a:r>
            <a:r>
              <a:rPr lang="zh-CN" altLang="en-US" sz="1200" dirty="0"/>
              <a:t>人工智能培训中心</a:t>
            </a:r>
            <a:r>
              <a:rPr lang="en-US" altLang="zh-CN" sz="1200" dirty="0"/>
              <a:t> </a:t>
            </a:r>
            <a:endParaRPr lang="zh-CN" altLang="en-US" dirty="0"/>
          </a:p>
        </p:txBody>
      </p:sp>
    </p:spTree>
    <p:extLst>
      <p:ext uri="{BB962C8B-B14F-4D97-AF65-F5344CB8AC3E}">
        <p14:creationId xmlns:p14="http://schemas.microsoft.com/office/powerpoint/2010/main" val="1336246420"/>
      </p:ext>
    </p:extLst>
  </p:cSld>
  <p:clrMap bg1="lt1" tx1="dk1" bg2="lt2" tx2="dk2" accent1="accent1" accent2="accent2" accent3="accent3" accent4="accent4" accent5="accent5" accent6="accent6" hlink="hlink" folHlink="folHlink"/>
  <p:sldLayoutIdLst>
    <p:sldLayoutId id="2147483724" r:id="rId1"/>
    <p:sldLayoutId id="2147483725" r:id="rId2"/>
  </p:sldLayoutIdLst>
  <p:txStyles>
    <p:titleStyle>
      <a:lvl1pPr algn="l" defTabSz="964303"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0" indent="0" algn="l" defTabSz="964303" rtl="0" eaLnBrk="1" latinLnBrk="0" hangingPunct="1">
        <a:lnSpc>
          <a:spcPct val="90000"/>
        </a:lnSpc>
        <a:spcBef>
          <a:spcPts val="1055"/>
        </a:spcBef>
        <a:buFont typeface="Arial" panose="020B0604020202020204" pitchFamily="34" charset="0"/>
        <a:buNone/>
        <a:defRPr sz="2953" kern="1200">
          <a:solidFill>
            <a:schemeClr val="tx1"/>
          </a:solidFill>
          <a:latin typeface="+mn-lt"/>
          <a:ea typeface="+mn-ea"/>
          <a:cs typeface="+mn-cs"/>
        </a:defRPr>
      </a:lvl1pPr>
      <a:lvl2pPr marL="723227" indent="-241077" algn="l" defTabSz="964303"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378" indent="-241077" algn="l" defTabSz="964303"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28" indent="-241077" algn="l" defTabSz="964303" rtl="0" eaLnBrk="1" latinLnBrk="0" hangingPunct="1">
        <a:lnSpc>
          <a:spcPct val="90000"/>
        </a:lnSpc>
        <a:spcBef>
          <a:spcPts val="527"/>
        </a:spcBef>
        <a:buFont typeface="Arial" panose="020B0604020202020204" pitchFamily="34" charset="0"/>
        <a:buChar char="•"/>
        <a:defRPr sz="1899" kern="1200">
          <a:solidFill>
            <a:schemeClr val="tx1"/>
          </a:solidFill>
          <a:latin typeface="+mn-lt"/>
          <a:ea typeface="+mn-ea"/>
          <a:cs typeface="+mn-cs"/>
        </a:defRPr>
      </a:lvl4pPr>
      <a:lvl5pPr marL="2169680" indent="-241077" algn="l" defTabSz="964303" rtl="0" eaLnBrk="1" latinLnBrk="0" hangingPunct="1">
        <a:lnSpc>
          <a:spcPct val="90000"/>
        </a:lnSpc>
        <a:spcBef>
          <a:spcPts val="527"/>
        </a:spcBef>
        <a:buFont typeface="Arial" panose="020B0604020202020204" pitchFamily="34" charset="0"/>
        <a:buChar char="•"/>
        <a:defRPr sz="1899" kern="1200">
          <a:solidFill>
            <a:schemeClr val="tx1"/>
          </a:solidFill>
          <a:latin typeface="+mn-lt"/>
          <a:ea typeface="+mn-ea"/>
          <a:cs typeface="+mn-cs"/>
        </a:defRPr>
      </a:lvl5pPr>
      <a:lvl6pPr marL="2651831" indent="-241077" algn="l" defTabSz="964303" rtl="0" eaLnBrk="1" latinLnBrk="0" hangingPunct="1">
        <a:lnSpc>
          <a:spcPct val="90000"/>
        </a:lnSpc>
        <a:spcBef>
          <a:spcPts val="527"/>
        </a:spcBef>
        <a:buFont typeface="Arial" panose="020B0604020202020204" pitchFamily="34" charset="0"/>
        <a:buChar char="•"/>
        <a:defRPr sz="1899" kern="1200">
          <a:solidFill>
            <a:schemeClr val="tx1"/>
          </a:solidFill>
          <a:latin typeface="+mn-lt"/>
          <a:ea typeface="+mn-ea"/>
          <a:cs typeface="+mn-cs"/>
        </a:defRPr>
      </a:lvl6pPr>
      <a:lvl7pPr marL="3133982" indent="-241077" algn="l" defTabSz="964303" rtl="0" eaLnBrk="1" latinLnBrk="0" hangingPunct="1">
        <a:lnSpc>
          <a:spcPct val="90000"/>
        </a:lnSpc>
        <a:spcBef>
          <a:spcPts val="527"/>
        </a:spcBef>
        <a:buFont typeface="Arial" panose="020B0604020202020204" pitchFamily="34" charset="0"/>
        <a:buChar char="•"/>
        <a:defRPr sz="1899" kern="1200">
          <a:solidFill>
            <a:schemeClr val="tx1"/>
          </a:solidFill>
          <a:latin typeface="+mn-lt"/>
          <a:ea typeface="+mn-ea"/>
          <a:cs typeface="+mn-cs"/>
        </a:defRPr>
      </a:lvl7pPr>
      <a:lvl8pPr marL="3616132" indent="-241077" algn="l" defTabSz="964303" rtl="0" eaLnBrk="1" latinLnBrk="0" hangingPunct="1">
        <a:lnSpc>
          <a:spcPct val="90000"/>
        </a:lnSpc>
        <a:spcBef>
          <a:spcPts val="527"/>
        </a:spcBef>
        <a:buFont typeface="Arial" panose="020B0604020202020204" pitchFamily="34" charset="0"/>
        <a:buChar char="•"/>
        <a:defRPr sz="1899" kern="1200">
          <a:solidFill>
            <a:schemeClr val="tx1"/>
          </a:solidFill>
          <a:latin typeface="+mn-lt"/>
          <a:ea typeface="+mn-ea"/>
          <a:cs typeface="+mn-cs"/>
        </a:defRPr>
      </a:lvl8pPr>
      <a:lvl9pPr marL="4098284" indent="-241077" algn="l" defTabSz="964303" rtl="0" eaLnBrk="1" latinLnBrk="0" hangingPunct="1">
        <a:lnSpc>
          <a:spcPct val="90000"/>
        </a:lnSpc>
        <a:spcBef>
          <a:spcPts val="527"/>
        </a:spcBef>
        <a:buFont typeface="Arial" panose="020B0604020202020204" pitchFamily="34" charset="0"/>
        <a:buChar char="•"/>
        <a:defRPr sz="1899" kern="1200">
          <a:solidFill>
            <a:schemeClr val="tx1"/>
          </a:solidFill>
          <a:latin typeface="+mn-lt"/>
          <a:ea typeface="+mn-ea"/>
          <a:cs typeface="+mn-cs"/>
        </a:defRPr>
      </a:lvl9pPr>
    </p:bodyStyle>
    <p:otherStyle>
      <a:defPPr>
        <a:defRPr lang="en-US"/>
      </a:defPPr>
      <a:lvl1pPr marL="0" algn="l" defTabSz="964303" rtl="0" eaLnBrk="1" latinLnBrk="0" hangingPunct="1">
        <a:defRPr sz="1899" kern="1200">
          <a:solidFill>
            <a:schemeClr val="tx1"/>
          </a:solidFill>
          <a:latin typeface="+mn-lt"/>
          <a:ea typeface="+mn-ea"/>
          <a:cs typeface="+mn-cs"/>
        </a:defRPr>
      </a:lvl1pPr>
      <a:lvl2pPr marL="482151" algn="l" defTabSz="964303" rtl="0" eaLnBrk="1" latinLnBrk="0" hangingPunct="1">
        <a:defRPr sz="1899" kern="1200">
          <a:solidFill>
            <a:schemeClr val="tx1"/>
          </a:solidFill>
          <a:latin typeface="+mn-lt"/>
          <a:ea typeface="+mn-ea"/>
          <a:cs typeface="+mn-cs"/>
        </a:defRPr>
      </a:lvl2pPr>
      <a:lvl3pPr marL="964303" algn="l" defTabSz="964303" rtl="0" eaLnBrk="1" latinLnBrk="0" hangingPunct="1">
        <a:defRPr sz="1899" kern="1200">
          <a:solidFill>
            <a:schemeClr val="tx1"/>
          </a:solidFill>
          <a:latin typeface="+mn-lt"/>
          <a:ea typeface="+mn-ea"/>
          <a:cs typeface="+mn-cs"/>
        </a:defRPr>
      </a:lvl3pPr>
      <a:lvl4pPr marL="1446453" algn="l" defTabSz="964303" rtl="0" eaLnBrk="1" latinLnBrk="0" hangingPunct="1">
        <a:defRPr sz="1899" kern="1200">
          <a:solidFill>
            <a:schemeClr val="tx1"/>
          </a:solidFill>
          <a:latin typeface="+mn-lt"/>
          <a:ea typeface="+mn-ea"/>
          <a:cs typeface="+mn-cs"/>
        </a:defRPr>
      </a:lvl4pPr>
      <a:lvl5pPr marL="1928604" algn="l" defTabSz="964303" rtl="0" eaLnBrk="1" latinLnBrk="0" hangingPunct="1">
        <a:defRPr sz="1899" kern="1200">
          <a:solidFill>
            <a:schemeClr val="tx1"/>
          </a:solidFill>
          <a:latin typeface="+mn-lt"/>
          <a:ea typeface="+mn-ea"/>
          <a:cs typeface="+mn-cs"/>
        </a:defRPr>
      </a:lvl5pPr>
      <a:lvl6pPr marL="2410756" algn="l" defTabSz="964303" rtl="0" eaLnBrk="1" latinLnBrk="0" hangingPunct="1">
        <a:defRPr sz="1899" kern="1200">
          <a:solidFill>
            <a:schemeClr val="tx1"/>
          </a:solidFill>
          <a:latin typeface="+mn-lt"/>
          <a:ea typeface="+mn-ea"/>
          <a:cs typeface="+mn-cs"/>
        </a:defRPr>
      </a:lvl6pPr>
      <a:lvl7pPr marL="2892906" algn="l" defTabSz="964303" rtl="0" eaLnBrk="1" latinLnBrk="0" hangingPunct="1">
        <a:defRPr sz="1899" kern="1200">
          <a:solidFill>
            <a:schemeClr val="tx1"/>
          </a:solidFill>
          <a:latin typeface="+mn-lt"/>
          <a:ea typeface="+mn-ea"/>
          <a:cs typeface="+mn-cs"/>
        </a:defRPr>
      </a:lvl7pPr>
      <a:lvl8pPr marL="3375058" algn="l" defTabSz="964303" rtl="0" eaLnBrk="1" latinLnBrk="0" hangingPunct="1">
        <a:defRPr sz="1899" kern="1200">
          <a:solidFill>
            <a:schemeClr val="tx1"/>
          </a:solidFill>
          <a:latin typeface="+mn-lt"/>
          <a:ea typeface="+mn-ea"/>
          <a:cs typeface="+mn-cs"/>
        </a:defRPr>
      </a:lvl8pPr>
      <a:lvl9pPr marL="3857209" algn="l" defTabSz="964303" rtl="0" eaLnBrk="1" latinLnBrk="0" hangingPunct="1">
        <a:defRPr sz="18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slideLayout" Target="../slideLayouts/slideLayout1.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jp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jp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 Id="rId5" Type="http://schemas.openxmlformats.org/officeDocument/2006/relationships/image" Target="../media/image44.jpg"/><Relationship Id="rId4" Type="http://schemas.openxmlformats.org/officeDocument/2006/relationships/image" Target="../media/image43.jpg"/></Relationships>
</file>

<file path=ppt/slides/_rels/slide4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5.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547" y="-1"/>
            <a:ext cx="12884298" cy="7232651"/>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304802" y="1657351"/>
            <a:ext cx="12173246" cy="3917951"/>
          </a:xfrm>
          <a:prstGeom prst="rect">
            <a:avLst/>
          </a:prstGeom>
          <a:solidFill>
            <a:srgbClr val="00B0F0">
              <a:alpha val="50196"/>
            </a:srgb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259"/>
          <p:cNvSpPr>
            <a:spLocks noChangeArrowheads="1"/>
          </p:cNvSpPr>
          <p:nvPr/>
        </p:nvSpPr>
        <p:spPr bwMode="auto">
          <a:xfrm>
            <a:off x="524719" y="2968253"/>
            <a:ext cx="10979036" cy="492443"/>
          </a:xfrm>
          <a:prstGeom prst="rect">
            <a:avLst/>
          </a:prstGeom>
          <a:noFill/>
          <a:ln>
            <a:noFill/>
          </a:ln>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dirty="0">
                <a:solidFill>
                  <a:schemeClr val="bg1"/>
                </a:solidFill>
                <a:latin typeface="Algerian" panose="04020705040A02060702" pitchFamily="82" charset="0"/>
                <a:cs typeface="Arial" panose="020B0604020202020204" pitchFamily="34" charset="0"/>
              </a:rPr>
              <a:t>Imperial Institute of Advanced Technology</a:t>
            </a:r>
            <a:endParaRPr lang="zh-CN" altLang="en-US" dirty="0">
              <a:solidFill>
                <a:schemeClr val="bg1"/>
              </a:solidFill>
              <a:latin typeface="Algerian" panose="04020705040A02060702" pitchFamily="82" charset="0"/>
              <a:cs typeface="Arial" panose="020B0604020202020204" pitchFamily="34" charset="0"/>
            </a:endParaRPr>
          </a:p>
        </p:txBody>
      </p:sp>
      <p:sp>
        <p:nvSpPr>
          <p:cNvPr id="10" name="矩形 259"/>
          <p:cNvSpPr>
            <a:spLocks noChangeArrowheads="1"/>
          </p:cNvSpPr>
          <p:nvPr/>
        </p:nvSpPr>
        <p:spPr bwMode="auto">
          <a:xfrm>
            <a:off x="1676848" y="3343288"/>
            <a:ext cx="10657184" cy="1231106"/>
          </a:xfrm>
          <a:prstGeom prst="rect">
            <a:avLst/>
          </a:prstGeom>
          <a:noFill/>
          <a:ln>
            <a:noFill/>
          </a:ln>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8000" b="1" dirty="0">
                <a:solidFill>
                  <a:schemeClr val="bg1"/>
                </a:solidFill>
                <a:cs typeface="Arial" panose="020B0604020202020204" pitchFamily="34" charset="0"/>
              </a:rPr>
              <a:t>递归神经网络及其应用</a:t>
            </a:r>
          </a:p>
        </p:txBody>
      </p:sp>
      <p:sp>
        <p:nvSpPr>
          <p:cNvPr id="18" name="矩形 259"/>
          <p:cNvSpPr>
            <a:spLocks noChangeArrowheads="1"/>
          </p:cNvSpPr>
          <p:nvPr/>
        </p:nvSpPr>
        <p:spPr bwMode="auto">
          <a:xfrm>
            <a:off x="314578" y="122727"/>
            <a:ext cx="2298373" cy="909854"/>
          </a:xfrm>
          <a:prstGeom prst="rect">
            <a:avLst/>
          </a:prstGeom>
          <a:noFill/>
          <a:ln w="9525">
            <a:solidFill>
              <a:schemeClr val="bg1"/>
            </a:solidFill>
            <a:miter lim="800000"/>
            <a:headEnd/>
            <a:tailEnd/>
          </a:ln>
          <a:extLst/>
        </p:spPr>
        <p:txBody>
          <a:bodyPr wrap="square" lIns="0" tIns="35999" rIns="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600" b="1" dirty="0">
                <a:solidFill>
                  <a:schemeClr val="bg1"/>
                </a:solidFill>
                <a:cs typeface="Arial" panose="020B0604020202020204" pitchFamily="34" charset="0"/>
              </a:rPr>
              <a:t>帝工先进技术研究院</a:t>
            </a:r>
            <a:endParaRPr lang="en-US" altLang="zh-CN" sz="1600" b="1" dirty="0">
              <a:solidFill>
                <a:schemeClr val="bg1"/>
              </a:solidFill>
              <a:cs typeface="Arial" panose="020B0604020202020204" pitchFamily="34" charset="0"/>
            </a:endParaRPr>
          </a:p>
          <a:p>
            <a:pPr algn="ctr">
              <a:buNone/>
            </a:pPr>
            <a:r>
              <a:rPr lang="zh-CN" altLang="en-US" sz="1600" b="1" dirty="0">
                <a:solidFill>
                  <a:schemeClr val="bg1"/>
                </a:solidFill>
                <a:cs typeface="Arial" panose="020B0604020202020204" pitchFamily="34" charset="0"/>
              </a:rPr>
              <a:t>人工智能培训中心</a:t>
            </a:r>
            <a:endParaRPr lang="en-US" altLang="zh-CN" sz="1600" b="1" dirty="0">
              <a:solidFill>
                <a:schemeClr val="bg1"/>
              </a:solidFill>
              <a:cs typeface="Arial" panose="020B0604020202020204" pitchFamily="34" charset="0"/>
            </a:endParaRPr>
          </a:p>
          <a:p>
            <a:pPr algn="ctr">
              <a:buNone/>
            </a:pPr>
            <a:r>
              <a:rPr lang="zh-CN" altLang="en-US" sz="1600" b="1" dirty="0">
                <a:solidFill>
                  <a:schemeClr val="bg1"/>
                </a:solidFill>
                <a:cs typeface="Arial" panose="020B0604020202020204" pitchFamily="34" charset="0"/>
              </a:rPr>
              <a:t>专属定制课件</a:t>
            </a:r>
          </a:p>
        </p:txBody>
      </p:sp>
    </p:spTree>
    <p:extLst>
      <p:ext uri="{BB962C8B-B14F-4D97-AF65-F5344CB8AC3E}">
        <p14:creationId xmlns:p14="http://schemas.microsoft.com/office/powerpoint/2010/main" val="3704401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ractur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8"/>
                                        </p:tgtEl>
                                        <p:attrNameLst>
                                          <p:attrName>ppt_y</p:attrName>
                                        </p:attrNameLst>
                                      </p:cBhvr>
                                      <p:tavLst>
                                        <p:tav tm="0">
                                          <p:val>
                                            <p:strVal val="#ppt_y"/>
                                          </p:val>
                                        </p:tav>
                                        <p:tav tm="100000">
                                          <p:val>
                                            <p:strVal val="#ppt_y"/>
                                          </p:val>
                                        </p:tav>
                                      </p:tavLst>
                                    </p:anim>
                                    <p:anim calcmode="lin" valueType="num">
                                      <p:cBhvr>
                                        <p:cTn id="1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8"/>
                                        </p:tgtEl>
                                      </p:cBhvr>
                                    </p:animEffect>
                                  </p:childTnLst>
                                </p:cTn>
                              </p:par>
                            </p:childTnLst>
                          </p:cTn>
                        </p:par>
                        <p:par>
                          <p:cTn id="19" fill="hold">
                            <p:stCondLst>
                              <p:cond delay="280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8"/>
                                        </p:tgtEl>
                                      </p:cBhvr>
                                    </p:animEffect>
                                    <p:animScale>
                                      <p:cBhvr>
                                        <p:cTn id="22" dur="250" autoRev="1" fill="hold"/>
                                        <p:tgtEl>
                                          <p:spTgt spid="8"/>
                                        </p:tgtEl>
                                      </p:cBhvr>
                                      <p:by x="105000" y="105000"/>
                                    </p:animScale>
                                  </p:childTnLst>
                                </p:cTn>
                              </p:par>
                            </p:childTnLst>
                          </p:cTn>
                        </p:par>
                        <p:par>
                          <p:cTn id="23" fill="hold">
                            <p:stCondLst>
                              <p:cond delay="33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0"/>
                                        </p:tgtEl>
                                        <p:attrNameLst>
                                          <p:attrName>ppt_y</p:attrName>
                                        </p:attrNameLst>
                                      </p:cBhvr>
                                      <p:tavLst>
                                        <p:tav tm="0">
                                          <p:val>
                                            <p:strVal val="#ppt_y"/>
                                          </p:val>
                                        </p:tav>
                                        <p:tav tm="100000">
                                          <p:val>
                                            <p:strVal val="#ppt_y"/>
                                          </p:val>
                                        </p:tav>
                                      </p:tavLst>
                                    </p:anim>
                                    <p:anim calcmode="lin" valueType="num">
                                      <p:cBhvr>
                                        <p:cTn id="28"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0"/>
                                        </p:tgtEl>
                                      </p:cBhvr>
                                    </p:animEffect>
                                  </p:childTnLst>
                                </p:cTn>
                              </p:par>
                            </p:childTnLst>
                          </p:cTn>
                        </p:par>
                        <p:par>
                          <p:cTn id="31" fill="hold">
                            <p:stCondLst>
                              <p:cond delay="4250"/>
                            </p:stCondLst>
                            <p:childTnLst>
                              <p:par>
                                <p:cTn id="32" presetID="26" presetClass="emph" presetSubtype="0" fill="hold" grpId="1" nodeType="afterEffect">
                                  <p:stCondLst>
                                    <p:cond delay="0"/>
                                  </p:stCondLst>
                                  <p:iterate type="lt">
                                    <p:tmPct val="0"/>
                                  </p:iterate>
                                  <p:childTnLst>
                                    <p:animEffect transition="out" filter="fade">
                                      <p:cBhvr>
                                        <p:cTn id="33" dur="500" tmFilter="0, 0; .2, .5; .8, .5; 1, 0"/>
                                        <p:tgtEl>
                                          <p:spTgt spid="10"/>
                                        </p:tgtEl>
                                      </p:cBhvr>
                                    </p:animEffect>
                                    <p:animScale>
                                      <p:cBhvr>
                                        <p:cTn id="34" dur="250" autoRev="1" fill="hold"/>
                                        <p:tgtEl>
                                          <p:spTgt spid="10"/>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8" grpId="0"/>
      <p:bldP spid="8" grpId="1"/>
      <p:bldP spid="10" grpId="0"/>
      <p:bldP spid="10" grpId="1"/>
      <p:bldP spid="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F12CD1-AA02-A14B-8735-7795A0EC1C0C}"/>
              </a:ext>
            </a:extLst>
          </p:cNvPr>
          <p:cNvSpPr txBox="1"/>
          <p:nvPr/>
        </p:nvSpPr>
        <p:spPr>
          <a:xfrm>
            <a:off x="617220" y="777240"/>
            <a:ext cx="2244525" cy="584775"/>
          </a:xfrm>
          <a:prstGeom prst="rect">
            <a:avLst/>
          </a:prstGeom>
          <a:noFill/>
        </p:spPr>
        <p:txBody>
          <a:bodyPr wrap="none" rtlCol="0">
            <a:spAutoFit/>
          </a:bodyPr>
          <a:lstStyle/>
          <a:p>
            <a:r>
              <a:rPr lang="zh-CN" altLang="en-US" sz="3200" b="1" dirty="0">
                <a:solidFill>
                  <a:schemeClr val="bg2">
                    <a:lumMod val="50000"/>
                  </a:schemeClr>
                </a:solidFill>
              </a:rPr>
              <a:t>单词的表达</a:t>
            </a:r>
            <a:endParaRPr lang="en-US" sz="3200" b="1" dirty="0">
              <a:solidFill>
                <a:schemeClr val="bg2">
                  <a:lumMod val="50000"/>
                </a:schemeClr>
              </a:solidFill>
            </a:endParaRPr>
          </a:p>
        </p:txBody>
      </p:sp>
      <p:sp>
        <p:nvSpPr>
          <p:cNvPr id="3" name="TextBox 2">
            <a:extLst>
              <a:ext uri="{FF2B5EF4-FFF2-40B4-BE49-F238E27FC236}">
                <a16:creationId xmlns:a16="http://schemas.microsoft.com/office/drawing/2014/main" id="{2CA39484-935F-1F4C-8DE0-2555F044564C}"/>
              </a:ext>
            </a:extLst>
          </p:cNvPr>
          <p:cNvSpPr txBox="1"/>
          <p:nvPr/>
        </p:nvSpPr>
        <p:spPr>
          <a:xfrm>
            <a:off x="812751" y="1600101"/>
            <a:ext cx="11305256" cy="2308324"/>
          </a:xfrm>
          <a:prstGeom prst="rect">
            <a:avLst/>
          </a:prstGeom>
          <a:noFill/>
        </p:spPr>
        <p:txBody>
          <a:bodyPr wrap="square" rtlCol="0">
            <a:spAutoFit/>
          </a:bodyPr>
          <a:lstStyle/>
          <a:p>
            <a:pPr marL="342900" indent="-342900" algn="just">
              <a:buFont typeface="Arial" panose="020B0604020202020204" pitchFamily="34" charset="0"/>
              <a:buChar char="•"/>
            </a:pPr>
            <a:r>
              <a:rPr lang="zh-CN" altLang="en-US" sz="2400" b="1" dirty="0"/>
              <a:t>词汇表证（</a:t>
            </a:r>
            <a:r>
              <a:rPr lang="en-US" altLang="zh-CN" sz="2400" b="1" dirty="0"/>
              <a:t>Word Presentation</a:t>
            </a:r>
            <a:r>
              <a:rPr lang="zh-CN" altLang="en-US" sz="2400" b="1" dirty="0"/>
              <a:t>，</a:t>
            </a:r>
            <a:r>
              <a:rPr lang="en-US" altLang="zh-CN" sz="2400" b="1" dirty="0"/>
              <a:t>Word Embedding</a:t>
            </a:r>
            <a:r>
              <a:rPr lang="zh-CN" altLang="en-US" sz="2400" b="1" dirty="0"/>
              <a:t>）：</a:t>
            </a:r>
            <a:r>
              <a:rPr lang="zh-CN" altLang="en-US" sz="2400" dirty="0"/>
              <a:t>泛指把单个单词（或一段文本）转化成嵌入向量（</a:t>
            </a:r>
            <a:r>
              <a:rPr lang="en-GB" sz="2400" dirty="0"/>
              <a:t>Embedded Vector，</a:t>
            </a:r>
            <a:r>
              <a:rPr lang="zh-CN" altLang="en-US" sz="2400" dirty="0"/>
              <a:t>亦称词向量）的算法，是自然语言处理（</a:t>
            </a:r>
            <a:r>
              <a:rPr lang="en-GB" sz="2400" dirty="0"/>
              <a:t>NLP</a:t>
            </a:r>
            <a:r>
              <a:rPr lang="zh-CN" altLang="en-US" sz="2400" dirty="0"/>
              <a:t>）中最为常见也是最为基础的算法之一， 其表征效果的优劣将直接影响到后续机器学习任务的效果。 </a:t>
            </a:r>
          </a:p>
          <a:p>
            <a:pPr marL="925513" lvl="1" indent="-285750" algn="just">
              <a:buFont typeface="Arial" panose="020B0604020202020204" pitchFamily="34" charset="0"/>
              <a:buChar char="•"/>
            </a:pPr>
            <a:endParaRPr lang="en-GB" sz="2400" dirty="0"/>
          </a:p>
          <a:p>
            <a:pPr marL="285750" indent="-285750" algn="just">
              <a:buFont typeface="Arial" panose="020B0604020202020204" pitchFamily="34" charset="0"/>
              <a:buChar char="•"/>
            </a:pPr>
            <a:endParaRPr lang="en-US" sz="2400" dirty="0"/>
          </a:p>
        </p:txBody>
      </p:sp>
      <p:sp>
        <p:nvSpPr>
          <p:cNvPr id="4" name="TextBox 3">
            <a:extLst>
              <a:ext uri="{FF2B5EF4-FFF2-40B4-BE49-F238E27FC236}">
                <a16:creationId xmlns:a16="http://schemas.microsoft.com/office/drawing/2014/main" id="{FFD88DF7-834A-4946-9457-6021BF6D2EE5}"/>
              </a:ext>
            </a:extLst>
          </p:cNvPr>
          <p:cNvSpPr txBox="1"/>
          <p:nvPr/>
        </p:nvSpPr>
        <p:spPr>
          <a:xfrm>
            <a:off x="892514" y="3469440"/>
            <a:ext cx="803425" cy="461665"/>
          </a:xfrm>
          <a:prstGeom prst="rect">
            <a:avLst/>
          </a:prstGeom>
          <a:noFill/>
        </p:spPr>
        <p:txBody>
          <a:bodyPr wrap="none" rtlCol="0">
            <a:spAutoFit/>
          </a:bodyPr>
          <a:lstStyle/>
          <a:p>
            <a:r>
              <a:rPr lang="en-US" sz="2400" dirty="0"/>
              <a:t>hello</a:t>
            </a:r>
          </a:p>
        </p:txBody>
      </p:sp>
      <p:sp>
        <p:nvSpPr>
          <p:cNvPr id="5" name="TextBox 4">
            <a:extLst>
              <a:ext uri="{FF2B5EF4-FFF2-40B4-BE49-F238E27FC236}">
                <a16:creationId xmlns:a16="http://schemas.microsoft.com/office/drawing/2014/main" id="{52F2E1CA-1A12-5D4E-8101-120AF0E961A8}"/>
              </a:ext>
            </a:extLst>
          </p:cNvPr>
          <p:cNvSpPr txBox="1"/>
          <p:nvPr/>
        </p:nvSpPr>
        <p:spPr>
          <a:xfrm>
            <a:off x="668735" y="3908425"/>
            <a:ext cx="417102" cy="461665"/>
          </a:xfrm>
          <a:prstGeom prst="rect">
            <a:avLst/>
          </a:prstGeom>
          <a:noFill/>
        </p:spPr>
        <p:txBody>
          <a:bodyPr wrap="none" rtlCol="0">
            <a:spAutoFit/>
          </a:bodyPr>
          <a:lstStyle/>
          <a:p>
            <a:r>
              <a:rPr lang="en-US" sz="2400" dirty="0"/>
              <a:t>hi</a:t>
            </a:r>
          </a:p>
        </p:txBody>
      </p:sp>
      <p:sp>
        <p:nvSpPr>
          <p:cNvPr id="6" name="TextBox 5">
            <a:extLst>
              <a:ext uri="{FF2B5EF4-FFF2-40B4-BE49-F238E27FC236}">
                <a16:creationId xmlns:a16="http://schemas.microsoft.com/office/drawing/2014/main" id="{D5B74B0D-E827-AA47-8944-CCB1FEFA95AA}"/>
              </a:ext>
            </a:extLst>
          </p:cNvPr>
          <p:cNvSpPr txBox="1"/>
          <p:nvPr/>
        </p:nvSpPr>
        <p:spPr>
          <a:xfrm>
            <a:off x="6274939" y="3677592"/>
            <a:ext cx="620683" cy="461665"/>
          </a:xfrm>
          <a:prstGeom prst="rect">
            <a:avLst/>
          </a:prstGeom>
          <a:noFill/>
        </p:spPr>
        <p:txBody>
          <a:bodyPr wrap="none" rtlCol="0">
            <a:spAutoFit/>
          </a:bodyPr>
          <a:lstStyle/>
          <a:p>
            <a:r>
              <a:rPr lang="en-US" sz="2400" dirty="0"/>
              <a:t>she</a:t>
            </a:r>
          </a:p>
        </p:txBody>
      </p:sp>
      <p:sp>
        <p:nvSpPr>
          <p:cNvPr id="7" name="TextBox 6">
            <a:extLst>
              <a:ext uri="{FF2B5EF4-FFF2-40B4-BE49-F238E27FC236}">
                <a16:creationId xmlns:a16="http://schemas.microsoft.com/office/drawing/2014/main" id="{2C55FBD4-C9C2-5040-9339-7E93D378BC20}"/>
              </a:ext>
            </a:extLst>
          </p:cNvPr>
          <p:cNvSpPr txBox="1"/>
          <p:nvPr/>
        </p:nvSpPr>
        <p:spPr>
          <a:xfrm>
            <a:off x="5744024" y="3309616"/>
            <a:ext cx="500458" cy="461665"/>
          </a:xfrm>
          <a:prstGeom prst="rect">
            <a:avLst/>
          </a:prstGeom>
          <a:noFill/>
        </p:spPr>
        <p:txBody>
          <a:bodyPr wrap="none" rtlCol="0">
            <a:spAutoFit/>
          </a:bodyPr>
          <a:lstStyle/>
          <a:p>
            <a:r>
              <a:rPr lang="en-US" sz="2400" dirty="0"/>
              <a:t>he</a:t>
            </a:r>
          </a:p>
        </p:txBody>
      </p:sp>
      <p:sp>
        <p:nvSpPr>
          <p:cNvPr id="8" name="TextBox 7">
            <a:extLst>
              <a:ext uri="{FF2B5EF4-FFF2-40B4-BE49-F238E27FC236}">
                <a16:creationId xmlns:a16="http://schemas.microsoft.com/office/drawing/2014/main" id="{012003A6-242A-D94C-81FD-FBAB395E7A81}"/>
              </a:ext>
            </a:extLst>
          </p:cNvPr>
          <p:cNvSpPr txBox="1"/>
          <p:nvPr/>
        </p:nvSpPr>
        <p:spPr>
          <a:xfrm>
            <a:off x="5335160" y="3238607"/>
            <a:ext cx="357790" cy="461665"/>
          </a:xfrm>
          <a:prstGeom prst="rect">
            <a:avLst/>
          </a:prstGeom>
          <a:noFill/>
        </p:spPr>
        <p:txBody>
          <a:bodyPr wrap="none" rtlCol="0">
            <a:spAutoFit/>
          </a:bodyPr>
          <a:lstStyle/>
          <a:p>
            <a:r>
              <a:rPr lang="en-US" sz="2400" dirty="0"/>
              <a:t>it</a:t>
            </a:r>
          </a:p>
        </p:txBody>
      </p:sp>
      <p:sp>
        <p:nvSpPr>
          <p:cNvPr id="10" name="TextBox 9">
            <a:extLst>
              <a:ext uri="{FF2B5EF4-FFF2-40B4-BE49-F238E27FC236}">
                <a16:creationId xmlns:a16="http://schemas.microsoft.com/office/drawing/2014/main" id="{26F455D0-C35D-6049-9AF7-A2779FC85BD1}"/>
              </a:ext>
            </a:extLst>
          </p:cNvPr>
          <p:cNvSpPr txBox="1"/>
          <p:nvPr/>
        </p:nvSpPr>
        <p:spPr>
          <a:xfrm>
            <a:off x="5691569" y="5364960"/>
            <a:ext cx="662361" cy="461665"/>
          </a:xfrm>
          <a:prstGeom prst="rect">
            <a:avLst/>
          </a:prstGeom>
          <a:noFill/>
        </p:spPr>
        <p:txBody>
          <a:bodyPr wrap="none" rtlCol="0">
            <a:spAutoFit/>
          </a:bodyPr>
          <a:lstStyle/>
          <a:p>
            <a:r>
              <a:rPr lang="en-US" sz="2400" dirty="0"/>
              <a:t>one</a:t>
            </a:r>
          </a:p>
        </p:txBody>
      </p:sp>
      <p:sp>
        <p:nvSpPr>
          <p:cNvPr id="11" name="TextBox 10">
            <a:extLst>
              <a:ext uri="{FF2B5EF4-FFF2-40B4-BE49-F238E27FC236}">
                <a16:creationId xmlns:a16="http://schemas.microsoft.com/office/drawing/2014/main" id="{73ED92E1-742A-4C4F-A0D9-CCD512AF201E}"/>
              </a:ext>
            </a:extLst>
          </p:cNvPr>
          <p:cNvSpPr txBox="1"/>
          <p:nvPr/>
        </p:nvSpPr>
        <p:spPr>
          <a:xfrm>
            <a:off x="6105262" y="4625827"/>
            <a:ext cx="665888" cy="461665"/>
          </a:xfrm>
          <a:prstGeom prst="rect">
            <a:avLst/>
          </a:prstGeom>
          <a:noFill/>
        </p:spPr>
        <p:txBody>
          <a:bodyPr wrap="none" rtlCol="0">
            <a:spAutoFit/>
          </a:bodyPr>
          <a:lstStyle/>
          <a:p>
            <a:r>
              <a:rPr lang="en-US" sz="2400" dirty="0"/>
              <a:t>two</a:t>
            </a:r>
          </a:p>
        </p:txBody>
      </p:sp>
      <p:sp>
        <p:nvSpPr>
          <p:cNvPr id="12" name="TextBox 9">
            <a:extLst>
              <a:ext uri="{FF2B5EF4-FFF2-40B4-BE49-F238E27FC236}">
                <a16:creationId xmlns:a16="http://schemas.microsoft.com/office/drawing/2014/main" id="{26F455D0-C35D-6049-9AF7-A2779FC85BD1}"/>
              </a:ext>
            </a:extLst>
          </p:cNvPr>
          <p:cNvSpPr txBox="1"/>
          <p:nvPr/>
        </p:nvSpPr>
        <p:spPr>
          <a:xfrm>
            <a:off x="5991396" y="4999424"/>
            <a:ext cx="860300" cy="46166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sz="2400" dirty="0"/>
              <a:t>three</a:t>
            </a:r>
          </a:p>
        </p:txBody>
      </p:sp>
      <p:sp>
        <p:nvSpPr>
          <p:cNvPr id="13" name="TextBox 9">
            <a:extLst>
              <a:ext uri="{FF2B5EF4-FFF2-40B4-BE49-F238E27FC236}">
                <a16:creationId xmlns:a16="http://schemas.microsoft.com/office/drawing/2014/main" id="{26F455D0-C35D-6049-9AF7-A2779FC85BD1}"/>
              </a:ext>
            </a:extLst>
          </p:cNvPr>
          <p:cNvSpPr txBox="1"/>
          <p:nvPr/>
        </p:nvSpPr>
        <p:spPr>
          <a:xfrm>
            <a:off x="1162025" y="5097401"/>
            <a:ext cx="1021433" cy="46166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sz="2400" dirty="0" err="1"/>
              <a:t>beijing</a:t>
            </a:r>
            <a:endParaRPr lang="en-US" sz="2400" dirty="0"/>
          </a:p>
        </p:txBody>
      </p:sp>
      <p:sp>
        <p:nvSpPr>
          <p:cNvPr id="14" name="TextBox 9">
            <a:extLst>
              <a:ext uri="{FF2B5EF4-FFF2-40B4-BE49-F238E27FC236}">
                <a16:creationId xmlns:a16="http://schemas.microsoft.com/office/drawing/2014/main" id="{42FC6DCA-61AE-5945-913C-188AE9D6728C}"/>
              </a:ext>
            </a:extLst>
          </p:cNvPr>
          <p:cNvSpPr txBox="1"/>
          <p:nvPr/>
        </p:nvSpPr>
        <p:spPr>
          <a:xfrm>
            <a:off x="1220014" y="5559972"/>
            <a:ext cx="1407758" cy="46166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sz="2400" dirty="0" err="1"/>
              <a:t>hangzhou</a:t>
            </a:r>
            <a:endParaRPr lang="en-US" sz="2400" dirty="0"/>
          </a:p>
        </p:txBody>
      </p:sp>
      <p:sp>
        <p:nvSpPr>
          <p:cNvPr id="15" name="TextBox 9">
            <a:extLst>
              <a:ext uri="{FF2B5EF4-FFF2-40B4-BE49-F238E27FC236}">
                <a16:creationId xmlns:a16="http://schemas.microsoft.com/office/drawing/2014/main" id="{26F455D0-C35D-6049-9AF7-A2779FC85BD1}"/>
              </a:ext>
            </a:extLst>
          </p:cNvPr>
          <p:cNvSpPr txBox="1"/>
          <p:nvPr/>
        </p:nvSpPr>
        <p:spPr>
          <a:xfrm>
            <a:off x="2515679" y="5687073"/>
            <a:ext cx="1064715" cy="46166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sz="2400" dirty="0" err="1"/>
              <a:t>london</a:t>
            </a:r>
            <a:endParaRPr lang="en-US" sz="2400" dirty="0"/>
          </a:p>
        </p:txBody>
      </p:sp>
      <p:sp>
        <p:nvSpPr>
          <p:cNvPr id="16" name="Parallelogram 15">
            <a:extLst>
              <a:ext uri="{FF2B5EF4-FFF2-40B4-BE49-F238E27FC236}">
                <a16:creationId xmlns:a16="http://schemas.microsoft.com/office/drawing/2014/main" id="{7549A54A-C5E5-5141-A5B1-893FC06963B0}"/>
              </a:ext>
            </a:extLst>
          </p:cNvPr>
          <p:cNvSpPr/>
          <p:nvPr/>
        </p:nvSpPr>
        <p:spPr>
          <a:xfrm rot="697877">
            <a:off x="2168101" y="4064980"/>
            <a:ext cx="3507729" cy="1176842"/>
          </a:xfrm>
          <a:prstGeom prst="parallelogram">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词汇特征空间</a:t>
            </a:r>
            <a:endParaRPr lang="en-US" sz="2400" b="1" dirty="0">
              <a:solidFill>
                <a:schemeClr val="tx1"/>
              </a:solidFill>
            </a:endParaRPr>
          </a:p>
        </p:txBody>
      </p:sp>
      <p:cxnSp>
        <p:nvCxnSpPr>
          <p:cNvPr id="18" name="Straight Connector 17">
            <a:extLst>
              <a:ext uri="{FF2B5EF4-FFF2-40B4-BE49-F238E27FC236}">
                <a16:creationId xmlns:a16="http://schemas.microsoft.com/office/drawing/2014/main" id="{5923D5A6-6ECE-1D46-9914-196894ACCEAF}"/>
              </a:ext>
            </a:extLst>
          </p:cNvPr>
          <p:cNvCxnSpPr>
            <a:cxnSpLocks/>
            <a:stCxn id="4" idx="3"/>
          </p:cNvCxnSpPr>
          <p:nvPr/>
        </p:nvCxnSpPr>
        <p:spPr>
          <a:xfrm>
            <a:off x="1695939" y="3700273"/>
            <a:ext cx="1091477" cy="4389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0DFF369-9996-694C-BAD3-1BA3405C9C34}"/>
              </a:ext>
            </a:extLst>
          </p:cNvPr>
          <p:cNvCxnSpPr>
            <a:cxnSpLocks/>
            <a:stCxn id="5" idx="3"/>
          </p:cNvCxnSpPr>
          <p:nvPr/>
        </p:nvCxnSpPr>
        <p:spPr>
          <a:xfrm>
            <a:off x="1085837" y="4139258"/>
            <a:ext cx="1853979" cy="152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4B54FB-2244-9344-B199-BA7B86931AC6}"/>
              </a:ext>
            </a:extLst>
          </p:cNvPr>
          <p:cNvCxnSpPr>
            <a:cxnSpLocks/>
            <a:stCxn id="13" idx="0"/>
          </p:cNvCxnSpPr>
          <p:nvPr/>
        </p:nvCxnSpPr>
        <p:spPr>
          <a:xfrm flipV="1">
            <a:off x="1672742" y="4960421"/>
            <a:ext cx="1358852" cy="136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0DFF369-9996-694C-BAD3-1BA3405C9C34}"/>
              </a:ext>
            </a:extLst>
          </p:cNvPr>
          <p:cNvCxnSpPr>
            <a:cxnSpLocks/>
            <a:endCxn id="15" idx="0"/>
          </p:cNvCxnSpPr>
          <p:nvPr/>
        </p:nvCxnSpPr>
        <p:spPr>
          <a:xfrm flipH="1">
            <a:off x="3048037" y="4999424"/>
            <a:ext cx="135066" cy="687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0DFF369-9996-694C-BAD3-1BA3405C9C34}"/>
              </a:ext>
            </a:extLst>
          </p:cNvPr>
          <p:cNvCxnSpPr>
            <a:cxnSpLocks/>
            <a:stCxn id="14" idx="0"/>
          </p:cNvCxnSpPr>
          <p:nvPr/>
        </p:nvCxnSpPr>
        <p:spPr>
          <a:xfrm flipV="1">
            <a:off x="1923893" y="4960421"/>
            <a:ext cx="1214596" cy="599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BEBF71-6FA1-A949-B03D-94B7622DD4DD}"/>
              </a:ext>
            </a:extLst>
          </p:cNvPr>
          <p:cNvCxnSpPr>
            <a:cxnSpLocks/>
            <a:stCxn id="7" idx="2"/>
          </p:cNvCxnSpPr>
          <p:nvPr/>
        </p:nvCxnSpPr>
        <p:spPr>
          <a:xfrm flipH="1">
            <a:off x="5133922" y="3771281"/>
            <a:ext cx="860331" cy="5988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70DCA1E-4B82-6E44-B534-9069CF9C8E67}"/>
              </a:ext>
            </a:extLst>
          </p:cNvPr>
          <p:cNvCxnSpPr>
            <a:cxnSpLocks/>
            <a:stCxn id="6" idx="1"/>
          </p:cNvCxnSpPr>
          <p:nvPr/>
        </p:nvCxnSpPr>
        <p:spPr>
          <a:xfrm flipH="1">
            <a:off x="5286322" y="3908425"/>
            <a:ext cx="988617" cy="530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E78EE7E-E83F-C743-8EEB-C81D7A3DD905}"/>
              </a:ext>
            </a:extLst>
          </p:cNvPr>
          <p:cNvCxnSpPr>
            <a:cxnSpLocks/>
            <a:stCxn id="8" idx="2"/>
          </p:cNvCxnSpPr>
          <p:nvPr/>
        </p:nvCxnSpPr>
        <p:spPr>
          <a:xfrm flipH="1">
            <a:off x="4981522" y="3700272"/>
            <a:ext cx="532533" cy="669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E78F014-1194-0D4D-AD1C-BF547AADD820}"/>
              </a:ext>
            </a:extLst>
          </p:cNvPr>
          <p:cNvCxnSpPr>
            <a:cxnSpLocks/>
            <a:endCxn id="12" idx="1"/>
          </p:cNvCxnSpPr>
          <p:nvPr/>
        </p:nvCxnSpPr>
        <p:spPr>
          <a:xfrm>
            <a:off x="5133922" y="5083464"/>
            <a:ext cx="857474" cy="146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CE2A647-7623-0940-851D-68C905D1C750}"/>
              </a:ext>
            </a:extLst>
          </p:cNvPr>
          <p:cNvCxnSpPr>
            <a:cxnSpLocks/>
            <a:stCxn id="11" idx="1"/>
          </p:cNvCxnSpPr>
          <p:nvPr/>
        </p:nvCxnSpPr>
        <p:spPr>
          <a:xfrm flipH="1">
            <a:off x="5133922" y="4856660"/>
            <a:ext cx="971340" cy="142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20A426B-1D1B-6047-9314-F3DCBF56B39D}"/>
              </a:ext>
            </a:extLst>
          </p:cNvPr>
          <p:cNvCxnSpPr>
            <a:cxnSpLocks/>
            <a:stCxn id="10" idx="1"/>
          </p:cNvCxnSpPr>
          <p:nvPr/>
        </p:nvCxnSpPr>
        <p:spPr>
          <a:xfrm flipH="1" flipV="1">
            <a:off x="5133922" y="5230256"/>
            <a:ext cx="557647" cy="365537"/>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6B9AD17-E901-7049-BFF0-478FF08118CC}"/>
              </a:ext>
            </a:extLst>
          </p:cNvPr>
          <p:cNvSpPr txBox="1"/>
          <p:nvPr/>
        </p:nvSpPr>
        <p:spPr>
          <a:xfrm>
            <a:off x="7401784" y="4324265"/>
            <a:ext cx="1055097" cy="461665"/>
          </a:xfrm>
          <a:prstGeom prst="rect">
            <a:avLst/>
          </a:prstGeom>
          <a:noFill/>
        </p:spPr>
        <p:txBody>
          <a:bodyPr wrap="none" rtlCol="0">
            <a:spAutoFit/>
          </a:bodyPr>
          <a:lstStyle/>
          <a:p>
            <a:r>
              <a:rPr lang="en-US" sz="2400" dirty="0"/>
              <a:t>“hello”</a:t>
            </a:r>
          </a:p>
        </p:txBody>
      </p:sp>
      <p:sp>
        <p:nvSpPr>
          <p:cNvPr id="59" name="Right Arrow 58">
            <a:extLst>
              <a:ext uri="{FF2B5EF4-FFF2-40B4-BE49-F238E27FC236}">
                <a16:creationId xmlns:a16="http://schemas.microsoft.com/office/drawing/2014/main" id="{81E8866B-0E3E-374D-B059-D68F51EEC759}"/>
              </a:ext>
            </a:extLst>
          </p:cNvPr>
          <p:cNvSpPr/>
          <p:nvPr/>
        </p:nvSpPr>
        <p:spPr>
          <a:xfrm>
            <a:off x="9795016" y="4366560"/>
            <a:ext cx="367966"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Arrow 59">
            <a:extLst>
              <a:ext uri="{FF2B5EF4-FFF2-40B4-BE49-F238E27FC236}">
                <a16:creationId xmlns:a16="http://schemas.microsoft.com/office/drawing/2014/main" id="{47BC4BEA-2E07-CF4E-BE75-175CDF6EAB96}"/>
              </a:ext>
            </a:extLst>
          </p:cNvPr>
          <p:cNvSpPr/>
          <p:nvPr/>
        </p:nvSpPr>
        <p:spPr>
          <a:xfrm>
            <a:off x="8354855" y="4366560"/>
            <a:ext cx="360040"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190E3E6C-B1AF-2E40-8938-4C5B036E7A26}"/>
              </a:ext>
            </a:extLst>
          </p:cNvPr>
          <p:cNvSpPr txBox="1"/>
          <p:nvPr/>
        </p:nvSpPr>
        <p:spPr>
          <a:xfrm>
            <a:off x="10096262" y="4424210"/>
            <a:ext cx="2544286" cy="369332"/>
          </a:xfrm>
          <a:prstGeom prst="rect">
            <a:avLst/>
          </a:prstGeom>
          <a:noFill/>
        </p:spPr>
        <p:txBody>
          <a:bodyPr wrap="none" rtlCol="0">
            <a:spAutoFit/>
          </a:bodyPr>
          <a:lstStyle/>
          <a:p>
            <a:r>
              <a:rPr lang="en-US" dirty="0"/>
              <a:t>[0.32, 0.98, 0.12, 0.54 ….]</a:t>
            </a:r>
          </a:p>
        </p:txBody>
      </p:sp>
      <p:sp>
        <p:nvSpPr>
          <p:cNvPr id="62" name="TextBox 61">
            <a:extLst>
              <a:ext uri="{FF2B5EF4-FFF2-40B4-BE49-F238E27FC236}">
                <a16:creationId xmlns:a16="http://schemas.microsoft.com/office/drawing/2014/main" id="{6D67334C-0837-3E47-953B-EC9EA96191EE}"/>
              </a:ext>
            </a:extLst>
          </p:cNvPr>
          <p:cNvSpPr txBox="1"/>
          <p:nvPr/>
        </p:nvSpPr>
        <p:spPr>
          <a:xfrm>
            <a:off x="10605839" y="3469843"/>
            <a:ext cx="1112805" cy="461665"/>
          </a:xfrm>
          <a:prstGeom prst="rect">
            <a:avLst/>
          </a:prstGeom>
          <a:noFill/>
        </p:spPr>
        <p:txBody>
          <a:bodyPr wrap="none" rtlCol="0">
            <a:spAutoFit/>
          </a:bodyPr>
          <a:lstStyle/>
          <a:p>
            <a:r>
              <a:rPr lang="zh-CN" altLang="en-US" sz="2400" b="1" dirty="0">
                <a:solidFill>
                  <a:srgbClr val="FF0000"/>
                </a:solidFill>
              </a:rPr>
              <a:t>词向量</a:t>
            </a:r>
            <a:endParaRPr lang="en-US" sz="2400" b="1" dirty="0">
              <a:solidFill>
                <a:srgbClr val="FF0000"/>
              </a:solidFill>
            </a:endParaRPr>
          </a:p>
        </p:txBody>
      </p:sp>
      <p:sp>
        <p:nvSpPr>
          <p:cNvPr id="63" name="Right Arrow 62">
            <a:extLst>
              <a:ext uri="{FF2B5EF4-FFF2-40B4-BE49-F238E27FC236}">
                <a16:creationId xmlns:a16="http://schemas.microsoft.com/office/drawing/2014/main" id="{2CE78A0E-06C8-824E-B982-74EB5CC30289}"/>
              </a:ext>
            </a:extLst>
          </p:cNvPr>
          <p:cNvSpPr/>
          <p:nvPr/>
        </p:nvSpPr>
        <p:spPr>
          <a:xfrm rot="5400000">
            <a:off x="10999366" y="3941591"/>
            <a:ext cx="325748" cy="317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1ABEBA95-D106-F549-8C23-F5ADEDC0E981}"/>
              </a:ext>
            </a:extLst>
          </p:cNvPr>
          <p:cNvSpPr txBox="1"/>
          <p:nvPr/>
        </p:nvSpPr>
        <p:spPr>
          <a:xfrm>
            <a:off x="3820862" y="5800952"/>
            <a:ext cx="3597460" cy="461665"/>
          </a:xfrm>
          <a:prstGeom prst="rect">
            <a:avLst/>
          </a:prstGeom>
          <a:noFill/>
        </p:spPr>
        <p:txBody>
          <a:bodyPr wrap="none" rtlCol="0">
            <a:spAutoFit/>
          </a:bodyPr>
          <a:lstStyle/>
          <a:p>
            <a:r>
              <a:rPr lang="zh-CN" altLang="en-US" sz="2400" b="1" dirty="0">
                <a:solidFill>
                  <a:srgbClr val="FF0000"/>
                </a:solidFill>
              </a:rPr>
              <a:t>相似单词的词向量距离近</a:t>
            </a:r>
            <a:endParaRPr lang="en-US" sz="2400" b="1" dirty="0">
              <a:solidFill>
                <a:srgbClr val="FF0000"/>
              </a:solidFill>
            </a:endParaRPr>
          </a:p>
        </p:txBody>
      </p:sp>
      <p:sp>
        <p:nvSpPr>
          <p:cNvPr id="65" name="Trapezoid 64">
            <a:extLst>
              <a:ext uri="{FF2B5EF4-FFF2-40B4-BE49-F238E27FC236}">
                <a16:creationId xmlns:a16="http://schemas.microsoft.com/office/drawing/2014/main" id="{C2D58B49-0ED7-3341-83EF-7368ADA599A9}"/>
              </a:ext>
            </a:extLst>
          </p:cNvPr>
          <p:cNvSpPr/>
          <p:nvPr/>
        </p:nvSpPr>
        <p:spPr>
          <a:xfrm rot="5400000">
            <a:off x="8557246" y="4075556"/>
            <a:ext cx="1395418" cy="1080121"/>
          </a:xfrm>
          <a:prstGeom prst="trapezoi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sz="2000" dirty="0">
                <a:solidFill>
                  <a:schemeClr val="tx1"/>
                </a:solidFill>
              </a:rPr>
              <a:t>FNN</a:t>
            </a:r>
          </a:p>
        </p:txBody>
      </p:sp>
    </p:spTree>
    <p:extLst>
      <p:ext uri="{BB962C8B-B14F-4D97-AF65-F5344CB8AC3E}">
        <p14:creationId xmlns:p14="http://schemas.microsoft.com/office/powerpoint/2010/main" val="3949554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F12CD1-AA02-A14B-8735-7795A0EC1C0C}"/>
              </a:ext>
            </a:extLst>
          </p:cNvPr>
          <p:cNvSpPr txBox="1"/>
          <p:nvPr/>
        </p:nvSpPr>
        <p:spPr>
          <a:xfrm>
            <a:off x="617220" y="777240"/>
            <a:ext cx="2244525" cy="584775"/>
          </a:xfrm>
          <a:prstGeom prst="rect">
            <a:avLst/>
          </a:prstGeom>
          <a:noFill/>
        </p:spPr>
        <p:txBody>
          <a:bodyPr wrap="none" rtlCol="0">
            <a:spAutoFit/>
          </a:bodyPr>
          <a:lstStyle/>
          <a:p>
            <a:r>
              <a:rPr lang="zh-CN" altLang="en-US" sz="3200" b="1" dirty="0">
                <a:solidFill>
                  <a:schemeClr val="bg2">
                    <a:lumMod val="50000"/>
                  </a:schemeClr>
                </a:solidFill>
              </a:rPr>
              <a:t>单词的表达</a:t>
            </a:r>
            <a:endParaRPr lang="en-US" sz="3200" b="1" dirty="0">
              <a:solidFill>
                <a:schemeClr val="bg2">
                  <a:lumMod val="50000"/>
                </a:schemeClr>
              </a:solidFill>
            </a:endParaRPr>
          </a:p>
        </p:txBody>
      </p:sp>
      <p:sp>
        <p:nvSpPr>
          <p:cNvPr id="3" name="TextBox 2">
            <a:extLst>
              <a:ext uri="{FF2B5EF4-FFF2-40B4-BE49-F238E27FC236}">
                <a16:creationId xmlns:a16="http://schemas.microsoft.com/office/drawing/2014/main" id="{2CA39484-935F-1F4C-8DE0-2555F044564C}"/>
              </a:ext>
            </a:extLst>
          </p:cNvPr>
          <p:cNvSpPr txBox="1"/>
          <p:nvPr/>
        </p:nvSpPr>
        <p:spPr>
          <a:xfrm>
            <a:off x="812751" y="1600101"/>
            <a:ext cx="11305256" cy="3416320"/>
          </a:xfrm>
          <a:prstGeom prst="rect">
            <a:avLst/>
          </a:prstGeom>
          <a:noFill/>
        </p:spPr>
        <p:txBody>
          <a:bodyPr wrap="square" rtlCol="0">
            <a:spAutoFit/>
          </a:bodyPr>
          <a:lstStyle/>
          <a:p>
            <a:pPr marL="342900" indent="-342900" algn="just">
              <a:buFont typeface="Arial" panose="020B0604020202020204" pitchFamily="34" charset="0"/>
              <a:buChar char="•"/>
            </a:pPr>
            <a:r>
              <a:rPr lang="zh-CN" altLang="en-US" sz="2400" b="1" dirty="0"/>
              <a:t>词汇表达</a:t>
            </a:r>
            <a:r>
              <a:rPr lang="zh-CN" altLang="en-GB" sz="2400" b="1" dirty="0"/>
              <a:t>矩阵</a:t>
            </a:r>
            <a:r>
              <a:rPr lang="zh-CN" altLang="en-US" sz="2400" b="1" dirty="0"/>
              <a:t>：</a:t>
            </a:r>
            <a:endParaRPr lang="en-GB" altLang="zh-CN" sz="2400" b="1" dirty="0"/>
          </a:p>
          <a:p>
            <a:pPr marL="982663" lvl="1" indent="-342900" algn="just">
              <a:buFont typeface="Arial" panose="020B0604020202020204" pitchFamily="34" charset="0"/>
              <a:buChar char="•"/>
            </a:pPr>
            <a:r>
              <a:rPr lang="zh-CN" altLang="en-US" sz="2400" dirty="0"/>
              <a:t>假设词汇表一共有</a:t>
            </a:r>
            <a:r>
              <a:rPr lang="en-US" altLang="zh-CN" sz="2400" dirty="0"/>
              <a:t>5</a:t>
            </a:r>
            <a:r>
              <a:rPr lang="zh-CN" altLang="en-US" sz="2400" dirty="0"/>
              <a:t>个单词，使用</a:t>
            </a:r>
            <a:r>
              <a:rPr lang="en-US" altLang="zh-CN" sz="2400" dirty="0"/>
              <a:t>3</a:t>
            </a:r>
            <a:r>
              <a:rPr lang="zh-CN" altLang="en-US" sz="2400" dirty="0"/>
              <a:t>个参数表达每个单词，我们可以这样做：</a:t>
            </a:r>
            <a:endParaRPr lang="en-GB" altLang="zh-CN" sz="2400" dirty="0"/>
          </a:p>
          <a:p>
            <a:pPr marL="982663" lvl="1" indent="-342900" algn="just">
              <a:buFont typeface="Arial" panose="020B0604020202020204" pitchFamily="34" charset="0"/>
              <a:buChar char="•"/>
            </a:pPr>
            <a:endParaRPr lang="en-GB" altLang="zh-CN" sz="2400" dirty="0"/>
          </a:p>
          <a:p>
            <a:pPr marL="982663" lvl="1" indent="-342900" algn="just">
              <a:buFont typeface="Arial" panose="020B0604020202020204" pitchFamily="34" charset="0"/>
              <a:buChar char="•"/>
            </a:pPr>
            <a:endParaRPr lang="en-GB" altLang="zh-CN" sz="2400" dirty="0"/>
          </a:p>
          <a:p>
            <a:pPr marL="982663" lvl="1" indent="-342900" algn="just">
              <a:buFont typeface="Arial" panose="020B0604020202020204" pitchFamily="34" charset="0"/>
              <a:buChar char="•"/>
            </a:pPr>
            <a:endParaRPr lang="en-GB" altLang="zh-CN" sz="2400" dirty="0"/>
          </a:p>
          <a:p>
            <a:pPr marL="982663" lvl="1" indent="-342900" algn="just">
              <a:buFont typeface="Arial" panose="020B0604020202020204" pitchFamily="34" charset="0"/>
              <a:buChar char="•"/>
            </a:pPr>
            <a:endParaRPr lang="en-GB" altLang="zh-CN" sz="2400" dirty="0"/>
          </a:p>
          <a:p>
            <a:pPr marL="982663" lvl="1" indent="-342900" algn="just">
              <a:buFont typeface="Arial" panose="020B0604020202020204" pitchFamily="34" charset="0"/>
              <a:buChar char="•"/>
            </a:pPr>
            <a:endParaRPr lang="en-GB" altLang="zh-CN" sz="2400" dirty="0"/>
          </a:p>
          <a:p>
            <a:pPr marL="342900" indent="-342900" algn="just">
              <a:buFont typeface="Arial" panose="020B0604020202020204" pitchFamily="34" charset="0"/>
              <a:buChar char="•"/>
            </a:pPr>
            <a:endParaRPr lang="en-GB" sz="2400" dirty="0"/>
          </a:p>
          <a:p>
            <a:pPr marL="342900" indent="-342900" algn="just">
              <a:buFont typeface="Arial" panose="020B0604020202020204" pitchFamily="34" charset="0"/>
              <a:buChar char="•"/>
            </a:pPr>
            <a:endParaRPr lang="en-US" sz="2400" dirty="0"/>
          </a:p>
        </p:txBody>
      </p:sp>
      <p:pic>
        <p:nvPicPr>
          <p:cNvPr id="9" name="Picture 8">
            <a:extLst>
              <a:ext uri="{FF2B5EF4-FFF2-40B4-BE49-F238E27FC236}">
                <a16:creationId xmlns:a16="http://schemas.microsoft.com/office/drawing/2014/main" id="{16CEF921-7AE0-1E42-BA7E-D00F66169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975" y="3753144"/>
            <a:ext cx="8382000" cy="1231900"/>
          </a:xfrm>
          <a:prstGeom prst="rect">
            <a:avLst/>
          </a:prstGeom>
        </p:spPr>
      </p:pic>
      <p:sp>
        <p:nvSpPr>
          <p:cNvPr id="12" name="TextBox 11">
            <a:extLst>
              <a:ext uri="{FF2B5EF4-FFF2-40B4-BE49-F238E27FC236}">
                <a16:creationId xmlns:a16="http://schemas.microsoft.com/office/drawing/2014/main" id="{36A393AD-D6A5-A94E-831D-6A690AA83D14}"/>
              </a:ext>
            </a:extLst>
          </p:cNvPr>
          <p:cNvSpPr txBox="1"/>
          <p:nvPr/>
        </p:nvSpPr>
        <p:spPr>
          <a:xfrm>
            <a:off x="9197007" y="2497863"/>
            <a:ext cx="2416944" cy="830997"/>
          </a:xfrm>
          <a:prstGeom prst="rect">
            <a:avLst/>
          </a:prstGeom>
          <a:noFill/>
        </p:spPr>
        <p:txBody>
          <a:bodyPr wrap="none" rtlCol="0">
            <a:spAutoFit/>
          </a:bodyPr>
          <a:lstStyle/>
          <a:p>
            <a:pPr algn="ctr"/>
            <a:r>
              <a:rPr lang="zh-CN" altLang="en-US" sz="2400" dirty="0">
                <a:solidFill>
                  <a:srgbClr val="FF0000"/>
                </a:solidFill>
              </a:rPr>
              <a:t>词向量</a:t>
            </a:r>
            <a:endParaRPr lang="en-GB" altLang="zh-CN" sz="2400" dirty="0">
              <a:solidFill>
                <a:srgbClr val="FF0000"/>
              </a:solidFill>
            </a:endParaRPr>
          </a:p>
          <a:p>
            <a:pPr algn="ctr"/>
            <a:r>
              <a:rPr lang="en-US" sz="2400" dirty="0">
                <a:solidFill>
                  <a:srgbClr val="FF0000"/>
                </a:solidFill>
              </a:rPr>
              <a:t>Embedded Vector</a:t>
            </a:r>
          </a:p>
        </p:txBody>
      </p:sp>
      <p:sp>
        <p:nvSpPr>
          <p:cNvPr id="13" name="Right Arrow 12">
            <a:extLst>
              <a:ext uri="{FF2B5EF4-FFF2-40B4-BE49-F238E27FC236}">
                <a16:creationId xmlns:a16="http://schemas.microsoft.com/office/drawing/2014/main" id="{13E652C5-6271-D840-ACED-3134523CBCDD}"/>
              </a:ext>
            </a:extLst>
          </p:cNvPr>
          <p:cNvSpPr/>
          <p:nvPr/>
        </p:nvSpPr>
        <p:spPr>
          <a:xfrm rot="5400000">
            <a:off x="10242604" y="3295052"/>
            <a:ext cx="325748" cy="317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058EBAD-1981-0D43-ABBB-59283498437D}"/>
              </a:ext>
            </a:extLst>
          </p:cNvPr>
          <p:cNvSpPr txBox="1"/>
          <p:nvPr/>
        </p:nvSpPr>
        <p:spPr>
          <a:xfrm>
            <a:off x="2828975" y="2497863"/>
            <a:ext cx="2762744" cy="830997"/>
          </a:xfrm>
          <a:prstGeom prst="rect">
            <a:avLst/>
          </a:prstGeom>
          <a:noFill/>
        </p:spPr>
        <p:txBody>
          <a:bodyPr wrap="none" rtlCol="0">
            <a:spAutoFit/>
          </a:bodyPr>
          <a:lstStyle/>
          <a:p>
            <a:pPr algn="ctr"/>
            <a:r>
              <a:rPr lang="zh-CN" altLang="en-US" sz="2400" dirty="0">
                <a:solidFill>
                  <a:srgbClr val="FF0000"/>
                </a:solidFill>
              </a:rPr>
              <a:t>单词</a:t>
            </a:r>
            <a:endParaRPr lang="en-GB" altLang="zh-CN" sz="2400" dirty="0">
              <a:solidFill>
                <a:srgbClr val="FF0000"/>
              </a:solidFill>
            </a:endParaRPr>
          </a:p>
          <a:p>
            <a:pPr algn="ctr"/>
            <a:r>
              <a:rPr lang="en-US" altLang="zh-CN" sz="2400" dirty="0">
                <a:solidFill>
                  <a:srgbClr val="FF0000"/>
                </a:solidFill>
              </a:rPr>
              <a:t>One-hot Vector</a:t>
            </a:r>
            <a:r>
              <a:rPr lang="zh-CN" altLang="en-US" sz="2400" dirty="0">
                <a:solidFill>
                  <a:srgbClr val="FF0000"/>
                </a:solidFill>
              </a:rPr>
              <a:t>表示</a:t>
            </a:r>
            <a:endParaRPr lang="en-US" sz="2400" dirty="0">
              <a:solidFill>
                <a:srgbClr val="FF0000"/>
              </a:solidFill>
            </a:endParaRPr>
          </a:p>
        </p:txBody>
      </p:sp>
      <p:sp>
        <p:nvSpPr>
          <p:cNvPr id="15" name="Right Arrow 14">
            <a:extLst>
              <a:ext uri="{FF2B5EF4-FFF2-40B4-BE49-F238E27FC236}">
                <a16:creationId xmlns:a16="http://schemas.microsoft.com/office/drawing/2014/main" id="{B6E7B34C-9BC0-6E45-A3C5-206F91739840}"/>
              </a:ext>
            </a:extLst>
          </p:cNvPr>
          <p:cNvSpPr/>
          <p:nvPr/>
        </p:nvSpPr>
        <p:spPr>
          <a:xfrm rot="5400000">
            <a:off x="4019303" y="3295052"/>
            <a:ext cx="325748" cy="317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4E44681-7C6F-CC4D-9E93-A61C116A36F2}"/>
              </a:ext>
            </a:extLst>
          </p:cNvPr>
          <p:cNvSpPr txBox="1"/>
          <p:nvPr/>
        </p:nvSpPr>
        <p:spPr>
          <a:xfrm>
            <a:off x="5705690" y="2497863"/>
            <a:ext cx="3243965" cy="830997"/>
          </a:xfrm>
          <a:prstGeom prst="rect">
            <a:avLst/>
          </a:prstGeom>
          <a:noFill/>
        </p:spPr>
        <p:txBody>
          <a:bodyPr wrap="none" rtlCol="0">
            <a:spAutoFit/>
          </a:bodyPr>
          <a:lstStyle/>
          <a:p>
            <a:pPr algn="ctr"/>
            <a:r>
              <a:rPr lang="zh-CN" altLang="en-US" sz="2400" dirty="0">
                <a:solidFill>
                  <a:srgbClr val="FF0000"/>
                </a:solidFill>
              </a:rPr>
              <a:t>词汇表达矩阵</a:t>
            </a:r>
            <a:endParaRPr lang="en-GB" altLang="zh-CN" sz="2400" dirty="0">
              <a:solidFill>
                <a:srgbClr val="FF0000"/>
              </a:solidFill>
            </a:endParaRPr>
          </a:p>
          <a:p>
            <a:pPr algn="ctr"/>
            <a:r>
              <a:rPr lang="en-US" altLang="zh-CN" sz="2400" dirty="0">
                <a:solidFill>
                  <a:srgbClr val="FF0000"/>
                </a:solidFill>
              </a:rPr>
              <a:t>Word Embedding Matrix</a:t>
            </a:r>
            <a:endParaRPr lang="en-US" sz="2400" dirty="0">
              <a:solidFill>
                <a:srgbClr val="FF0000"/>
              </a:solidFill>
            </a:endParaRPr>
          </a:p>
        </p:txBody>
      </p:sp>
      <p:sp>
        <p:nvSpPr>
          <p:cNvPr id="18" name="Right Arrow 17">
            <a:extLst>
              <a:ext uri="{FF2B5EF4-FFF2-40B4-BE49-F238E27FC236}">
                <a16:creationId xmlns:a16="http://schemas.microsoft.com/office/drawing/2014/main" id="{170A153A-F42B-4641-9DCA-A8C76DDC03AC}"/>
              </a:ext>
            </a:extLst>
          </p:cNvPr>
          <p:cNvSpPr/>
          <p:nvPr/>
        </p:nvSpPr>
        <p:spPr>
          <a:xfrm rot="5400000">
            <a:off x="7130953" y="3295052"/>
            <a:ext cx="325748" cy="317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4A13E30-1529-3B47-94F0-B3B63BCA0DF9}"/>
              </a:ext>
            </a:extLst>
          </p:cNvPr>
          <p:cNvSpPr txBox="1"/>
          <p:nvPr/>
        </p:nvSpPr>
        <p:spPr>
          <a:xfrm>
            <a:off x="308696" y="5328028"/>
            <a:ext cx="11809312" cy="657364"/>
          </a:xfrm>
          <a:prstGeom prst="rect">
            <a:avLst/>
          </a:prstGeom>
          <a:noFill/>
        </p:spPr>
        <p:txBody>
          <a:bodyPr wrap="square" rtlCol="0">
            <a:spAutoFit/>
          </a:bodyPr>
          <a:lstStyle/>
          <a:p>
            <a:pPr algn="ctr"/>
            <a:r>
              <a:rPr lang="zh-CN" altLang="en-US" b="1" dirty="0">
                <a:solidFill>
                  <a:srgbClr val="FF0000"/>
                </a:solidFill>
              </a:rPr>
              <a:t>工程上，我们并不会真的用</a:t>
            </a:r>
            <a:r>
              <a:rPr lang="en-US" altLang="zh-CN" b="1" dirty="0">
                <a:solidFill>
                  <a:srgbClr val="FF0000"/>
                </a:solidFill>
              </a:rPr>
              <a:t>One-hot Vector</a:t>
            </a:r>
            <a:r>
              <a:rPr lang="zh-CN" altLang="en-US" b="1" dirty="0">
                <a:solidFill>
                  <a:srgbClr val="FF0000"/>
                </a:solidFill>
              </a:rPr>
              <a:t>和表达矩阵做矩阵乘法，而是直接通过单词的</a:t>
            </a:r>
            <a:r>
              <a:rPr lang="en-US" altLang="zh-CN" b="1" dirty="0">
                <a:solidFill>
                  <a:srgbClr val="FF0000"/>
                </a:solidFill>
              </a:rPr>
              <a:t>ID</a:t>
            </a:r>
            <a:r>
              <a:rPr lang="zh-CN" altLang="en-US" b="1" dirty="0">
                <a:solidFill>
                  <a:srgbClr val="FF0000"/>
                </a:solidFill>
              </a:rPr>
              <a:t>号码拿到表达矩阵对应的行向量，作为输出。</a:t>
            </a:r>
            <a:endParaRPr lang="en-US" b="1" dirty="0">
              <a:solidFill>
                <a:srgbClr val="FF0000"/>
              </a:solidFill>
            </a:endParaRPr>
          </a:p>
        </p:txBody>
      </p:sp>
      <p:graphicFrame>
        <p:nvGraphicFramePr>
          <p:cNvPr id="20" name="Table 19">
            <a:extLst>
              <a:ext uri="{FF2B5EF4-FFF2-40B4-BE49-F238E27FC236}">
                <a16:creationId xmlns:a16="http://schemas.microsoft.com/office/drawing/2014/main" id="{C685FDD8-B2E2-9C48-9794-95E75C621CE0}"/>
              </a:ext>
            </a:extLst>
          </p:cNvPr>
          <p:cNvGraphicFramePr>
            <a:graphicFrameLocks noGrp="1"/>
          </p:cNvGraphicFramePr>
          <p:nvPr>
            <p:extLst>
              <p:ext uri="{D42A27DB-BD31-4B8C-83A1-F6EECF244321}">
                <p14:modId xmlns:p14="http://schemas.microsoft.com/office/powerpoint/2010/main" val="2127794936"/>
              </p:ext>
            </p:extLst>
          </p:nvPr>
        </p:nvGraphicFramePr>
        <p:xfrm>
          <a:off x="452711" y="3185844"/>
          <a:ext cx="1957650" cy="1892115"/>
        </p:xfrm>
        <a:graphic>
          <a:graphicData uri="http://schemas.openxmlformats.org/drawingml/2006/table">
            <a:tbl>
              <a:tblPr firstRow="1" bandRow="1">
                <a:tableStyleId>{5C22544A-7EE6-4342-B048-85BDC9FD1C3A}</a:tableStyleId>
              </a:tblPr>
              <a:tblGrid>
                <a:gridCol w="978825">
                  <a:extLst>
                    <a:ext uri="{9D8B030D-6E8A-4147-A177-3AD203B41FA5}">
                      <a16:colId xmlns:a16="http://schemas.microsoft.com/office/drawing/2014/main" val="256741378"/>
                    </a:ext>
                  </a:extLst>
                </a:gridCol>
                <a:gridCol w="978825">
                  <a:extLst>
                    <a:ext uri="{9D8B030D-6E8A-4147-A177-3AD203B41FA5}">
                      <a16:colId xmlns:a16="http://schemas.microsoft.com/office/drawing/2014/main" val="318811552"/>
                    </a:ext>
                  </a:extLst>
                </a:gridCol>
              </a:tblGrid>
              <a:tr h="260928">
                <a:tc>
                  <a:txBody>
                    <a:bodyPr/>
                    <a:lstStyle/>
                    <a:p>
                      <a:r>
                        <a:rPr lang="zh-CN" altLang="en-US" sz="1400" dirty="0">
                          <a:solidFill>
                            <a:schemeClr val="tx1"/>
                          </a:solidFill>
                        </a:rPr>
                        <a:t>单词</a:t>
                      </a:r>
                      <a:endParaRPr lang="en-US" sz="1400" dirty="0">
                        <a:solidFill>
                          <a:schemeClr val="tx1"/>
                        </a:solidFill>
                      </a:endParaRPr>
                    </a:p>
                  </a:txBody>
                  <a:tcPr>
                    <a:solidFill>
                      <a:schemeClr val="bg1">
                        <a:lumMod val="95000"/>
                      </a:schemeClr>
                    </a:solidFill>
                  </a:tcPr>
                </a:tc>
                <a:tc>
                  <a:txBody>
                    <a:bodyPr/>
                    <a:lstStyle/>
                    <a:p>
                      <a:r>
                        <a:rPr lang="en-US" altLang="zh-CN" sz="1400" dirty="0">
                          <a:solidFill>
                            <a:schemeClr val="tx1"/>
                          </a:solidFill>
                        </a:rPr>
                        <a:t>ID</a:t>
                      </a:r>
                      <a:r>
                        <a:rPr lang="zh-CN" altLang="en-US" sz="1400" dirty="0">
                          <a:solidFill>
                            <a:schemeClr val="tx1"/>
                          </a:solidFill>
                        </a:rPr>
                        <a:t>（行号）</a:t>
                      </a:r>
                      <a:endParaRPr lang="en-US" sz="1400" dirty="0">
                        <a:solidFill>
                          <a:schemeClr val="tx1"/>
                        </a:solidFill>
                      </a:endParaRPr>
                    </a:p>
                  </a:txBody>
                  <a:tcPr>
                    <a:solidFill>
                      <a:schemeClr val="bg1">
                        <a:lumMod val="95000"/>
                      </a:schemeClr>
                    </a:solidFill>
                  </a:tcPr>
                </a:tc>
                <a:extLst>
                  <a:ext uri="{0D108BD9-81ED-4DB2-BD59-A6C34878D82A}">
                    <a16:rowId xmlns:a16="http://schemas.microsoft.com/office/drawing/2014/main" val="3571706051"/>
                  </a:ext>
                </a:extLst>
              </a:tr>
              <a:tr h="317463">
                <a:tc>
                  <a:txBody>
                    <a:bodyPr/>
                    <a:lstStyle/>
                    <a:p>
                      <a:r>
                        <a:rPr lang="zh-CN" altLang="en-US" sz="1400" dirty="0">
                          <a:solidFill>
                            <a:schemeClr val="tx1"/>
                          </a:solidFill>
                        </a:rPr>
                        <a:t>预留</a:t>
                      </a:r>
                      <a:endParaRPr lang="en-US" sz="1400" dirty="0">
                        <a:solidFill>
                          <a:schemeClr val="tx1"/>
                        </a:solidFill>
                      </a:endParaRPr>
                    </a:p>
                  </a:txBody>
                  <a:tcPr>
                    <a:solidFill>
                      <a:schemeClr val="bg1">
                        <a:lumMod val="95000"/>
                      </a:schemeClr>
                    </a:solidFill>
                  </a:tcPr>
                </a:tc>
                <a:tc>
                  <a:txBody>
                    <a:bodyPr/>
                    <a:lstStyle/>
                    <a:p>
                      <a:r>
                        <a:rPr lang="en-US" altLang="zh-CN" sz="1400" dirty="0">
                          <a:solidFill>
                            <a:schemeClr val="tx1"/>
                          </a:solidFill>
                        </a:rPr>
                        <a:t>0</a:t>
                      </a:r>
                      <a:endParaRPr lang="en-US" sz="1400" dirty="0">
                        <a:solidFill>
                          <a:schemeClr val="tx1"/>
                        </a:solidFill>
                      </a:endParaRPr>
                    </a:p>
                  </a:txBody>
                  <a:tcPr>
                    <a:solidFill>
                      <a:schemeClr val="bg1">
                        <a:lumMod val="95000"/>
                      </a:schemeClr>
                    </a:solidFill>
                  </a:tcPr>
                </a:tc>
                <a:extLst>
                  <a:ext uri="{0D108BD9-81ED-4DB2-BD59-A6C34878D82A}">
                    <a16:rowId xmlns:a16="http://schemas.microsoft.com/office/drawing/2014/main" val="845245186"/>
                  </a:ext>
                </a:extLst>
              </a:tr>
              <a:tr h="317463">
                <a:tc>
                  <a:txBody>
                    <a:bodyPr/>
                    <a:lstStyle/>
                    <a:p>
                      <a:r>
                        <a:rPr lang="en-US" sz="1400" dirty="0">
                          <a:solidFill>
                            <a:schemeClr val="tx1"/>
                          </a:solidFill>
                        </a:rPr>
                        <a:t>deep</a:t>
                      </a:r>
                    </a:p>
                  </a:txBody>
                  <a:tcPr>
                    <a:solidFill>
                      <a:schemeClr val="bg1">
                        <a:lumMod val="95000"/>
                      </a:schemeClr>
                    </a:solidFill>
                  </a:tcPr>
                </a:tc>
                <a:tc>
                  <a:txBody>
                    <a:bodyPr/>
                    <a:lstStyle/>
                    <a:p>
                      <a:r>
                        <a:rPr lang="en-US" sz="1400" dirty="0">
                          <a:solidFill>
                            <a:schemeClr val="tx1"/>
                          </a:solidFill>
                        </a:rPr>
                        <a:t>1</a:t>
                      </a:r>
                    </a:p>
                  </a:txBody>
                  <a:tcPr>
                    <a:solidFill>
                      <a:schemeClr val="bg1">
                        <a:lumMod val="95000"/>
                      </a:schemeClr>
                    </a:solidFill>
                  </a:tcPr>
                </a:tc>
                <a:extLst>
                  <a:ext uri="{0D108BD9-81ED-4DB2-BD59-A6C34878D82A}">
                    <a16:rowId xmlns:a16="http://schemas.microsoft.com/office/drawing/2014/main" val="1929892331"/>
                  </a:ext>
                </a:extLst>
              </a:tr>
              <a:tr h="317463">
                <a:tc>
                  <a:txBody>
                    <a:bodyPr/>
                    <a:lstStyle/>
                    <a:p>
                      <a:r>
                        <a:rPr lang="en-US" sz="1400" dirty="0">
                          <a:solidFill>
                            <a:schemeClr val="tx1"/>
                          </a:solidFill>
                        </a:rPr>
                        <a:t>learning</a:t>
                      </a:r>
                    </a:p>
                  </a:txBody>
                  <a:tcPr>
                    <a:solidFill>
                      <a:schemeClr val="bg1">
                        <a:lumMod val="95000"/>
                      </a:schemeClr>
                    </a:solidFill>
                  </a:tcPr>
                </a:tc>
                <a:tc>
                  <a:txBody>
                    <a:bodyPr/>
                    <a:lstStyle/>
                    <a:p>
                      <a:r>
                        <a:rPr lang="en-US" altLang="zh-CN" sz="1400" dirty="0">
                          <a:solidFill>
                            <a:schemeClr val="tx1"/>
                          </a:solidFill>
                        </a:rPr>
                        <a:t>2</a:t>
                      </a:r>
                      <a:endParaRPr lang="en-US" sz="1400" dirty="0">
                        <a:solidFill>
                          <a:schemeClr val="tx1"/>
                        </a:solidFill>
                      </a:endParaRPr>
                    </a:p>
                  </a:txBody>
                  <a:tcPr>
                    <a:solidFill>
                      <a:schemeClr val="bg1">
                        <a:lumMod val="95000"/>
                      </a:schemeClr>
                    </a:solidFill>
                  </a:tcPr>
                </a:tc>
                <a:extLst>
                  <a:ext uri="{0D108BD9-81ED-4DB2-BD59-A6C34878D82A}">
                    <a16:rowId xmlns:a16="http://schemas.microsoft.com/office/drawing/2014/main" val="2316951868"/>
                  </a:ext>
                </a:extLst>
              </a:tr>
              <a:tr h="317463">
                <a:tc>
                  <a:txBody>
                    <a:bodyPr/>
                    <a:lstStyle/>
                    <a:p>
                      <a:r>
                        <a:rPr lang="en-US" sz="1400" dirty="0">
                          <a:solidFill>
                            <a:schemeClr val="tx1"/>
                          </a:solidFill>
                        </a:rPr>
                        <a:t>is</a:t>
                      </a:r>
                    </a:p>
                  </a:txBody>
                  <a:tcPr>
                    <a:solidFill>
                      <a:schemeClr val="bg1">
                        <a:lumMod val="95000"/>
                      </a:schemeClr>
                    </a:solidFill>
                  </a:tcPr>
                </a:tc>
                <a:tc>
                  <a:txBody>
                    <a:bodyPr/>
                    <a:lstStyle/>
                    <a:p>
                      <a:r>
                        <a:rPr lang="en-US" altLang="zh-CN" sz="1400" dirty="0">
                          <a:solidFill>
                            <a:schemeClr val="tx1"/>
                          </a:solidFill>
                        </a:rPr>
                        <a:t>3</a:t>
                      </a:r>
                      <a:endParaRPr lang="en-US" sz="1400" dirty="0">
                        <a:solidFill>
                          <a:schemeClr val="tx1"/>
                        </a:solidFill>
                      </a:endParaRPr>
                    </a:p>
                  </a:txBody>
                  <a:tcPr>
                    <a:solidFill>
                      <a:schemeClr val="bg1">
                        <a:lumMod val="95000"/>
                      </a:schemeClr>
                    </a:solidFill>
                  </a:tcPr>
                </a:tc>
                <a:extLst>
                  <a:ext uri="{0D108BD9-81ED-4DB2-BD59-A6C34878D82A}">
                    <a16:rowId xmlns:a16="http://schemas.microsoft.com/office/drawing/2014/main" val="3780869158"/>
                  </a:ext>
                </a:extLst>
              </a:tr>
              <a:tr h="317463">
                <a:tc>
                  <a:txBody>
                    <a:bodyPr/>
                    <a:lstStyle/>
                    <a:p>
                      <a:r>
                        <a:rPr lang="en-US" sz="1400" dirty="0">
                          <a:solidFill>
                            <a:schemeClr val="tx1"/>
                          </a:solidFill>
                        </a:rPr>
                        <a:t>popular</a:t>
                      </a:r>
                    </a:p>
                  </a:txBody>
                  <a:tcPr>
                    <a:solidFill>
                      <a:schemeClr val="bg1">
                        <a:lumMod val="95000"/>
                      </a:schemeClr>
                    </a:solidFill>
                  </a:tcPr>
                </a:tc>
                <a:tc>
                  <a:txBody>
                    <a:bodyPr/>
                    <a:lstStyle/>
                    <a:p>
                      <a:r>
                        <a:rPr lang="en-US" altLang="zh-CN" sz="1400" dirty="0">
                          <a:solidFill>
                            <a:schemeClr val="tx1"/>
                          </a:solidFill>
                        </a:rPr>
                        <a:t>4</a:t>
                      </a:r>
                      <a:endParaRPr lang="en-US" sz="1400" dirty="0">
                        <a:solidFill>
                          <a:schemeClr val="tx1"/>
                        </a:solidFill>
                      </a:endParaRPr>
                    </a:p>
                  </a:txBody>
                  <a:tcPr>
                    <a:solidFill>
                      <a:schemeClr val="bg1">
                        <a:lumMod val="95000"/>
                      </a:schemeClr>
                    </a:solidFill>
                  </a:tcPr>
                </a:tc>
                <a:extLst>
                  <a:ext uri="{0D108BD9-81ED-4DB2-BD59-A6C34878D82A}">
                    <a16:rowId xmlns:a16="http://schemas.microsoft.com/office/drawing/2014/main" val="830373728"/>
                  </a:ext>
                </a:extLst>
              </a:tr>
            </a:tbl>
          </a:graphicData>
        </a:graphic>
      </p:graphicFrame>
      <p:sp>
        <p:nvSpPr>
          <p:cNvPr id="22" name="TextBox 21">
            <a:extLst>
              <a:ext uri="{FF2B5EF4-FFF2-40B4-BE49-F238E27FC236}">
                <a16:creationId xmlns:a16="http://schemas.microsoft.com/office/drawing/2014/main" id="{7E3F99BA-B3CA-5B45-9EE1-7480636A011E}"/>
              </a:ext>
            </a:extLst>
          </p:cNvPr>
          <p:cNvSpPr txBox="1"/>
          <p:nvPr/>
        </p:nvSpPr>
        <p:spPr>
          <a:xfrm>
            <a:off x="185041" y="2536772"/>
            <a:ext cx="2492990" cy="646331"/>
          </a:xfrm>
          <a:prstGeom prst="rect">
            <a:avLst/>
          </a:prstGeom>
          <a:noFill/>
        </p:spPr>
        <p:txBody>
          <a:bodyPr wrap="none" rtlCol="0">
            <a:spAutoFit/>
          </a:bodyPr>
          <a:lstStyle/>
          <a:p>
            <a:pPr algn="ctr"/>
            <a:r>
              <a:rPr lang="zh-CN" altLang="en-US" dirty="0">
                <a:solidFill>
                  <a:srgbClr val="FF0000"/>
                </a:solidFill>
              </a:rPr>
              <a:t>每个单词有唯一</a:t>
            </a:r>
            <a:r>
              <a:rPr lang="en-US" altLang="zh-CN" dirty="0">
                <a:solidFill>
                  <a:srgbClr val="FF0000"/>
                </a:solidFill>
              </a:rPr>
              <a:t>ID</a:t>
            </a:r>
          </a:p>
          <a:p>
            <a:pPr algn="ctr"/>
            <a:r>
              <a:rPr lang="zh-CN" altLang="en-US" dirty="0">
                <a:solidFill>
                  <a:srgbClr val="FF0000"/>
                </a:solidFill>
              </a:rPr>
              <a:t>（通常按照词频排列）</a:t>
            </a:r>
            <a:endParaRPr lang="en-US" dirty="0">
              <a:solidFill>
                <a:srgbClr val="FF0000"/>
              </a:solidFill>
            </a:endParaRPr>
          </a:p>
        </p:txBody>
      </p:sp>
      <p:sp>
        <p:nvSpPr>
          <p:cNvPr id="23" name="Rounded Rectangle 22">
            <a:extLst>
              <a:ext uri="{FF2B5EF4-FFF2-40B4-BE49-F238E27FC236}">
                <a16:creationId xmlns:a16="http://schemas.microsoft.com/office/drawing/2014/main" id="{A2C5D960-DBF9-0F4C-B70D-01ED5EC30480}"/>
              </a:ext>
            </a:extLst>
          </p:cNvPr>
          <p:cNvSpPr/>
          <p:nvPr/>
        </p:nvSpPr>
        <p:spPr>
          <a:xfrm>
            <a:off x="5503903" y="2464197"/>
            <a:ext cx="3445752" cy="2880320"/>
          </a:xfrm>
          <a:prstGeom prst="round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4ED135D-CB50-4E46-BB00-849C83FA455A}"/>
              </a:ext>
            </a:extLst>
          </p:cNvPr>
          <p:cNvSpPr txBox="1"/>
          <p:nvPr/>
        </p:nvSpPr>
        <p:spPr>
          <a:xfrm>
            <a:off x="5637893" y="4911988"/>
            <a:ext cx="3379557" cy="369332"/>
          </a:xfrm>
          <a:prstGeom prst="rect">
            <a:avLst/>
          </a:prstGeom>
          <a:noFill/>
        </p:spPr>
        <p:txBody>
          <a:bodyPr wrap="square" rtlCol="0">
            <a:spAutoFit/>
          </a:bodyPr>
          <a:lstStyle/>
          <a:p>
            <a:r>
              <a:rPr lang="zh-CN" altLang="en-US" b="1" dirty="0">
                <a:highlight>
                  <a:srgbClr val="FFFF00"/>
                </a:highlight>
              </a:rPr>
              <a:t>我们就是要训练出这个矩阵！</a:t>
            </a:r>
            <a:endParaRPr lang="en-US" b="1" dirty="0">
              <a:highlight>
                <a:srgbClr val="FFFF00"/>
              </a:highlight>
            </a:endParaRPr>
          </a:p>
        </p:txBody>
      </p:sp>
      <p:sp>
        <p:nvSpPr>
          <p:cNvPr id="25" name="Shape 811">
            <a:extLst>
              <a:ext uri="{FF2B5EF4-FFF2-40B4-BE49-F238E27FC236}">
                <a16:creationId xmlns:a16="http://schemas.microsoft.com/office/drawing/2014/main" id="{E92DCFC9-96EA-E945-A97F-458C432F18C4}"/>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spTree>
    <p:extLst>
      <p:ext uri="{BB962C8B-B14F-4D97-AF65-F5344CB8AC3E}">
        <p14:creationId xmlns:p14="http://schemas.microsoft.com/office/powerpoint/2010/main" val="256731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a:extLst>
              <a:ext uri="{FF2B5EF4-FFF2-40B4-BE49-F238E27FC236}">
                <a16:creationId xmlns:a16="http://schemas.microsoft.com/office/drawing/2014/main" id="{290A9721-D5B3-7145-96D5-00CA0BA0DC47}"/>
              </a:ext>
            </a:extLst>
          </p:cNvPr>
          <p:cNvSpPr/>
          <p:nvPr/>
        </p:nvSpPr>
        <p:spPr>
          <a:xfrm>
            <a:off x="7293471" y="4264397"/>
            <a:ext cx="4824536" cy="1584176"/>
          </a:xfrm>
          <a:prstGeom prst="wedgeRoundRectCallout">
            <a:avLst>
              <a:gd name="adj1" fmla="val -64070"/>
              <a:gd name="adj2" fmla="val 2191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AF12CD1-AA02-A14B-8735-7795A0EC1C0C}"/>
              </a:ext>
            </a:extLst>
          </p:cNvPr>
          <p:cNvSpPr txBox="1"/>
          <p:nvPr/>
        </p:nvSpPr>
        <p:spPr>
          <a:xfrm>
            <a:off x="617220" y="777240"/>
            <a:ext cx="2244525" cy="584775"/>
          </a:xfrm>
          <a:prstGeom prst="rect">
            <a:avLst/>
          </a:prstGeom>
          <a:noFill/>
        </p:spPr>
        <p:txBody>
          <a:bodyPr wrap="none" rtlCol="0">
            <a:spAutoFit/>
          </a:bodyPr>
          <a:lstStyle/>
          <a:p>
            <a:r>
              <a:rPr lang="zh-CN" altLang="en-US" sz="3200" b="1" dirty="0">
                <a:solidFill>
                  <a:schemeClr val="bg2">
                    <a:lumMod val="50000"/>
                  </a:schemeClr>
                </a:solidFill>
              </a:rPr>
              <a:t>单词的表达</a:t>
            </a:r>
            <a:endParaRPr lang="en-US" sz="3200" b="1" dirty="0">
              <a:solidFill>
                <a:schemeClr val="bg2">
                  <a:lumMod val="50000"/>
                </a:schemeClr>
              </a:solidFill>
            </a:endParaRPr>
          </a:p>
        </p:txBody>
      </p:sp>
      <p:sp>
        <p:nvSpPr>
          <p:cNvPr id="3" name="TextBox 2">
            <a:extLst>
              <a:ext uri="{FF2B5EF4-FFF2-40B4-BE49-F238E27FC236}">
                <a16:creationId xmlns:a16="http://schemas.microsoft.com/office/drawing/2014/main" id="{2CA39484-935F-1F4C-8DE0-2555F044564C}"/>
              </a:ext>
            </a:extLst>
          </p:cNvPr>
          <p:cNvSpPr txBox="1"/>
          <p:nvPr/>
        </p:nvSpPr>
        <p:spPr>
          <a:xfrm>
            <a:off x="812751" y="1600101"/>
            <a:ext cx="11305256" cy="5632311"/>
          </a:xfrm>
          <a:prstGeom prst="rect">
            <a:avLst/>
          </a:prstGeom>
          <a:noFill/>
        </p:spPr>
        <p:txBody>
          <a:bodyPr wrap="square" rtlCol="0">
            <a:spAutoFit/>
          </a:bodyPr>
          <a:lstStyle/>
          <a:p>
            <a:pPr marL="342900" indent="-342900" algn="just">
              <a:buFont typeface="Arial" panose="020B0604020202020204" pitchFamily="34" charset="0"/>
              <a:buChar char="•"/>
            </a:pPr>
            <a:r>
              <a:rPr lang="zh-CN" altLang="en-GB" sz="2400" b="1" dirty="0"/>
              <a:t>理想</a:t>
            </a:r>
            <a:r>
              <a:rPr lang="zh-CN" altLang="en-US" sz="2400" b="1" dirty="0"/>
              <a:t>的词汇表证：</a:t>
            </a:r>
            <a:endParaRPr lang="en-GB" altLang="zh-CN" sz="2400" b="1" dirty="0"/>
          </a:p>
          <a:p>
            <a:pPr marL="925513" lvl="1" indent="-285750" algn="just">
              <a:buFont typeface="Arial" panose="020B0604020202020204" pitchFamily="34" charset="0"/>
              <a:buChar char="•"/>
            </a:pPr>
            <a:r>
              <a:rPr lang="en-US" altLang="zh-CN" sz="2400" dirty="0"/>
              <a:t>1</a:t>
            </a:r>
            <a:r>
              <a:rPr lang="zh-CN" altLang="en-US" sz="2400" dirty="0"/>
              <a:t>）有限维度（远小于单词数）即可表达单词的意思</a:t>
            </a:r>
            <a:endParaRPr lang="en-GB" altLang="zh-CN" sz="2400" dirty="0"/>
          </a:p>
          <a:p>
            <a:pPr marL="925513" lvl="1" indent="-285750" algn="just">
              <a:buFont typeface="Arial" panose="020B0604020202020204" pitchFamily="34" charset="0"/>
              <a:buChar char="•"/>
            </a:pPr>
            <a:endParaRPr lang="en-GB" altLang="zh-CN" sz="2400" dirty="0"/>
          </a:p>
          <a:p>
            <a:pPr marL="925513" lvl="1" indent="-285750" algn="just">
              <a:buFont typeface="Arial" panose="020B0604020202020204" pitchFamily="34" charset="0"/>
              <a:buChar char="•"/>
            </a:pPr>
            <a:r>
              <a:rPr lang="en-US" altLang="zh-CN" sz="2400" dirty="0"/>
              <a:t>2</a:t>
            </a:r>
            <a:r>
              <a:rPr lang="zh-CN" altLang="en-US" sz="2400" dirty="0"/>
              <a:t>） 充分表达单词之间的异同：</a:t>
            </a:r>
            <a:endParaRPr lang="en-GB" altLang="zh-CN" sz="2400" dirty="0"/>
          </a:p>
          <a:p>
            <a:pPr marL="925513" lvl="1" indent="-285750" algn="just">
              <a:buFont typeface="Arial" panose="020B0604020202020204" pitchFamily="34" charset="0"/>
              <a:buChar char="•"/>
            </a:pPr>
            <a:endParaRPr lang="en-GB" altLang="zh-CN" sz="2400" dirty="0"/>
          </a:p>
          <a:p>
            <a:pPr marL="1568450" lvl="2" indent="-285750" algn="just">
              <a:buFont typeface="Arial" panose="020B0604020202020204" pitchFamily="34" charset="0"/>
              <a:buChar char="•"/>
            </a:pPr>
            <a:r>
              <a:rPr lang="zh-CN" altLang="en-US" sz="2400" dirty="0"/>
              <a:t>比如“</a:t>
            </a:r>
            <a:r>
              <a:rPr lang="en-GB" sz="2400" dirty="0"/>
              <a:t>cat” </a:t>
            </a:r>
            <a:r>
              <a:rPr lang="zh-CN" altLang="en-US" sz="2400" dirty="0"/>
              <a:t>和“</a:t>
            </a:r>
            <a:r>
              <a:rPr lang="en-GB" sz="2400" dirty="0" err="1"/>
              <a:t>tiger”，“water</a:t>
            </a:r>
            <a:r>
              <a:rPr lang="en-GB" sz="2400" dirty="0"/>
              <a:t>”</a:t>
            </a:r>
            <a:r>
              <a:rPr lang="zh-CN" altLang="en-US" sz="2400" dirty="0"/>
              <a:t>和“</a:t>
            </a:r>
            <a:r>
              <a:rPr lang="en-GB" sz="2400" dirty="0"/>
              <a:t>liquid“，</a:t>
            </a:r>
            <a:r>
              <a:rPr lang="zh-CN" altLang="en-US" sz="2400" dirty="0"/>
              <a:t>这些单词的词向量应该具有一定的相关性，它们的词汇特征应该很相识。</a:t>
            </a:r>
            <a:endParaRPr lang="en-GB" altLang="zh-CN" sz="2400" dirty="0"/>
          </a:p>
          <a:p>
            <a:pPr marL="1568450" lvl="2" indent="-285750" algn="just">
              <a:buFont typeface="Arial" panose="020B0604020202020204" pitchFamily="34" charset="0"/>
              <a:buChar char="•"/>
            </a:pPr>
            <a:endParaRPr lang="zh-CN" altLang="en-US" sz="2400" dirty="0"/>
          </a:p>
          <a:p>
            <a:pPr marL="1568450" lvl="2" indent="-285750" algn="just">
              <a:buFont typeface="Arial" panose="020B0604020202020204" pitchFamily="34" charset="0"/>
              <a:buChar char="•"/>
            </a:pPr>
            <a:r>
              <a:rPr lang="zh-CN" altLang="en-US" sz="2400" dirty="0"/>
              <a:t>再比如通过词向量叠加实现：</a:t>
            </a:r>
            <a:endParaRPr lang="en-GB" altLang="zh-CN" sz="2400" dirty="0"/>
          </a:p>
          <a:p>
            <a:pPr lvl="3" indent="0" algn="just"/>
            <a:r>
              <a:rPr lang="en-GB" sz="2400" b="1" dirty="0"/>
              <a:t>King - Man + Women = Queen</a:t>
            </a:r>
          </a:p>
          <a:p>
            <a:pPr lvl="3" indent="0" algn="just"/>
            <a:r>
              <a:rPr lang="en-GB" sz="2400" b="1" dirty="0"/>
              <a:t>Paris - France + Italy = Rome </a:t>
            </a:r>
          </a:p>
          <a:p>
            <a:pPr lvl="3" indent="0" algn="just"/>
            <a:r>
              <a:rPr lang="zh-CN" altLang="en-US" sz="2400" dirty="0"/>
              <a:t>这样的语义等式 </a:t>
            </a:r>
          </a:p>
          <a:p>
            <a:pPr marL="925513" lvl="1" indent="-285750" algn="just">
              <a:buFont typeface="Arial" panose="020B0604020202020204" pitchFamily="34" charset="0"/>
              <a:buChar char="•"/>
            </a:pPr>
            <a:endParaRPr lang="zh-CN" altLang="en-US" sz="2400" dirty="0"/>
          </a:p>
          <a:p>
            <a:pPr marL="925513" lvl="1" indent="-285750" algn="just">
              <a:buFont typeface="Arial" panose="020B0604020202020204" pitchFamily="34" charset="0"/>
              <a:buChar char="•"/>
            </a:pPr>
            <a:endParaRPr lang="en-GB" sz="2400" dirty="0"/>
          </a:p>
          <a:p>
            <a:pPr marL="285750" indent="-285750" algn="just">
              <a:buFont typeface="Arial" panose="020B0604020202020204" pitchFamily="34" charset="0"/>
              <a:buChar char="•"/>
            </a:pPr>
            <a:endParaRPr lang="en-US" sz="2400" dirty="0"/>
          </a:p>
        </p:txBody>
      </p:sp>
      <p:sp>
        <p:nvSpPr>
          <p:cNvPr id="4" name="Rounded Rectangle 3">
            <a:extLst>
              <a:ext uri="{FF2B5EF4-FFF2-40B4-BE49-F238E27FC236}">
                <a16:creationId xmlns:a16="http://schemas.microsoft.com/office/drawing/2014/main" id="{EBA0EB5B-4299-984B-99F3-3F8E682DA4E5}"/>
              </a:ext>
            </a:extLst>
          </p:cNvPr>
          <p:cNvSpPr/>
          <p:nvPr/>
        </p:nvSpPr>
        <p:spPr>
          <a:xfrm>
            <a:off x="3189015" y="3400301"/>
            <a:ext cx="2160240" cy="4320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096D42A2-C34A-1749-86AE-708D6BC593C7}"/>
              </a:ext>
            </a:extLst>
          </p:cNvPr>
          <p:cNvSpPr/>
          <p:nvPr/>
        </p:nvSpPr>
        <p:spPr>
          <a:xfrm>
            <a:off x="5637287" y="3414256"/>
            <a:ext cx="2448272" cy="4320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7411BA-975A-3C4B-96A4-3250A5AC34A6}"/>
              </a:ext>
            </a:extLst>
          </p:cNvPr>
          <p:cNvSpPr txBox="1"/>
          <p:nvPr/>
        </p:nvSpPr>
        <p:spPr>
          <a:xfrm>
            <a:off x="7541170" y="4522189"/>
            <a:ext cx="4329137" cy="1323439"/>
          </a:xfrm>
          <a:prstGeom prst="rect">
            <a:avLst/>
          </a:prstGeom>
          <a:noFill/>
        </p:spPr>
        <p:txBody>
          <a:bodyPr wrap="square" rtlCol="0">
            <a:spAutoFit/>
          </a:bodyPr>
          <a:lstStyle/>
          <a:p>
            <a:pPr algn="just"/>
            <a:r>
              <a:rPr lang="zh-CN" altLang="en-US" sz="2000" b="1" dirty="0"/>
              <a:t>词向量中不同的维度可能集合了不同的语义，有一些维度代表“性别”，有一些维度代表“首都” 。</a:t>
            </a:r>
          </a:p>
          <a:p>
            <a:pPr algn="just"/>
            <a:endParaRPr lang="en-US" sz="2000" b="1" dirty="0"/>
          </a:p>
        </p:txBody>
      </p:sp>
    </p:spTree>
    <p:extLst>
      <p:ext uri="{BB962C8B-B14F-4D97-AF65-F5344CB8AC3E}">
        <p14:creationId xmlns:p14="http://schemas.microsoft.com/office/powerpoint/2010/main" val="238117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a:extLst>
              <a:ext uri="{FF2B5EF4-FFF2-40B4-BE49-F238E27FC236}">
                <a16:creationId xmlns:a16="http://schemas.microsoft.com/office/drawing/2014/main" id="{290A9721-D5B3-7145-96D5-00CA0BA0DC47}"/>
              </a:ext>
            </a:extLst>
          </p:cNvPr>
          <p:cNvSpPr/>
          <p:nvPr/>
        </p:nvSpPr>
        <p:spPr>
          <a:xfrm>
            <a:off x="1100783" y="3314749"/>
            <a:ext cx="5789094" cy="2301032"/>
          </a:xfrm>
          <a:prstGeom prst="wedgeRoundRectCallout">
            <a:avLst>
              <a:gd name="adj1" fmla="val 33796"/>
              <a:gd name="adj2" fmla="val -105741"/>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endParaRPr lang="en-GB" altLang="zh-CN" sz="2400" b="1" dirty="0">
              <a:solidFill>
                <a:schemeClr val="tx1"/>
              </a:solidFill>
            </a:endParaRPr>
          </a:p>
          <a:p>
            <a:pPr marL="342900" indent="-342900" algn="just">
              <a:buFont typeface="Arial" panose="020B0604020202020204" pitchFamily="34" charset="0"/>
              <a:buChar char="•"/>
            </a:pPr>
            <a:r>
              <a:rPr lang="zh-CN" altLang="en-US" sz="2400" b="1" dirty="0">
                <a:solidFill>
                  <a:schemeClr val="tx1"/>
                </a:solidFill>
              </a:rPr>
              <a:t>把现有的文本作为学习的“原料”</a:t>
            </a:r>
            <a:endParaRPr lang="en-GB" altLang="zh-CN" sz="2400" b="1" dirty="0">
              <a:solidFill>
                <a:schemeClr val="tx1"/>
              </a:solidFill>
            </a:endParaRPr>
          </a:p>
          <a:p>
            <a:pPr marL="342900" indent="-342900" algn="just">
              <a:buFont typeface="Arial" panose="020B0604020202020204" pitchFamily="34" charset="0"/>
              <a:buChar char="•"/>
            </a:pPr>
            <a:endParaRPr lang="en-GB" altLang="zh-CN" sz="2400" b="1" dirty="0">
              <a:solidFill>
                <a:schemeClr val="tx1"/>
              </a:solidFill>
            </a:endParaRPr>
          </a:p>
          <a:p>
            <a:pPr marL="342900" indent="-342900" algn="just">
              <a:buFont typeface="Arial" panose="020B0604020202020204" pitchFamily="34" charset="0"/>
              <a:buChar char="•"/>
            </a:pPr>
            <a:r>
              <a:rPr lang="zh-CN" altLang="en-US" sz="2400" b="1" dirty="0">
                <a:solidFill>
                  <a:schemeClr val="tx1"/>
                </a:solidFill>
              </a:rPr>
              <a:t>基于相似的单词的上下文是相似的这一特点，经过训练，使得相似单词的词汇表达相识。</a:t>
            </a:r>
            <a:endParaRPr lang="en-US" sz="2400" b="1" dirty="0">
              <a:solidFill>
                <a:schemeClr val="tx1"/>
              </a:solidFill>
            </a:endParaRPr>
          </a:p>
          <a:p>
            <a:pPr algn="ctr"/>
            <a:endParaRPr lang="en-US" sz="2400" dirty="0">
              <a:solidFill>
                <a:schemeClr val="tx1"/>
              </a:solidFill>
            </a:endParaRPr>
          </a:p>
        </p:txBody>
      </p:sp>
      <p:sp>
        <p:nvSpPr>
          <p:cNvPr id="2" name="TextBox 1">
            <a:extLst>
              <a:ext uri="{FF2B5EF4-FFF2-40B4-BE49-F238E27FC236}">
                <a16:creationId xmlns:a16="http://schemas.microsoft.com/office/drawing/2014/main" id="{4AF12CD1-AA02-A14B-8735-7795A0EC1C0C}"/>
              </a:ext>
            </a:extLst>
          </p:cNvPr>
          <p:cNvSpPr txBox="1"/>
          <p:nvPr/>
        </p:nvSpPr>
        <p:spPr>
          <a:xfrm>
            <a:off x="617220" y="777240"/>
            <a:ext cx="2244525" cy="584775"/>
          </a:xfrm>
          <a:prstGeom prst="rect">
            <a:avLst/>
          </a:prstGeom>
          <a:noFill/>
        </p:spPr>
        <p:txBody>
          <a:bodyPr wrap="none" rtlCol="0">
            <a:spAutoFit/>
          </a:bodyPr>
          <a:lstStyle/>
          <a:p>
            <a:r>
              <a:rPr lang="zh-CN" altLang="en-US" sz="3200" b="1" dirty="0">
                <a:solidFill>
                  <a:schemeClr val="bg2">
                    <a:lumMod val="50000"/>
                  </a:schemeClr>
                </a:solidFill>
              </a:rPr>
              <a:t>单词的表达</a:t>
            </a:r>
            <a:endParaRPr lang="en-US" sz="3200" b="1" dirty="0">
              <a:solidFill>
                <a:schemeClr val="bg2">
                  <a:lumMod val="50000"/>
                </a:schemeClr>
              </a:solidFill>
            </a:endParaRPr>
          </a:p>
        </p:txBody>
      </p:sp>
      <p:sp>
        <p:nvSpPr>
          <p:cNvPr id="3" name="TextBox 2">
            <a:extLst>
              <a:ext uri="{FF2B5EF4-FFF2-40B4-BE49-F238E27FC236}">
                <a16:creationId xmlns:a16="http://schemas.microsoft.com/office/drawing/2014/main" id="{2CA39484-935F-1F4C-8DE0-2555F044564C}"/>
              </a:ext>
            </a:extLst>
          </p:cNvPr>
          <p:cNvSpPr txBox="1"/>
          <p:nvPr/>
        </p:nvSpPr>
        <p:spPr>
          <a:xfrm>
            <a:off x="812751" y="1600101"/>
            <a:ext cx="11305256" cy="1200329"/>
          </a:xfrm>
          <a:prstGeom prst="rect">
            <a:avLst/>
          </a:prstGeom>
          <a:noFill/>
        </p:spPr>
        <p:txBody>
          <a:bodyPr wrap="square" rtlCol="0">
            <a:spAutoFit/>
          </a:bodyPr>
          <a:lstStyle/>
          <a:p>
            <a:pPr marL="342900" indent="-342900" algn="just">
              <a:buFont typeface="Arial" panose="020B0604020202020204" pitchFamily="34" charset="0"/>
              <a:buChar char="•"/>
            </a:pPr>
            <a:r>
              <a:rPr lang="zh-CN" altLang="en-US" sz="2400" dirty="0"/>
              <a:t>当前优秀的词汇表达算法，阅读大量文本，通过上下文将单词的语义充分嵌入到词向量当中 。</a:t>
            </a:r>
          </a:p>
          <a:p>
            <a:pPr algn="just"/>
            <a:endParaRPr lang="en-US" sz="2400" dirty="0"/>
          </a:p>
        </p:txBody>
      </p:sp>
      <p:sp>
        <p:nvSpPr>
          <p:cNvPr id="12" name="TextBox 11">
            <a:extLst>
              <a:ext uri="{FF2B5EF4-FFF2-40B4-BE49-F238E27FC236}">
                <a16:creationId xmlns:a16="http://schemas.microsoft.com/office/drawing/2014/main" id="{DC8C905B-D08F-544E-9727-E268BED7F246}"/>
              </a:ext>
            </a:extLst>
          </p:cNvPr>
          <p:cNvSpPr txBox="1"/>
          <p:nvPr/>
        </p:nvSpPr>
        <p:spPr>
          <a:xfrm>
            <a:off x="7797527" y="2431098"/>
            <a:ext cx="3477747" cy="1815882"/>
          </a:xfrm>
          <a:prstGeom prst="rect">
            <a:avLst/>
          </a:prstGeom>
          <a:noFill/>
        </p:spPr>
        <p:txBody>
          <a:bodyPr wrap="none" rtlCol="0">
            <a:spAutoFit/>
          </a:bodyPr>
          <a:lstStyle/>
          <a:p>
            <a:pPr marL="457200" indent="-457200">
              <a:buFont typeface="Arial" panose="020B0604020202020204" pitchFamily="34" charset="0"/>
              <a:buChar char="•"/>
            </a:pPr>
            <a:r>
              <a:rPr lang="en-US" sz="2800" dirty="0"/>
              <a:t>This is a </a:t>
            </a:r>
            <a:r>
              <a:rPr lang="en-US" sz="2800" dirty="0">
                <a:solidFill>
                  <a:schemeClr val="accent1"/>
                </a:solidFill>
              </a:rPr>
              <a:t>blue</a:t>
            </a:r>
            <a:r>
              <a:rPr lang="en-US" sz="2800" dirty="0"/>
              <a:t> bird</a:t>
            </a:r>
          </a:p>
          <a:p>
            <a:pPr marL="457200" indent="-457200">
              <a:buFont typeface="Arial" panose="020B0604020202020204" pitchFamily="34" charset="0"/>
              <a:buChar char="•"/>
            </a:pPr>
            <a:r>
              <a:rPr lang="en-US" sz="2800" dirty="0"/>
              <a:t>This is a </a:t>
            </a:r>
            <a:r>
              <a:rPr lang="en-US" sz="2800" dirty="0">
                <a:solidFill>
                  <a:srgbClr val="FDD61F"/>
                </a:solidFill>
              </a:rPr>
              <a:t>yellow</a:t>
            </a:r>
            <a:r>
              <a:rPr lang="en-US" sz="2800" dirty="0"/>
              <a:t> bird</a:t>
            </a:r>
          </a:p>
          <a:p>
            <a:pPr marL="457200" indent="-457200">
              <a:buFont typeface="Arial" panose="020B0604020202020204" pitchFamily="34" charset="0"/>
              <a:buChar char="•"/>
            </a:pPr>
            <a:r>
              <a:rPr lang="en-US" sz="2800" dirty="0"/>
              <a:t>This is a </a:t>
            </a:r>
            <a:r>
              <a:rPr lang="en-US" sz="2800" dirty="0">
                <a:solidFill>
                  <a:srgbClr val="C00000"/>
                </a:solidFill>
              </a:rPr>
              <a:t>red</a:t>
            </a:r>
            <a:r>
              <a:rPr lang="en-US" sz="2800" dirty="0"/>
              <a:t> bird</a:t>
            </a:r>
          </a:p>
          <a:p>
            <a:pPr marL="457200" indent="-457200">
              <a:buFont typeface="Arial" panose="020B0604020202020204" pitchFamily="34" charset="0"/>
              <a:buChar char="•"/>
            </a:pPr>
            <a:r>
              <a:rPr lang="en-US" sz="2800" dirty="0"/>
              <a:t>This is a </a:t>
            </a:r>
            <a:r>
              <a:rPr lang="en-US" sz="2800" dirty="0">
                <a:solidFill>
                  <a:srgbClr val="00B050"/>
                </a:solidFill>
              </a:rPr>
              <a:t>green</a:t>
            </a:r>
            <a:r>
              <a:rPr lang="en-US" sz="2800" dirty="0"/>
              <a:t> bird</a:t>
            </a:r>
          </a:p>
        </p:txBody>
      </p:sp>
      <p:sp>
        <p:nvSpPr>
          <p:cNvPr id="13" name="TextBox 12">
            <a:extLst>
              <a:ext uri="{FF2B5EF4-FFF2-40B4-BE49-F238E27FC236}">
                <a16:creationId xmlns:a16="http://schemas.microsoft.com/office/drawing/2014/main" id="{4E50E6ED-436F-CA49-92FB-5FDE12F830AD}"/>
              </a:ext>
            </a:extLst>
          </p:cNvPr>
          <p:cNvSpPr txBox="1"/>
          <p:nvPr/>
        </p:nvSpPr>
        <p:spPr>
          <a:xfrm>
            <a:off x="7013658" y="5206864"/>
            <a:ext cx="5753498" cy="461665"/>
          </a:xfrm>
          <a:prstGeom prst="rect">
            <a:avLst/>
          </a:prstGeom>
          <a:noFill/>
        </p:spPr>
        <p:txBody>
          <a:bodyPr wrap="none" rtlCol="0">
            <a:spAutoFit/>
          </a:bodyPr>
          <a:lstStyle/>
          <a:p>
            <a:r>
              <a:rPr lang="zh-CN" altLang="en-US" sz="2400" b="1" dirty="0"/>
              <a:t>算法发现：颜色单词的词汇表达是相似的</a:t>
            </a:r>
            <a:endParaRPr lang="en-US" sz="2400" b="1" dirty="0"/>
          </a:p>
        </p:txBody>
      </p:sp>
      <p:sp>
        <p:nvSpPr>
          <p:cNvPr id="14" name="Right Arrow 13">
            <a:extLst>
              <a:ext uri="{FF2B5EF4-FFF2-40B4-BE49-F238E27FC236}">
                <a16:creationId xmlns:a16="http://schemas.microsoft.com/office/drawing/2014/main" id="{E78C59B2-3313-3F42-8112-4B91C3400510}"/>
              </a:ext>
            </a:extLst>
          </p:cNvPr>
          <p:cNvSpPr/>
          <p:nvPr/>
        </p:nvSpPr>
        <p:spPr>
          <a:xfrm rot="16200000">
            <a:off x="9522173" y="4541221"/>
            <a:ext cx="736469" cy="317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A1541FF-7366-D44F-AFE8-24769A447961}"/>
              </a:ext>
            </a:extLst>
          </p:cNvPr>
          <p:cNvSpPr/>
          <p:nvPr/>
        </p:nvSpPr>
        <p:spPr>
          <a:xfrm rot="12334778">
            <a:off x="6946597" y="4610442"/>
            <a:ext cx="1362182" cy="317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4005691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F12CD1-AA02-A14B-8735-7795A0EC1C0C}"/>
              </a:ext>
            </a:extLst>
          </p:cNvPr>
          <p:cNvSpPr txBox="1"/>
          <p:nvPr/>
        </p:nvSpPr>
        <p:spPr>
          <a:xfrm>
            <a:off x="617220" y="777240"/>
            <a:ext cx="4082784" cy="584775"/>
          </a:xfrm>
          <a:prstGeom prst="rect">
            <a:avLst/>
          </a:prstGeom>
          <a:noFill/>
        </p:spPr>
        <p:txBody>
          <a:bodyPr wrap="none" rtlCol="0">
            <a:spAutoFit/>
          </a:bodyPr>
          <a:lstStyle/>
          <a:p>
            <a:r>
              <a:rPr lang="zh-CN" altLang="en-US" sz="3200" b="1" dirty="0">
                <a:solidFill>
                  <a:schemeClr val="bg2">
                    <a:lumMod val="50000"/>
                  </a:schemeClr>
                </a:solidFill>
              </a:rPr>
              <a:t>单词的表达 </a:t>
            </a:r>
            <a:r>
              <a:rPr lang="en-US" altLang="zh-CN" sz="3200" b="1" dirty="0">
                <a:solidFill>
                  <a:schemeClr val="bg2">
                    <a:lumMod val="50000"/>
                  </a:schemeClr>
                </a:solidFill>
              </a:rPr>
              <a:t>Word2Vec</a:t>
            </a:r>
            <a:endParaRPr lang="en-US" sz="3200" b="1" dirty="0">
              <a:solidFill>
                <a:schemeClr val="bg2">
                  <a:lumMod val="50000"/>
                </a:schemeClr>
              </a:solidFill>
            </a:endParaRPr>
          </a:p>
        </p:txBody>
      </p:sp>
      <p:sp>
        <p:nvSpPr>
          <p:cNvPr id="3" name="TextBox 2">
            <a:extLst>
              <a:ext uri="{FF2B5EF4-FFF2-40B4-BE49-F238E27FC236}">
                <a16:creationId xmlns:a16="http://schemas.microsoft.com/office/drawing/2014/main" id="{2CA39484-935F-1F4C-8DE0-2555F044564C}"/>
              </a:ext>
            </a:extLst>
          </p:cNvPr>
          <p:cNvSpPr txBox="1"/>
          <p:nvPr/>
        </p:nvSpPr>
        <p:spPr>
          <a:xfrm>
            <a:off x="812751" y="1600101"/>
            <a:ext cx="11305256" cy="1200329"/>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Word2Vec</a:t>
            </a:r>
            <a:r>
              <a:rPr lang="zh-CN" altLang="en-US" sz="2400" dirty="0"/>
              <a:t>于</a:t>
            </a:r>
            <a:r>
              <a:rPr lang="en-US" sz="2400" dirty="0"/>
              <a:t>2013</a:t>
            </a:r>
            <a:r>
              <a:rPr lang="zh-CN" altLang="en-US" sz="2400" dirty="0"/>
              <a:t>年由</a:t>
            </a:r>
            <a:r>
              <a:rPr lang="en-US" altLang="zh-CN" sz="2400" dirty="0"/>
              <a:t>Google</a:t>
            </a:r>
            <a:r>
              <a:rPr lang="zh-CN" altLang="en-US" sz="2400" dirty="0"/>
              <a:t>发布</a:t>
            </a:r>
            <a:endParaRPr lang="en-GB" altLang="zh-CN" sz="2400" dirty="0"/>
          </a:p>
          <a:p>
            <a:pPr marL="342900" indent="-342900" algn="just">
              <a:buFont typeface="Arial" panose="020B0604020202020204" pitchFamily="34" charset="0"/>
              <a:buChar char="•"/>
            </a:pPr>
            <a:endParaRPr lang="en-GB" sz="2400" dirty="0"/>
          </a:p>
          <a:p>
            <a:pPr marL="342900" indent="-342900" algn="just">
              <a:buFont typeface="Arial" panose="020B0604020202020204" pitchFamily="34" charset="0"/>
              <a:buChar char="•"/>
            </a:pPr>
            <a:r>
              <a:rPr lang="en-US" altLang="zh-CN" sz="2400" dirty="0"/>
              <a:t>Word2Vec = Skip-Gram</a:t>
            </a:r>
            <a:r>
              <a:rPr lang="zh-CN" altLang="en-US" sz="2400" dirty="0"/>
              <a:t>（</a:t>
            </a:r>
            <a:r>
              <a:rPr lang="en-US" altLang="zh-CN" sz="2400" dirty="0"/>
              <a:t>CBOW</a:t>
            </a:r>
            <a:r>
              <a:rPr lang="zh-CN" altLang="en-US" sz="2400" dirty="0"/>
              <a:t>）</a:t>
            </a:r>
            <a:r>
              <a:rPr lang="en-US" altLang="zh-CN" sz="2400" dirty="0"/>
              <a:t> + Negative Sampling</a:t>
            </a:r>
            <a:endParaRPr lang="en-US" sz="2400" dirty="0"/>
          </a:p>
        </p:txBody>
      </p:sp>
      <p:pic>
        <p:nvPicPr>
          <p:cNvPr id="9" name="Picture 8">
            <a:extLst>
              <a:ext uri="{FF2B5EF4-FFF2-40B4-BE49-F238E27FC236}">
                <a16:creationId xmlns:a16="http://schemas.microsoft.com/office/drawing/2014/main" id="{546A47E2-3D53-5B47-9B06-EEAB1DEBA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9001" y="7687152"/>
            <a:ext cx="7315200" cy="4749800"/>
          </a:xfrm>
          <a:prstGeom prst="rect">
            <a:avLst/>
          </a:prstGeom>
        </p:spPr>
      </p:pic>
      <p:pic>
        <p:nvPicPr>
          <p:cNvPr id="11" name="Picture 10">
            <a:extLst>
              <a:ext uri="{FF2B5EF4-FFF2-40B4-BE49-F238E27FC236}">
                <a16:creationId xmlns:a16="http://schemas.microsoft.com/office/drawing/2014/main" id="{870556B9-8AAD-2740-9266-326BACCEA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529" y="7698593"/>
            <a:ext cx="7658100" cy="3403600"/>
          </a:xfrm>
          <a:prstGeom prst="rect">
            <a:avLst/>
          </a:prstGeom>
        </p:spPr>
      </p:pic>
    </p:spTree>
    <p:extLst>
      <p:ext uri="{BB962C8B-B14F-4D97-AF65-F5344CB8AC3E}">
        <p14:creationId xmlns:p14="http://schemas.microsoft.com/office/powerpoint/2010/main" val="2019752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Arrow Connector 27">
            <a:extLst>
              <a:ext uri="{FF2B5EF4-FFF2-40B4-BE49-F238E27FC236}">
                <a16:creationId xmlns:a16="http://schemas.microsoft.com/office/drawing/2014/main" id="{2B07DDB9-2A3B-FB44-861A-AF8775A29768}"/>
              </a:ext>
            </a:extLst>
          </p:cNvPr>
          <p:cNvCxnSpPr>
            <a:cxnSpLocks/>
            <a:stCxn id="6" idx="0"/>
            <a:endCxn id="34" idx="1"/>
          </p:cNvCxnSpPr>
          <p:nvPr/>
        </p:nvCxnSpPr>
        <p:spPr>
          <a:xfrm>
            <a:off x="2766715" y="3630535"/>
            <a:ext cx="642295" cy="818855"/>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6017EDB-3360-2D4D-A0EF-EB6D5D83DC72}"/>
              </a:ext>
            </a:extLst>
          </p:cNvPr>
          <p:cNvCxnSpPr>
            <a:cxnSpLocks/>
            <a:stCxn id="16" idx="0"/>
            <a:endCxn id="34" idx="2"/>
          </p:cNvCxnSpPr>
          <p:nvPr/>
        </p:nvCxnSpPr>
        <p:spPr>
          <a:xfrm>
            <a:off x="2828975" y="4166121"/>
            <a:ext cx="537021" cy="385603"/>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72C9512-F4DC-4447-B366-ED5A7AB361B5}"/>
              </a:ext>
            </a:extLst>
          </p:cNvPr>
          <p:cNvCxnSpPr>
            <a:cxnSpLocks/>
            <a:stCxn id="26" idx="0"/>
            <a:endCxn id="34" idx="2"/>
          </p:cNvCxnSpPr>
          <p:nvPr/>
        </p:nvCxnSpPr>
        <p:spPr>
          <a:xfrm flipV="1">
            <a:off x="2871629" y="4551724"/>
            <a:ext cx="494367" cy="190461"/>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6017EDB-3360-2D4D-A0EF-EB6D5D83DC72}"/>
              </a:ext>
            </a:extLst>
          </p:cNvPr>
          <p:cNvCxnSpPr>
            <a:cxnSpLocks/>
            <a:stCxn id="30" idx="0"/>
            <a:endCxn id="34" idx="3"/>
          </p:cNvCxnSpPr>
          <p:nvPr/>
        </p:nvCxnSpPr>
        <p:spPr>
          <a:xfrm flipV="1">
            <a:off x="2914283" y="4654057"/>
            <a:ext cx="494727" cy="638363"/>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AF12CD1-AA02-A14B-8735-7795A0EC1C0C}"/>
              </a:ext>
            </a:extLst>
          </p:cNvPr>
          <p:cNvSpPr txBox="1"/>
          <p:nvPr/>
        </p:nvSpPr>
        <p:spPr>
          <a:xfrm>
            <a:off x="617220" y="777240"/>
            <a:ext cx="4082784" cy="584775"/>
          </a:xfrm>
          <a:prstGeom prst="rect">
            <a:avLst/>
          </a:prstGeom>
          <a:noFill/>
        </p:spPr>
        <p:txBody>
          <a:bodyPr wrap="none" rtlCol="0">
            <a:spAutoFit/>
          </a:bodyPr>
          <a:lstStyle/>
          <a:p>
            <a:r>
              <a:rPr lang="zh-CN" altLang="en-US" sz="3200" b="1" dirty="0">
                <a:solidFill>
                  <a:schemeClr val="bg2">
                    <a:lumMod val="50000"/>
                  </a:schemeClr>
                </a:solidFill>
              </a:rPr>
              <a:t>单词的表达 </a:t>
            </a:r>
            <a:r>
              <a:rPr lang="en-US" altLang="zh-CN" sz="3200" b="1" dirty="0">
                <a:solidFill>
                  <a:schemeClr val="bg2">
                    <a:lumMod val="50000"/>
                  </a:schemeClr>
                </a:solidFill>
              </a:rPr>
              <a:t>Word2Vec</a:t>
            </a:r>
            <a:endParaRPr lang="en-US" sz="3200" b="1" dirty="0">
              <a:solidFill>
                <a:schemeClr val="bg2">
                  <a:lumMod val="50000"/>
                </a:schemeClr>
              </a:solidFill>
            </a:endParaRPr>
          </a:p>
        </p:txBody>
      </p:sp>
      <p:sp>
        <p:nvSpPr>
          <p:cNvPr id="3" name="TextBox 2">
            <a:extLst>
              <a:ext uri="{FF2B5EF4-FFF2-40B4-BE49-F238E27FC236}">
                <a16:creationId xmlns:a16="http://schemas.microsoft.com/office/drawing/2014/main" id="{2CA39484-935F-1F4C-8DE0-2555F044564C}"/>
              </a:ext>
            </a:extLst>
          </p:cNvPr>
          <p:cNvSpPr txBox="1"/>
          <p:nvPr/>
        </p:nvSpPr>
        <p:spPr>
          <a:xfrm>
            <a:off x="812751" y="1600101"/>
            <a:ext cx="11305256" cy="1138773"/>
          </a:xfrm>
          <a:prstGeom prst="rect">
            <a:avLst/>
          </a:prstGeom>
          <a:noFill/>
        </p:spPr>
        <p:txBody>
          <a:bodyPr wrap="square" rtlCol="0">
            <a:spAutoFit/>
          </a:bodyPr>
          <a:lstStyle/>
          <a:p>
            <a:pPr marL="342900" indent="-342900" algn="just">
              <a:buFont typeface="Arial" panose="020B0604020202020204" pitchFamily="34" charset="0"/>
              <a:buChar char="•"/>
            </a:pPr>
            <a:r>
              <a:rPr lang="en-US" sz="2400" b="1" dirty="0"/>
              <a:t>Continuous Bag-of-Words</a:t>
            </a:r>
            <a:r>
              <a:rPr lang="zh-CN" altLang="en-US" sz="2400" b="1" dirty="0"/>
              <a:t>（</a:t>
            </a:r>
            <a:r>
              <a:rPr lang="en-US" sz="2400" b="1" dirty="0"/>
              <a:t>CBOW</a:t>
            </a:r>
            <a:r>
              <a:rPr lang="zh-CN" altLang="en-US" sz="2400" b="1" dirty="0"/>
              <a:t>）利用上下文预测文中的某一个目标单词</a:t>
            </a:r>
            <a:endParaRPr lang="en-GB" altLang="zh-CN" sz="2400" b="1" dirty="0"/>
          </a:p>
          <a:p>
            <a:pPr marL="982663" lvl="1" indent="-342900" algn="just">
              <a:buFont typeface="Arial" panose="020B0604020202020204" pitchFamily="34" charset="0"/>
              <a:buChar char="•"/>
            </a:pPr>
            <a:r>
              <a:rPr lang="en-GB" sz="2000" dirty="0"/>
              <a:t>“a blue bird on the tree”</a:t>
            </a:r>
            <a:r>
              <a:rPr lang="zh-CN" altLang="en-US" sz="2000" dirty="0"/>
              <a:t>中，“</a:t>
            </a:r>
            <a:r>
              <a:rPr lang="en-GB" sz="2000" dirty="0"/>
              <a:t>bird”</a:t>
            </a:r>
            <a:r>
              <a:rPr lang="zh-CN" altLang="en-US" sz="2000" dirty="0"/>
              <a:t>的上下文是 </a:t>
            </a:r>
            <a:r>
              <a:rPr lang="en-US" altLang="zh-CN" sz="2000" dirty="0"/>
              <a:t>[</a:t>
            </a:r>
            <a:r>
              <a:rPr lang="zh-CN" altLang="en-US" sz="2000" dirty="0"/>
              <a:t>“</a:t>
            </a:r>
            <a:r>
              <a:rPr lang="en-GB" sz="2000" dirty="0"/>
              <a:t>a”</a:t>
            </a:r>
            <a:r>
              <a:rPr lang="zh-CN" altLang="en-US" sz="2000" dirty="0"/>
              <a:t> </a:t>
            </a:r>
            <a:r>
              <a:rPr lang="en-GB" sz="2000" dirty="0"/>
              <a:t>,</a:t>
            </a:r>
            <a:r>
              <a:rPr lang="zh-CN" altLang="en-US" sz="2000" dirty="0"/>
              <a:t> </a:t>
            </a:r>
            <a:r>
              <a:rPr lang="en-GB" sz="2000" dirty="0"/>
              <a:t>“blue”</a:t>
            </a:r>
            <a:r>
              <a:rPr lang="zh-CN" altLang="en-US" sz="2000" dirty="0"/>
              <a:t> </a:t>
            </a:r>
            <a:r>
              <a:rPr lang="en-GB" sz="2000" dirty="0"/>
              <a:t>,</a:t>
            </a:r>
            <a:r>
              <a:rPr lang="zh-CN" altLang="en-US" sz="2000" dirty="0"/>
              <a:t> </a:t>
            </a:r>
            <a:r>
              <a:rPr lang="en-GB" sz="2000" dirty="0"/>
              <a:t>“on”</a:t>
            </a:r>
            <a:r>
              <a:rPr lang="zh-CN" altLang="en-US" sz="2000" dirty="0"/>
              <a:t> </a:t>
            </a:r>
            <a:r>
              <a:rPr lang="en-GB" sz="2000" dirty="0"/>
              <a:t>,</a:t>
            </a:r>
            <a:r>
              <a:rPr lang="zh-CN" altLang="en-US" sz="2000" dirty="0"/>
              <a:t> </a:t>
            </a:r>
            <a:r>
              <a:rPr lang="en-GB" sz="2000" dirty="0"/>
              <a:t>“the”,</a:t>
            </a:r>
            <a:r>
              <a:rPr lang="zh-CN" altLang="en-US" sz="2000" dirty="0"/>
              <a:t> </a:t>
            </a:r>
            <a:r>
              <a:rPr lang="en-GB" sz="2000" dirty="0"/>
              <a:t>“</a:t>
            </a:r>
            <a:r>
              <a:rPr lang="zh-CN" altLang="en-US" sz="2000" dirty="0"/>
              <a:t> </a:t>
            </a:r>
            <a:r>
              <a:rPr lang="en-GB" sz="2000" dirty="0"/>
              <a:t>tree”] </a:t>
            </a:r>
          </a:p>
          <a:p>
            <a:pPr marL="342900" indent="-342900" algn="just">
              <a:buFont typeface="Arial" panose="020B0604020202020204" pitchFamily="34" charset="0"/>
              <a:buChar char="•"/>
            </a:pPr>
            <a:endParaRPr lang="en-US" sz="2400" dirty="0"/>
          </a:p>
        </p:txBody>
      </p:sp>
      <p:pic>
        <p:nvPicPr>
          <p:cNvPr id="9" name="Picture 8">
            <a:extLst>
              <a:ext uri="{FF2B5EF4-FFF2-40B4-BE49-F238E27FC236}">
                <a16:creationId xmlns:a16="http://schemas.microsoft.com/office/drawing/2014/main" id="{546A47E2-3D53-5B47-9B06-EEAB1DEBA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9001" y="7687152"/>
            <a:ext cx="7315200" cy="4749800"/>
          </a:xfrm>
          <a:prstGeom prst="rect">
            <a:avLst/>
          </a:prstGeom>
        </p:spPr>
      </p:pic>
      <p:pic>
        <p:nvPicPr>
          <p:cNvPr id="11" name="Picture 10">
            <a:extLst>
              <a:ext uri="{FF2B5EF4-FFF2-40B4-BE49-F238E27FC236}">
                <a16:creationId xmlns:a16="http://schemas.microsoft.com/office/drawing/2014/main" id="{870556B9-8AAD-2740-9266-326BACCEA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529" y="7698593"/>
            <a:ext cx="7658100" cy="3403600"/>
          </a:xfrm>
          <a:prstGeom prst="rect">
            <a:avLst/>
          </a:prstGeom>
        </p:spPr>
      </p:pic>
      <p:sp>
        <p:nvSpPr>
          <p:cNvPr id="7" name="Shape 811">
            <a:extLst>
              <a:ext uri="{FF2B5EF4-FFF2-40B4-BE49-F238E27FC236}">
                <a16:creationId xmlns:a16="http://schemas.microsoft.com/office/drawing/2014/main" id="{9FA716AD-9499-4940-9615-74BAAF28FD90}"/>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a:t>
            </a:r>
          </a:p>
        </p:txBody>
      </p:sp>
      <p:graphicFrame>
        <p:nvGraphicFramePr>
          <p:cNvPr id="4" name="Table 3">
            <a:extLst>
              <a:ext uri="{FF2B5EF4-FFF2-40B4-BE49-F238E27FC236}">
                <a16:creationId xmlns:a16="http://schemas.microsoft.com/office/drawing/2014/main" id="{1DA07252-1830-064F-8F46-4374660CA0EC}"/>
              </a:ext>
            </a:extLst>
          </p:cNvPr>
          <p:cNvGraphicFramePr>
            <a:graphicFrameLocks noGrp="1"/>
          </p:cNvGraphicFramePr>
          <p:nvPr>
            <p:extLst>
              <p:ext uri="{D42A27DB-BD31-4B8C-83A1-F6EECF244321}">
                <p14:modId xmlns:p14="http://schemas.microsoft.com/office/powerpoint/2010/main" val="1041950804"/>
              </p:ext>
            </p:extLst>
          </p:nvPr>
        </p:nvGraphicFramePr>
        <p:xfrm>
          <a:off x="1156113" y="2536205"/>
          <a:ext cx="5400600" cy="380873"/>
        </p:xfrm>
        <a:graphic>
          <a:graphicData uri="http://schemas.openxmlformats.org/drawingml/2006/table">
            <a:tbl>
              <a:tblPr firstRow="1" bandRow="1">
                <a:tableStyleId>{5C22544A-7EE6-4342-B048-85BDC9FD1C3A}</a:tableStyleId>
              </a:tblPr>
              <a:tblGrid>
                <a:gridCol w="675075">
                  <a:extLst>
                    <a:ext uri="{9D8B030D-6E8A-4147-A177-3AD203B41FA5}">
                      <a16:colId xmlns:a16="http://schemas.microsoft.com/office/drawing/2014/main" val="1956876337"/>
                    </a:ext>
                  </a:extLst>
                </a:gridCol>
                <a:gridCol w="675075">
                  <a:extLst>
                    <a:ext uri="{9D8B030D-6E8A-4147-A177-3AD203B41FA5}">
                      <a16:colId xmlns:a16="http://schemas.microsoft.com/office/drawing/2014/main" val="2124763928"/>
                    </a:ext>
                  </a:extLst>
                </a:gridCol>
                <a:gridCol w="675075">
                  <a:extLst>
                    <a:ext uri="{9D8B030D-6E8A-4147-A177-3AD203B41FA5}">
                      <a16:colId xmlns:a16="http://schemas.microsoft.com/office/drawing/2014/main" val="1465214296"/>
                    </a:ext>
                  </a:extLst>
                </a:gridCol>
                <a:gridCol w="675075">
                  <a:extLst>
                    <a:ext uri="{9D8B030D-6E8A-4147-A177-3AD203B41FA5}">
                      <a16:colId xmlns:a16="http://schemas.microsoft.com/office/drawing/2014/main" val="2387582444"/>
                    </a:ext>
                  </a:extLst>
                </a:gridCol>
                <a:gridCol w="675075">
                  <a:extLst>
                    <a:ext uri="{9D8B030D-6E8A-4147-A177-3AD203B41FA5}">
                      <a16:colId xmlns:a16="http://schemas.microsoft.com/office/drawing/2014/main" val="3366609067"/>
                    </a:ext>
                  </a:extLst>
                </a:gridCol>
                <a:gridCol w="675075">
                  <a:extLst>
                    <a:ext uri="{9D8B030D-6E8A-4147-A177-3AD203B41FA5}">
                      <a16:colId xmlns:a16="http://schemas.microsoft.com/office/drawing/2014/main" val="2875434719"/>
                    </a:ext>
                  </a:extLst>
                </a:gridCol>
                <a:gridCol w="675075">
                  <a:extLst>
                    <a:ext uri="{9D8B030D-6E8A-4147-A177-3AD203B41FA5}">
                      <a16:colId xmlns:a16="http://schemas.microsoft.com/office/drawing/2014/main" val="721030496"/>
                    </a:ext>
                  </a:extLst>
                </a:gridCol>
                <a:gridCol w="675075">
                  <a:extLst>
                    <a:ext uri="{9D8B030D-6E8A-4147-A177-3AD203B41FA5}">
                      <a16:colId xmlns:a16="http://schemas.microsoft.com/office/drawing/2014/main" val="1740167230"/>
                    </a:ext>
                  </a:extLst>
                </a:gridCol>
              </a:tblGrid>
              <a:tr h="0">
                <a:tc>
                  <a:txBody>
                    <a:bodyPr/>
                    <a:lstStyle/>
                    <a:p>
                      <a:pPr algn="ctr"/>
                      <a:r>
                        <a:rPr lang="en-US" dirty="0">
                          <a:solidFill>
                            <a:schemeClr val="tx1"/>
                          </a:solidFill>
                        </a:rPr>
                        <a:t>this</a:t>
                      </a:r>
                    </a:p>
                  </a:txBody>
                  <a:tcPr>
                    <a:solidFill>
                      <a:schemeClr val="bg1">
                        <a:lumMod val="95000"/>
                      </a:schemeClr>
                    </a:solidFill>
                  </a:tcPr>
                </a:tc>
                <a:tc>
                  <a:txBody>
                    <a:bodyPr/>
                    <a:lstStyle/>
                    <a:p>
                      <a:pPr algn="ctr"/>
                      <a:r>
                        <a:rPr lang="en-US" dirty="0">
                          <a:solidFill>
                            <a:schemeClr val="tx1"/>
                          </a:solidFill>
                        </a:rPr>
                        <a:t>is</a:t>
                      </a:r>
                    </a:p>
                  </a:txBody>
                  <a:tcPr>
                    <a:solidFill>
                      <a:schemeClr val="bg1">
                        <a:lumMod val="95000"/>
                      </a:schemeClr>
                    </a:solidFill>
                  </a:tcPr>
                </a:tc>
                <a:tc>
                  <a:txBody>
                    <a:bodyPr/>
                    <a:lstStyle/>
                    <a:p>
                      <a:pPr algn="ctr"/>
                      <a:r>
                        <a:rPr lang="en-US" dirty="0">
                          <a:solidFill>
                            <a:schemeClr val="tx1"/>
                          </a:solidFill>
                        </a:rPr>
                        <a:t>a</a:t>
                      </a:r>
                    </a:p>
                  </a:txBody>
                  <a:tcPr>
                    <a:solidFill>
                      <a:srgbClr val="DE9CD8"/>
                    </a:solidFill>
                  </a:tcPr>
                </a:tc>
                <a:tc>
                  <a:txBody>
                    <a:bodyPr/>
                    <a:lstStyle/>
                    <a:p>
                      <a:pPr algn="ctr"/>
                      <a:r>
                        <a:rPr lang="en-US" dirty="0">
                          <a:solidFill>
                            <a:schemeClr val="tx1"/>
                          </a:solidFill>
                        </a:rPr>
                        <a:t>blue</a:t>
                      </a:r>
                    </a:p>
                  </a:txBody>
                  <a:tcPr>
                    <a:solidFill>
                      <a:srgbClr val="DE9CD8"/>
                    </a:solidFill>
                  </a:tcPr>
                </a:tc>
                <a:tc>
                  <a:txBody>
                    <a:bodyPr/>
                    <a:lstStyle/>
                    <a:p>
                      <a:pPr algn="ctr"/>
                      <a:r>
                        <a:rPr lang="en-US" dirty="0">
                          <a:solidFill>
                            <a:schemeClr val="tx1"/>
                          </a:solidFill>
                        </a:rPr>
                        <a:t>bird</a:t>
                      </a:r>
                    </a:p>
                  </a:txBody>
                  <a:tcPr>
                    <a:solidFill>
                      <a:schemeClr val="bg2">
                        <a:lumMod val="90000"/>
                      </a:schemeClr>
                    </a:solidFill>
                  </a:tcPr>
                </a:tc>
                <a:tc>
                  <a:txBody>
                    <a:bodyPr/>
                    <a:lstStyle/>
                    <a:p>
                      <a:pPr algn="ctr"/>
                      <a:r>
                        <a:rPr lang="en-US" dirty="0">
                          <a:solidFill>
                            <a:schemeClr val="tx1"/>
                          </a:solidFill>
                        </a:rPr>
                        <a:t>on</a:t>
                      </a:r>
                    </a:p>
                  </a:txBody>
                  <a:tcPr>
                    <a:solidFill>
                      <a:srgbClr val="DE9CD8"/>
                    </a:solidFill>
                  </a:tcPr>
                </a:tc>
                <a:tc>
                  <a:txBody>
                    <a:bodyPr/>
                    <a:lstStyle/>
                    <a:p>
                      <a:pPr algn="ctr"/>
                      <a:r>
                        <a:rPr lang="en-US" dirty="0">
                          <a:solidFill>
                            <a:schemeClr val="tx1"/>
                          </a:solidFill>
                        </a:rPr>
                        <a:t>the </a:t>
                      </a:r>
                    </a:p>
                  </a:txBody>
                  <a:tcPr>
                    <a:solidFill>
                      <a:srgbClr val="DE9CD8"/>
                    </a:solidFill>
                  </a:tcPr>
                </a:tc>
                <a:tc>
                  <a:txBody>
                    <a:bodyPr/>
                    <a:lstStyle/>
                    <a:p>
                      <a:pPr algn="ctr"/>
                      <a:r>
                        <a:rPr lang="en-US" dirty="0">
                          <a:solidFill>
                            <a:schemeClr val="tx1"/>
                          </a:solidFill>
                        </a:rPr>
                        <a:t>tree</a:t>
                      </a:r>
                    </a:p>
                  </a:txBody>
                  <a:tcPr>
                    <a:solidFill>
                      <a:schemeClr val="bg1">
                        <a:lumMod val="95000"/>
                      </a:schemeClr>
                    </a:solidFill>
                  </a:tcPr>
                </a:tc>
                <a:extLst>
                  <a:ext uri="{0D108BD9-81ED-4DB2-BD59-A6C34878D82A}">
                    <a16:rowId xmlns:a16="http://schemas.microsoft.com/office/drawing/2014/main" val="2953983185"/>
                  </a:ext>
                </a:extLst>
              </a:tr>
            </a:tbl>
          </a:graphicData>
        </a:graphic>
      </p:graphicFrame>
      <p:sp>
        <p:nvSpPr>
          <p:cNvPr id="6" name="Trapezoid 5">
            <a:extLst>
              <a:ext uri="{FF2B5EF4-FFF2-40B4-BE49-F238E27FC236}">
                <a16:creationId xmlns:a16="http://schemas.microsoft.com/office/drawing/2014/main" id="{558523BB-FB6B-2942-BB50-1C354076E9F0}"/>
              </a:ext>
            </a:extLst>
          </p:cNvPr>
          <p:cNvSpPr/>
          <p:nvPr/>
        </p:nvSpPr>
        <p:spPr>
          <a:xfrm rot="5400000">
            <a:off x="1955543" y="3265621"/>
            <a:ext cx="892516" cy="729828"/>
          </a:xfrm>
          <a:prstGeom prst="trapezoi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b="1" dirty="0">
                <a:solidFill>
                  <a:schemeClr val="tx1"/>
                </a:solidFill>
              </a:rPr>
              <a:t>W</a:t>
            </a:r>
          </a:p>
        </p:txBody>
      </p:sp>
      <p:graphicFrame>
        <p:nvGraphicFramePr>
          <p:cNvPr id="12" name="Table 11">
            <a:extLst>
              <a:ext uri="{FF2B5EF4-FFF2-40B4-BE49-F238E27FC236}">
                <a16:creationId xmlns:a16="http://schemas.microsoft.com/office/drawing/2014/main" id="{DE93C211-ACA3-2B47-8DA4-2EFBAC20BAFB}"/>
              </a:ext>
            </a:extLst>
          </p:cNvPr>
          <p:cNvGraphicFramePr>
            <a:graphicFrameLocks noGrp="1"/>
          </p:cNvGraphicFramePr>
          <p:nvPr>
            <p:extLst>
              <p:ext uri="{D42A27DB-BD31-4B8C-83A1-F6EECF244321}">
                <p14:modId xmlns:p14="http://schemas.microsoft.com/office/powerpoint/2010/main" val="2773667719"/>
              </p:ext>
            </p:extLst>
          </p:nvPr>
        </p:nvGraphicFramePr>
        <p:xfrm>
          <a:off x="4881203" y="4354348"/>
          <a:ext cx="900100" cy="380873"/>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3366609067"/>
                    </a:ext>
                  </a:extLst>
                </a:gridCol>
              </a:tblGrid>
              <a:tr h="0">
                <a:tc>
                  <a:txBody>
                    <a:bodyPr/>
                    <a:lstStyle/>
                    <a:p>
                      <a:pPr algn="ctr"/>
                      <a:r>
                        <a:rPr lang="en-US" dirty="0">
                          <a:solidFill>
                            <a:schemeClr val="tx1"/>
                          </a:solidFill>
                        </a:rPr>
                        <a:t>bird</a:t>
                      </a:r>
                    </a:p>
                  </a:txBody>
                  <a:tcPr>
                    <a:solidFill>
                      <a:schemeClr val="bg2">
                        <a:lumMod val="90000"/>
                      </a:schemeClr>
                    </a:solidFill>
                  </a:tcPr>
                </a:tc>
                <a:extLst>
                  <a:ext uri="{0D108BD9-81ED-4DB2-BD59-A6C34878D82A}">
                    <a16:rowId xmlns:a16="http://schemas.microsoft.com/office/drawing/2014/main" val="2953983185"/>
                  </a:ext>
                </a:extLst>
              </a:tr>
            </a:tbl>
          </a:graphicData>
        </a:graphic>
      </p:graphicFrame>
      <p:sp>
        <p:nvSpPr>
          <p:cNvPr id="13" name="Right Arrow 12">
            <a:extLst>
              <a:ext uri="{FF2B5EF4-FFF2-40B4-BE49-F238E27FC236}">
                <a16:creationId xmlns:a16="http://schemas.microsoft.com/office/drawing/2014/main" id="{032F8901-50F4-154F-8A17-03B35BDA5B0F}"/>
              </a:ext>
            </a:extLst>
          </p:cNvPr>
          <p:cNvSpPr/>
          <p:nvPr/>
        </p:nvSpPr>
        <p:spPr>
          <a:xfrm>
            <a:off x="-1059457" y="3811381"/>
            <a:ext cx="481299" cy="33722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3">
            <a:extLst>
              <a:ext uri="{FF2B5EF4-FFF2-40B4-BE49-F238E27FC236}">
                <a16:creationId xmlns:a16="http://schemas.microsoft.com/office/drawing/2014/main" id="{E02624E9-91AF-694A-9A54-471759FDF8D3}"/>
              </a:ext>
            </a:extLst>
          </p:cNvPr>
          <p:cNvGraphicFramePr>
            <a:graphicFrameLocks noGrp="1"/>
          </p:cNvGraphicFramePr>
          <p:nvPr>
            <p:extLst>
              <p:ext uri="{D42A27DB-BD31-4B8C-83A1-F6EECF244321}">
                <p14:modId xmlns:p14="http://schemas.microsoft.com/office/powerpoint/2010/main" val="536816012"/>
              </p:ext>
            </p:extLst>
          </p:nvPr>
        </p:nvGraphicFramePr>
        <p:xfrm>
          <a:off x="798890" y="3440098"/>
          <a:ext cx="900100" cy="380873"/>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2387582444"/>
                    </a:ext>
                  </a:extLst>
                </a:gridCol>
              </a:tblGrid>
              <a:tr h="0">
                <a:tc>
                  <a:txBody>
                    <a:bodyPr/>
                    <a:lstStyle/>
                    <a:p>
                      <a:pPr algn="ctr"/>
                      <a:r>
                        <a:rPr lang="en-US" dirty="0">
                          <a:solidFill>
                            <a:schemeClr val="tx1"/>
                          </a:solidFill>
                        </a:rPr>
                        <a:t>a</a:t>
                      </a:r>
                    </a:p>
                  </a:txBody>
                  <a:tcPr>
                    <a:solidFill>
                      <a:srgbClr val="DE9CD8"/>
                    </a:solidFill>
                  </a:tcPr>
                </a:tc>
                <a:extLst>
                  <a:ext uri="{0D108BD9-81ED-4DB2-BD59-A6C34878D82A}">
                    <a16:rowId xmlns:a16="http://schemas.microsoft.com/office/drawing/2014/main" val="2953983185"/>
                  </a:ext>
                </a:extLst>
              </a:tr>
            </a:tbl>
          </a:graphicData>
        </a:graphic>
      </p:graphicFrame>
      <p:sp>
        <p:nvSpPr>
          <p:cNvPr id="16" name="Trapezoid 15">
            <a:extLst>
              <a:ext uri="{FF2B5EF4-FFF2-40B4-BE49-F238E27FC236}">
                <a16:creationId xmlns:a16="http://schemas.microsoft.com/office/drawing/2014/main" id="{78F0D220-394B-8743-9CF3-0C43E5A7A19A}"/>
              </a:ext>
            </a:extLst>
          </p:cNvPr>
          <p:cNvSpPr/>
          <p:nvPr/>
        </p:nvSpPr>
        <p:spPr>
          <a:xfrm rot="5400000">
            <a:off x="2017803" y="3801207"/>
            <a:ext cx="892516" cy="729828"/>
          </a:xfrm>
          <a:prstGeom prst="trapezoi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b="1" dirty="0">
                <a:solidFill>
                  <a:schemeClr val="tx1"/>
                </a:solidFill>
              </a:rPr>
              <a:t>W</a:t>
            </a:r>
          </a:p>
        </p:txBody>
      </p:sp>
      <p:sp>
        <p:nvSpPr>
          <p:cNvPr id="17" name="Right Arrow 16">
            <a:extLst>
              <a:ext uri="{FF2B5EF4-FFF2-40B4-BE49-F238E27FC236}">
                <a16:creationId xmlns:a16="http://schemas.microsoft.com/office/drawing/2014/main" id="{735D7427-EC06-7B48-A32B-D2FBFF033F29}"/>
              </a:ext>
            </a:extLst>
          </p:cNvPr>
          <p:cNvSpPr/>
          <p:nvPr/>
        </p:nvSpPr>
        <p:spPr>
          <a:xfrm>
            <a:off x="-1059457" y="4907472"/>
            <a:ext cx="481299" cy="33722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7">
            <a:extLst>
              <a:ext uri="{FF2B5EF4-FFF2-40B4-BE49-F238E27FC236}">
                <a16:creationId xmlns:a16="http://schemas.microsoft.com/office/drawing/2014/main" id="{7D2F897A-D261-A34A-A18D-D463BE175CA9}"/>
              </a:ext>
            </a:extLst>
          </p:cNvPr>
          <p:cNvGraphicFramePr>
            <a:graphicFrameLocks noGrp="1"/>
          </p:cNvGraphicFramePr>
          <p:nvPr>
            <p:extLst>
              <p:ext uri="{D42A27DB-BD31-4B8C-83A1-F6EECF244321}">
                <p14:modId xmlns:p14="http://schemas.microsoft.com/office/powerpoint/2010/main" val="4240863042"/>
              </p:ext>
            </p:extLst>
          </p:nvPr>
        </p:nvGraphicFramePr>
        <p:xfrm>
          <a:off x="793200" y="3983512"/>
          <a:ext cx="900100" cy="380873"/>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2387582444"/>
                    </a:ext>
                  </a:extLst>
                </a:gridCol>
              </a:tblGrid>
              <a:tr h="0">
                <a:tc>
                  <a:txBody>
                    <a:bodyPr/>
                    <a:lstStyle/>
                    <a:p>
                      <a:pPr algn="ctr"/>
                      <a:r>
                        <a:rPr lang="en-US" dirty="0">
                          <a:solidFill>
                            <a:schemeClr val="tx1"/>
                          </a:solidFill>
                        </a:rPr>
                        <a:t>blue</a:t>
                      </a:r>
                    </a:p>
                  </a:txBody>
                  <a:tcPr>
                    <a:solidFill>
                      <a:srgbClr val="DE9CD8"/>
                    </a:solidFill>
                  </a:tcPr>
                </a:tc>
                <a:extLst>
                  <a:ext uri="{0D108BD9-81ED-4DB2-BD59-A6C34878D82A}">
                    <a16:rowId xmlns:a16="http://schemas.microsoft.com/office/drawing/2014/main" val="2953983185"/>
                  </a:ext>
                </a:extLst>
              </a:tr>
            </a:tbl>
          </a:graphicData>
        </a:graphic>
      </p:graphicFrame>
      <p:sp>
        <p:nvSpPr>
          <p:cNvPr id="19" name="Trapezoid 18">
            <a:extLst>
              <a:ext uri="{FF2B5EF4-FFF2-40B4-BE49-F238E27FC236}">
                <a16:creationId xmlns:a16="http://schemas.microsoft.com/office/drawing/2014/main" id="{A6AF2DBB-852D-504D-B4D6-F12F3C048EFC}"/>
              </a:ext>
            </a:extLst>
          </p:cNvPr>
          <p:cNvSpPr/>
          <p:nvPr/>
        </p:nvSpPr>
        <p:spPr>
          <a:xfrm rot="16200000">
            <a:off x="3827751" y="4179872"/>
            <a:ext cx="892516" cy="729828"/>
          </a:xfrm>
          <a:prstGeom prst="trapezoi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6200000"/>
              </a:camera>
              <a:lightRig rig="threePt" dir="t"/>
            </a:scene3d>
          </a:bodyPr>
          <a:lstStyle/>
          <a:p>
            <a:pPr algn="ctr"/>
            <a:r>
              <a:rPr lang="en-US" altLang="zh-CN" b="1" dirty="0">
                <a:solidFill>
                  <a:schemeClr val="tx1"/>
                </a:solidFill>
              </a:rPr>
              <a:t>U</a:t>
            </a:r>
          </a:p>
          <a:p>
            <a:pPr algn="ctr"/>
            <a:endParaRPr lang="en-US" b="1" dirty="0">
              <a:solidFill>
                <a:schemeClr val="tx1"/>
              </a:solidFill>
            </a:endParaRPr>
          </a:p>
        </p:txBody>
      </p:sp>
      <p:cxnSp>
        <p:nvCxnSpPr>
          <p:cNvPr id="23" name="Straight Arrow Connector 22">
            <a:extLst>
              <a:ext uri="{FF2B5EF4-FFF2-40B4-BE49-F238E27FC236}">
                <a16:creationId xmlns:a16="http://schemas.microsoft.com/office/drawing/2014/main" id="{91A44C50-8391-754E-863B-CB7942898E71}"/>
              </a:ext>
            </a:extLst>
          </p:cNvPr>
          <p:cNvCxnSpPr>
            <a:cxnSpLocks/>
            <a:stCxn id="14" idx="3"/>
            <a:endCxn id="6" idx="2"/>
          </p:cNvCxnSpPr>
          <p:nvPr/>
        </p:nvCxnSpPr>
        <p:spPr>
          <a:xfrm>
            <a:off x="1698990" y="3630534"/>
            <a:ext cx="337897" cy="1"/>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3E5202F-B064-5B4B-BEA7-78B88EA59D6F}"/>
              </a:ext>
            </a:extLst>
          </p:cNvPr>
          <p:cNvCxnSpPr>
            <a:cxnSpLocks/>
            <a:stCxn id="18" idx="3"/>
            <a:endCxn id="16" idx="2"/>
          </p:cNvCxnSpPr>
          <p:nvPr/>
        </p:nvCxnSpPr>
        <p:spPr>
          <a:xfrm flipV="1">
            <a:off x="1693300" y="4166121"/>
            <a:ext cx="405847" cy="7827"/>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297C8F9C-B90F-6140-A6C8-7540E2994D77}"/>
              </a:ext>
            </a:extLst>
          </p:cNvPr>
          <p:cNvSpPr/>
          <p:nvPr/>
        </p:nvSpPr>
        <p:spPr>
          <a:xfrm>
            <a:off x="3365996" y="4407002"/>
            <a:ext cx="293719" cy="289443"/>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5" name="Straight Arrow Connector 34">
            <a:extLst>
              <a:ext uri="{FF2B5EF4-FFF2-40B4-BE49-F238E27FC236}">
                <a16:creationId xmlns:a16="http://schemas.microsoft.com/office/drawing/2014/main" id="{40EE37BC-FF91-8241-9064-57FD28C8EC56}"/>
              </a:ext>
            </a:extLst>
          </p:cNvPr>
          <p:cNvCxnSpPr>
            <a:cxnSpLocks/>
            <a:stCxn id="19" idx="2"/>
            <a:endCxn id="12" idx="1"/>
          </p:cNvCxnSpPr>
          <p:nvPr/>
        </p:nvCxnSpPr>
        <p:spPr>
          <a:xfrm flipV="1">
            <a:off x="4638923" y="4544784"/>
            <a:ext cx="242280" cy="2"/>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03709FA-D6C8-234B-811B-665402E91A41}"/>
              </a:ext>
            </a:extLst>
          </p:cNvPr>
          <p:cNvCxnSpPr>
            <a:cxnSpLocks/>
            <a:stCxn id="34" idx="6"/>
            <a:endCxn id="19" idx="0"/>
          </p:cNvCxnSpPr>
          <p:nvPr/>
        </p:nvCxnSpPr>
        <p:spPr>
          <a:xfrm flipV="1">
            <a:off x="3659715" y="4544786"/>
            <a:ext cx="249380" cy="6938"/>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5C23659-FACE-C844-9F6B-FEBD05C54BF1}"/>
              </a:ext>
            </a:extLst>
          </p:cNvPr>
          <p:cNvSpPr txBox="1"/>
          <p:nvPr/>
        </p:nvSpPr>
        <p:spPr>
          <a:xfrm>
            <a:off x="5957824" y="3656628"/>
            <a:ext cx="6592231" cy="646331"/>
          </a:xfrm>
          <a:prstGeom prst="rect">
            <a:avLst/>
          </a:prstGeom>
          <a:noFill/>
        </p:spPr>
        <p:txBody>
          <a:bodyPr wrap="square" rtlCol="0">
            <a:spAutoFit/>
          </a:bodyPr>
          <a:lstStyle/>
          <a:p>
            <a:r>
              <a:rPr lang="en-US" altLang="zh-CN" dirty="0">
                <a:solidFill>
                  <a:srgbClr val="FF0000"/>
                </a:solidFill>
              </a:rPr>
              <a:t>CBOW</a:t>
            </a:r>
            <a:r>
              <a:rPr lang="zh-CN" altLang="en-US" dirty="0">
                <a:solidFill>
                  <a:srgbClr val="FF0000"/>
                </a:solidFill>
              </a:rPr>
              <a:t>：求出给定单词上下文单词的词向量均值，将其输入一个矩阵</a:t>
            </a:r>
            <a:r>
              <a:rPr lang="en-US" altLang="zh-CN" dirty="0">
                <a:solidFill>
                  <a:srgbClr val="FF0000"/>
                </a:solidFill>
              </a:rPr>
              <a:t>U</a:t>
            </a:r>
            <a:r>
              <a:rPr lang="zh-CN" altLang="en-US" dirty="0">
                <a:solidFill>
                  <a:srgbClr val="FF0000"/>
                </a:solidFill>
              </a:rPr>
              <a:t>，希望输出为给定单词的概率最大。</a:t>
            </a:r>
            <a:endParaRPr lang="en-US" dirty="0">
              <a:solidFill>
                <a:srgbClr val="FF0000"/>
              </a:solidFill>
            </a:endParaRPr>
          </a:p>
        </p:txBody>
      </p:sp>
      <p:sp>
        <p:nvSpPr>
          <p:cNvPr id="47" name="TextBox 46">
            <a:extLst>
              <a:ext uri="{FF2B5EF4-FFF2-40B4-BE49-F238E27FC236}">
                <a16:creationId xmlns:a16="http://schemas.microsoft.com/office/drawing/2014/main" id="{3B6ABAF4-93E4-B047-8F69-8ED34A93048E}"/>
              </a:ext>
            </a:extLst>
          </p:cNvPr>
          <p:cNvSpPr txBox="1"/>
          <p:nvPr/>
        </p:nvSpPr>
        <p:spPr>
          <a:xfrm>
            <a:off x="5959368" y="4667878"/>
            <a:ext cx="6253347" cy="646331"/>
          </a:xfrm>
          <a:prstGeom prst="rect">
            <a:avLst/>
          </a:prstGeom>
          <a:noFill/>
        </p:spPr>
        <p:txBody>
          <a:bodyPr wrap="square" rtlCol="0">
            <a:spAutoFit/>
          </a:bodyPr>
          <a:lstStyle/>
          <a:p>
            <a:r>
              <a:rPr lang="zh-CN" altLang="en-US" dirty="0">
                <a:solidFill>
                  <a:srgbClr val="FF0000"/>
                </a:solidFill>
              </a:rPr>
              <a:t>注意：这里只考虑了左右各两个单词，</a:t>
            </a:r>
            <a:r>
              <a:rPr lang="zh-CN" altLang="en-GB" dirty="0">
                <a:solidFill>
                  <a:srgbClr val="FF0000"/>
                </a:solidFill>
              </a:rPr>
              <a:t>窗口</a:t>
            </a:r>
            <a:r>
              <a:rPr lang="zh-CN" altLang="en-US" dirty="0">
                <a:solidFill>
                  <a:srgbClr val="FF0000"/>
                </a:solidFill>
              </a:rPr>
              <a:t>大小为</a:t>
            </a:r>
            <a:r>
              <a:rPr lang="en-US" altLang="zh-CN" dirty="0">
                <a:solidFill>
                  <a:srgbClr val="FF0000"/>
                </a:solidFill>
              </a:rPr>
              <a:t>2</a:t>
            </a:r>
            <a:r>
              <a:rPr lang="zh-CN" altLang="en-US" dirty="0">
                <a:solidFill>
                  <a:srgbClr val="FF0000"/>
                </a:solidFill>
              </a:rPr>
              <a:t>。</a:t>
            </a:r>
            <a:r>
              <a:rPr lang="zh-CN" altLang="en-GB" dirty="0">
                <a:solidFill>
                  <a:srgbClr val="FF0000"/>
                </a:solidFill>
              </a:rPr>
              <a:t>实际中</a:t>
            </a:r>
            <a:r>
              <a:rPr lang="zh-CN" altLang="en-US" dirty="0">
                <a:solidFill>
                  <a:srgbClr val="FF0000"/>
                </a:solidFill>
              </a:rPr>
              <a:t>，可根据情况调整窗口大小。</a:t>
            </a:r>
            <a:endParaRPr lang="en-US" dirty="0">
              <a:solidFill>
                <a:srgbClr val="FF0000"/>
              </a:solidFill>
            </a:endParaRPr>
          </a:p>
        </p:txBody>
      </p:sp>
      <p:sp>
        <p:nvSpPr>
          <p:cNvPr id="26" name="Trapezoid 25">
            <a:extLst>
              <a:ext uri="{FF2B5EF4-FFF2-40B4-BE49-F238E27FC236}">
                <a16:creationId xmlns:a16="http://schemas.microsoft.com/office/drawing/2014/main" id="{51B0D304-F660-6F42-B50B-11370B073414}"/>
              </a:ext>
            </a:extLst>
          </p:cNvPr>
          <p:cNvSpPr/>
          <p:nvPr/>
        </p:nvSpPr>
        <p:spPr>
          <a:xfrm rot="5400000">
            <a:off x="2060457" y="4377271"/>
            <a:ext cx="892516" cy="729828"/>
          </a:xfrm>
          <a:prstGeom prst="trapezoi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b="1" dirty="0">
                <a:solidFill>
                  <a:schemeClr val="tx1"/>
                </a:solidFill>
              </a:rPr>
              <a:t>W</a:t>
            </a:r>
          </a:p>
        </p:txBody>
      </p:sp>
      <p:graphicFrame>
        <p:nvGraphicFramePr>
          <p:cNvPr id="27" name="Table 26">
            <a:extLst>
              <a:ext uri="{FF2B5EF4-FFF2-40B4-BE49-F238E27FC236}">
                <a16:creationId xmlns:a16="http://schemas.microsoft.com/office/drawing/2014/main" id="{2299CDFA-74CD-8D46-A00F-A79E7B503D5B}"/>
              </a:ext>
            </a:extLst>
          </p:cNvPr>
          <p:cNvGraphicFramePr>
            <a:graphicFrameLocks noGrp="1"/>
          </p:cNvGraphicFramePr>
          <p:nvPr>
            <p:extLst>
              <p:ext uri="{D42A27DB-BD31-4B8C-83A1-F6EECF244321}">
                <p14:modId xmlns:p14="http://schemas.microsoft.com/office/powerpoint/2010/main" val="3170430165"/>
              </p:ext>
            </p:extLst>
          </p:nvPr>
        </p:nvGraphicFramePr>
        <p:xfrm>
          <a:off x="793200" y="4552429"/>
          <a:ext cx="900100" cy="380873"/>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2387582444"/>
                    </a:ext>
                  </a:extLst>
                </a:gridCol>
              </a:tblGrid>
              <a:tr h="0">
                <a:tc>
                  <a:txBody>
                    <a:bodyPr/>
                    <a:lstStyle/>
                    <a:p>
                      <a:pPr algn="ctr"/>
                      <a:r>
                        <a:rPr lang="en-US" dirty="0">
                          <a:solidFill>
                            <a:schemeClr val="tx1"/>
                          </a:solidFill>
                        </a:rPr>
                        <a:t>on</a:t>
                      </a:r>
                    </a:p>
                  </a:txBody>
                  <a:tcPr>
                    <a:solidFill>
                      <a:srgbClr val="DE9CD8"/>
                    </a:solidFill>
                  </a:tcPr>
                </a:tc>
                <a:extLst>
                  <a:ext uri="{0D108BD9-81ED-4DB2-BD59-A6C34878D82A}">
                    <a16:rowId xmlns:a16="http://schemas.microsoft.com/office/drawing/2014/main" val="2953983185"/>
                  </a:ext>
                </a:extLst>
              </a:tr>
            </a:tbl>
          </a:graphicData>
        </a:graphic>
      </p:graphicFrame>
      <p:cxnSp>
        <p:nvCxnSpPr>
          <p:cNvPr id="29" name="Straight Arrow Connector 28">
            <a:extLst>
              <a:ext uri="{FF2B5EF4-FFF2-40B4-BE49-F238E27FC236}">
                <a16:creationId xmlns:a16="http://schemas.microsoft.com/office/drawing/2014/main" id="{1F9479C5-991A-9F4B-BAF1-4E92BEB96B6D}"/>
              </a:ext>
            </a:extLst>
          </p:cNvPr>
          <p:cNvCxnSpPr>
            <a:cxnSpLocks/>
            <a:stCxn id="27" idx="3"/>
            <a:endCxn id="26" idx="2"/>
          </p:cNvCxnSpPr>
          <p:nvPr/>
        </p:nvCxnSpPr>
        <p:spPr>
          <a:xfrm flipV="1">
            <a:off x="1693300" y="4742185"/>
            <a:ext cx="448501" cy="680"/>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Trapezoid 29">
            <a:extLst>
              <a:ext uri="{FF2B5EF4-FFF2-40B4-BE49-F238E27FC236}">
                <a16:creationId xmlns:a16="http://schemas.microsoft.com/office/drawing/2014/main" id="{F1AD96FF-FE45-D547-87FE-3C81789021AE}"/>
              </a:ext>
            </a:extLst>
          </p:cNvPr>
          <p:cNvSpPr/>
          <p:nvPr/>
        </p:nvSpPr>
        <p:spPr>
          <a:xfrm rot="5400000">
            <a:off x="2103111" y="4927506"/>
            <a:ext cx="892516" cy="729828"/>
          </a:xfrm>
          <a:prstGeom prst="trapezoi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b="1" dirty="0">
                <a:solidFill>
                  <a:schemeClr val="tx1"/>
                </a:solidFill>
              </a:rPr>
              <a:t>W</a:t>
            </a:r>
          </a:p>
        </p:txBody>
      </p:sp>
      <p:graphicFrame>
        <p:nvGraphicFramePr>
          <p:cNvPr id="36" name="Table 35">
            <a:extLst>
              <a:ext uri="{FF2B5EF4-FFF2-40B4-BE49-F238E27FC236}">
                <a16:creationId xmlns:a16="http://schemas.microsoft.com/office/drawing/2014/main" id="{B7A8A893-962D-B04F-B8DF-D728A124C23F}"/>
              </a:ext>
            </a:extLst>
          </p:cNvPr>
          <p:cNvGraphicFramePr>
            <a:graphicFrameLocks noGrp="1"/>
          </p:cNvGraphicFramePr>
          <p:nvPr>
            <p:extLst>
              <p:ext uri="{D42A27DB-BD31-4B8C-83A1-F6EECF244321}">
                <p14:modId xmlns:p14="http://schemas.microsoft.com/office/powerpoint/2010/main" val="2911254783"/>
              </p:ext>
            </p:extLst>
          </p:nvPr>
        </p:nvGraphicFramePr>
        <p:xfrm>
          <a:off x="792766" y="5107660"/>
          <a:ext cx="900100" cy="380873"/>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2387582444"/>
                    </a:ext>
                  </a:extLst>
                </a:gridCol>
              </a:tblGrid>
              <a:tr h="0">
                <a:tc>
                  <a:txBody>
                    <a:bodyPr/>
                    <a:lstStyle/>
                    <a:p>
                      <a:pPr algn="ctr"/>
                      <a:r>
                        <a:rPr lang="en-US" dirty="0">
                          <a:solidFill>
                            <a:schemeClr val="tx1"/>
                          </a:solidFill>
                        </a:rPr>
                        <a:t>on</a:t>
                      </a:r>
                    </a:p>
                  </a:txBody>
                  <a:tcPr>
                    <a:solidFill>
                      <a:srgbClr val="DE9CD8"/>
                    </a:solidFill>
                  </a:tcPr>
                </a:tc>
                <a:extLst>
                  <a:ext uri="{0D108BD9-81ED-4DB2-BD59-A6C34878D82A}">
                    <a16:rowId xmlns:a16="http://schemas.microsoft.com/office/drawing/2014/main" val="2953983185"/>
                  </a:ext>
                </a:extLst>
              </a:tr>
            </a:tbl>
          </a:graphicData>
        </a:graphic>
      </p:graphicFrame>
      <p:cxnSp>
        <p:nvCxnSpPr>
          <p:cNvPr id="37" name="Straight Arrow Connector 36">
            <a:extLst>
              <a:ext uri="{FF2B5EF4-FFF2-40B4-BE49-F238E27FC236}">
                <a16:creationId xmlns:a16="http://schemas.microsoft.com/office/drawing/2014/main" id="{CB2A1CE4-AE8B-9249-BF47-B6C53AF1B046}"/>
              </a:ext>
            </a:extLst>
          </p:cNvPr>
          <p:cNvCxnSpPr>
            <a:cxnSpLocks/>
            <a:stCxn id="36" idx="3"/>
            <a:endCxn id="30" idx="2"/>
          </p:cNvCxnSpPr>
          <p:nvPr/>
        </p:nvCxnSpPr>
        <p:spPr>
          <a:xfrm flipV="1">
            <a:off x="1692866" y="5292420"/>
            <a:ext cx="491589" cy="5676"/>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ABC6315-95CD-B54B-A598-47C60976CD3F}"/>
              </a:ext>
            </a:extLst>
          </p:cNvPr>
          <p:cNvSpPr txBox="1"/>
          <p:nvPr/>
        </p:nvSpPr>
        <p:spPr>
          <a:xfrm>
            <a:off x="3365996" y="5573445"/>
            <a:ext cx="6253347" cy="369332"/>
          </a:xfrm>
          <a:prstGeom prst="rect">
            <a:avLst/>
          </a:prstGeom>
          <a:noFill/>
        </p:spPr>
        <p:txBody>
          <a:bodyPr wrap="square" rtlCol="0">
            <a:spAutoFit/>
          </a:bodyPr>
          <a:lstStyle/>
          <a:p>
            <a:r>
              <a:rPr lang="zh-CN" altLang="en-US" dirty="0">
                <a:solidFill>
                  <a:srgbClr val="FF0000"/>
                </a:solidFill>
              </a:rPr>
              <a:t>只有一个</a:t>
            </a:r>
            <a:r>
              <a:rPr lang="en-US" altLang="zh-CN" dirty="0">
                <a:solidFill>
                  <a:srgbClr val="FF0000"/>
                </a:solidFill>
              </a:rPr>
              <a:t>W</a:t>
            </a:r>
            <a:r>
              <a:rPr lang="zh-CN" altLang="en-US" dirty="0">
                <a:solidFill>
                  <a:srgbClr val="FF0000"/>
                </a:solidFill>
              </a:rPr>
              <a:t>，这里只是共用而已</a:t>
            </a:r>
            <a:endParaRPr lang="en-US" dirty="0">
              <a:solidFill>
                <a:srgbClr val="FF0000"/>
              </a:solidFill>
            </a:endParaRPr>
          </a:p>
        </p:txBody>
      </p:sp>
      <p:sp>
        <p:nvSpPr>
          <p:cNvPr id="49" name="Right Arrow 48">
            <a:extLst>
              <a:ext uri="{FF2B5EF4-FFF2-40B4-BE49-F238E27FC236}">
                <a16:creationId xmlns:a16="http://schemas.microsoft.com/office/drawing/2014/main" id="{0A23CBAA-4E2F-0D42-9960-6008EC47EE96}"/>
              </a:ext>
            </a:extLst>
          </p:cNvPr>
          <p:cNvSpPr/>
          <p:nvPr/>
        </p:nvSpPr>
        <p:spPr>
          <a:xfrm rot="12819119">
            <a:off x="3242997" y="5197033"/>
            <a:ext cx="325748" cy="317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6823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BBEB30C0-9B14-2B46-9AC5-0220ED54657D}"/>
              </a:ext>
            </a:extLst>
          </p:cNvPr>
          <p:cNvCxnSpPr>
            <a:cxnSpLocks/>
            <a:stCxn id="7" idx="0"/>
            <a:endCxn id="11" idx="0"/>
          </p:cNvCxnSpPr>
          <p:nvPr/>
        </p:nvCxnSpPr>
        <p:spPr>
          <a:xfrm flipV="1">
            <a:off x="2622699" y="3994976"/>
            <a:ext cx="638324" cy="779949"/>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419A665-6E41-5942-9F99-2B612076ED80}"/>
              </a:ext>
            </a:extLst>
          </p:cNvPr>
          <p:cNvCxnSpPr>
            <a:cxnSpLocks/>
            <a:stCxn id="7" idx="0"/>
            <a:endCxn id="23" idx="0"/>
          </p:cNvCxnSpPr>
          <p:nvPr/>
        </p:nvCxnSpPr>
        <p:spPr>
          <a:xfrm flipV="1">
            <a:off x="2622699" y="4486700"/>
            <a:ext cx="667505" cy="288225"/>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F0FBAF0-81B2-F648-A5BF-4F3D3F239517}"/>
              </a:ext>
            </a:extLst>
          </p:cNvPr>
          <p:cNvCxnSpPr>
            <a:cxnSpLocks/>
            <a:stCxn id="7" idx="0"/>
            <a:endCxn id="25" idx="0"/>
          </p:cNvCxnSpPr>
          <p:nvPr/>
        </p:nvCxnSpPr>
        <p:spPr>
          <a:xfrm>
            <a:off x="2622699" y="4774925"/>
            <a:ext cx="696686" cy="175796"/>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F866232-D833-EC4A-ADEB-CC99D500AF95}"/>
              </a:ext>
            </a:extLst>
          </p:cNvPr>
          <p:cNvCxnSpPr>
            <a:cxnSpLocks/>
            <a:stCxn id="7" idx="0"/>
            <a:endCxn id="26" idx="0"/>
          </p:cNvCxnSpPr>
          <p:nvPr/>
        </p:nvCxnSpPr>
        <p:spPr>
          <a:xfrm>
            <a:off x="2622699" y="4774925"/>
            <a:ext cx="725867" cy="662988"/>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 name="Shape 811">
            <a:extLst>
              <a:ext uri="{FF2B5EF4-FFF2-40B4-BE49-F238E27FC236}">
                <a16:creationId xmlns:a16="http://schemas.microsoft.com/office/drawing/2014/main" id="{E7DA05CC-EAED-C84F-A99C-F5592AC24BF5}"/>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a:t>
            </a:r>
          </a:p>
        </p:txBody>
      </p:sp>
      <p:sp>
        <p:nvSpPr>
          <p:cNvPr id="3" name="TextBox 2">
            <a:extLst>
              <a:ext uri="{FF2B5EF4-FFF2-40B4-BE49-F238E27FC236}">
                <a16:creationId xmlns:a16="http://schemas.microsoft.com/office/drawing/2014/main" id="{DF7E4F43-87D3-9D4E-8DF9-AA53E83AC2E3}"/>
              </a:ext>
            </a:extLst>
          </p:cNvPr>
          <p:cNvSpPr txBox="1"/>
          <p:nvPr/>
        </p:nvSpPr>
        <p:spPr>
          <a:xfrm>
            <a:off x="617220" y="777240"/>
            <a:ext cx="4082784" cy="584775"/>
          </a:xfrm>
          <a:prstGeom prst="rect">
            <a:avLst/>
          </a:prstGeom>
          <a:noFill/>
        </p:spPr>
        <p:txBody>
          <a:bodyPr wrap="none" rtlCol="0">
            <a:spAutoFit/>
          </a:bodyPr>
          <a:lstStyle/>
          <a:p>
            <a:r>
              <a:rPr lang="zh-CN" altLang="en-US" sz="3200" b="1" dirty="0">
                <a:solidFill>
                  <a:schemeClr val="bg2">
                    <a:lumMod val="50000"/>
                  </a:schemeClr>
                </a:solidFill>
              </a:rPr>
              <a:t>单词的表达 </a:t>
            </a:r>
            <a:r>
              <a:rPr lang="en-US" altLang="zh-CN" sz="3200" b="1" dirty="0">
                <a:solidFill>
                  <a:schemeClr val="bg2">
                    <a:lumMod val="50000"/>
                  </a:schemeClr>
                </a:solidFill>
              </a:rPr>
              <a:t>Word2Vec</a:t>
            </a:r>
            <a:endParaRPr lang="en-US" sz="3200" b="1" dirty="0">
              <a:solidFill>
                <a:schemeClr val="bg2">
                  <a:lumMod val="50000"/>
                </a:schemeClr>
              </a:solidFill>
            </a:endParaRPr>
          </a:p>
        </p:txBody>
      </p:sp>
      <p:sp>
        <p:nvSpPr>
          <p:cNvPr id="4" name="TextBox 3">
            <a:extLst>
              <a:ext uri="{FF2B5EF4-FFF2-40B4-BE49-F238E27FC236}">
                <a16:creationId xmlns:a16="http://schemas.microsoft.com/office/drawing/2014/main" id="{9CB9E066-B63F-8645-8235-7A091E2B1083}"/>
              </a:ext>
            </a:extLst>
          </p:cNvPr>
          <p:cNvSpPr txBox="1"/>
          <p:nvPr/>
        </p:nvSpPr>
        <p:spPr>
          <a:xfrm>
            <a:off x="812751" y="1600101"/>
            <a:ext cx="11305256" cy="1754326"/>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sz="2400" b="1" dirty="0"/>
              <a:t>Skip-Gram</a:t>
            </a:r>
            <a:r>
              <a:rPr lang="zh-CN" altLang="en-US" sz="2400" b="1" dirty="0"/>
              <a:t>（</a:t>
            </a:r>
            <a:r>
              <a:rPr lang="en-US" altLang="zh-CN" sz="2400" b="1" dirty="0"/>
              <a:t>SG</a:t>
            </a:r>
            <a:r>
              <a:rPr lang="zh-CN" altLang="en-US" sz="2400" b="1" dirty="0"/>
              <a:t>）是与</a:t>
            </a:r>
            <a:r>
              <a:rPr lang="en-GB" sz="2400" b="1" dirty="0"/>
              <a:t>CBOW</a:t>
            </a:r>
            <a:r>
              <a:rPr lang="zh-CN" altLang="en-GB" sz="2400" b="1" dirty="0"/>
              <a:t>相反</a:t>
            </a:r>
            <a:r>
              <a:rPr lang="zh-CN" altLang="en-US" sz="2400" b="1" dirty="0"/>
              <a:t>的训练方法，但目的一样</a:t>
            </a:r>
            <a:endParaRPr lang="en-GB" altLang="zh-CN" sz="2400" b="1" dirty="0"/>
          </a:p>
          <a:p>
            <a:pPr marL="982663" lvl="1" indent="-342900" algn="just">
              <a:buFont typeface="Arial" panose="020B0604020202020204" pitchFamily="34" charset="0"/>
              <a:buChar char="•"/>
            </a:pPr>
            <a:r>
              <a:rPr lang="en-GB" sz="2000" dirty="0"/>
              <a:t>CBOW</a:t>
            </a:r>
            <a:r>
              <a:rPr lang="zh-CN" altLang="en-US" sz="2000" dirty="0"/>
              <a:t>模型的输入是连续的上下文，输出是目标单词，而</a:t>
            </a:r>
            <a:r>
              <a:rPr lang="en-GB" sz="2000" dirty="0"/>
              <a:t>SG</a:t>
            </a:r>
            <a:r>
              <a:rPr lang="zh-CN" altLang="en-US" sz="2000" dirty="0"/>
              <a:t>模型的输入是目标单词，输出是上下文。例如在同样的例子“</a:t>
            </a:r>
            <a:r>
              <a:rPr lang="en-GB" sz="2000" dirty="0"/>
              <a:t>a blue bird on the tree”</a:t>
            </a:r>
            <a:r>
              <a:rPr lang="zh-CN" altLang="en-US" sz="2000" dirty="0"/>
              <a:t>中，</a:t>
            </a:r>
            <a:r>
              <a:rPr lang="en-GB" sz="2000" dirty="0"/>
              <a:t>SG</a:t>
            </a:r>
            <a:r>
              <a:rPr lang="zh-CN" altLang="en-US" sz="2000" dirty="0"/>
              <a:t>模型的输入是“</a:t>
            </a:r>
            <a:r>
              <a:rPr lang="en-GB" sz="2000" dirty="0"/>
              <a:t>bird”，</a:t>
            </a:r>
            <a:r>
              <a:rPr lang="zh-CN" altLang="en-US" sz="2000" dirty="0"/>
              <a:t>输出的则是上下文 </a:t>
            </a:r>
            <a:r>
              <a:rPr lang="en-US" altLang="zh-CN" sz="2000" dirty="0"/>
              <a:t>[</a:t>
            </a:r>
            <a:r>
              <a:rPr lang="en-GB" sz="2000" dirty="0"/>
              <a:t>“a” ,  “blue” , “on” , “the” , “tree”]。 </a:t>
            </a:r>
          </a:p>
          <a:p>
            <a:pPr marL="342900" indent="-342900" algn="just">
              <a:buFont typeface="Arial" panose="020B0604020202020204" pitchFamily="34" charset="0"/>
              <a:buChar char="•"/>
            </a:pPr>
            <a:endParaRPr lang="en-US" sz="2400" dirty="0"/>
          </a:p>
        </p:txBody>
      </p:sp>
      <p:pic>
        <p:nvPicPr>
          <p:cNvPr id="5" name="Picture 4">
            <a:extLst>
              <a:ext uri="{FF2B5EF4-FFF2-40B4-BE49-F238E27FC236}">
                <a16:creationId xmlns:a16="http://schemas.microsoft.com/office/drawing/2014/main" id="{9235F7CD-FB7C-0943-A706-A217AE0D1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7512" y="8052036"/>
            <a:ext cx="5981238" cy="3017084"/>
          </a:xfrm>
          <a:prstGeom prst="rect">
            <a:avLst/>
          </a:prstGeom>
        </p:spPr>
      </p:pic>
      <p:sp>
        <p:nvSpPr>
          <p:cNvPr id="7" name="Trapezoid 6">
            <a:extLst>
              <a:ext uri="{FF2B5EF4-FFF2-40B4-BE49-F238E27FC236}">
                <a16:creationId xmlns:a16="http://schemas.microsoft.com/office/drawing/2014/main" id="{A2B0F7A8-46F8-1E4D-920C-29B3FF7BC0CF}"/>
              </a:ext>
            </a:extLst>
          </p:cNvPr>
          <p:cNvSpPr/>
          <p:nvPr/>
        </p:nvSpPr>
        <p:spPr>
          <a:xfrm rot="5400000">
            <a:off x="1811527" y="4410011"/>
            <a:ext cx="892516" cy="729828"/>
          </a:xfrm>
          <a:prstGeom prst="trapezoi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b="1" dirty="0">
                <a:solidFill>
                  <a:schemeClr val="tx1"/>
                </a:solidFill>
              </a:rPr>
              <a:t>W</a:t>
            </a:r>
          </a:p>
        </p:txBody>
      </p:sp>
      <p:graphicFrame>
        <p:nvGraphicFramePr>
          <p:cNvPr id="8" name="Table 7">
            <a:extLst>
              <a:ext uri="{FF2B5EF4-FFF2-40B4-BE49-F238E27FC236}">
                <a16:creationId xmlns:a16="http://schemas.microsoft.com/office/drawing/2014/main" id="{761C691D-C8F9-3A40-8850-E3602AD38F70}"/>
              </a:ext>
            </a:extLst>
          </p:cNvPr>
          <p:cNvGraphicFramePr>
            <a:graphicFrameLocks noGrp="1"/>
          </p:cNvGraphicFramePr>
          <p:nvPr>
            <p:extLst>
              <p:ext uri="{D42A27DB-BD31-4B8C-83A1-F6EECF244321}">
                <p14:modId xmlns:p14="http://schemas.microsoft.com/office/powerpoint/2010/main" val="226942241"/>
              </p:ext>
            </p:extLst>
          </p:nvPr>
        </p:nvGraphicFramePr>
        <p:xfrm>
          <a:off x="704739" y="4580156"/>
          <a:ext cx="900100" cy="380873"/>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3366609067"/>
                    </a:ext>
                  </a:extLst>
                </a:gridCol>
              </a:tblGrid>
              <a:tr h="0">
                <a:tc>
                  <a:txBody>
                    <a:bodyPr/>
                    <a:lstStyle/>
                    <a:p>
                      <a:pPr algn="ctr"/>
                      <a:r>
                        <a:rPr lang="en-US" dirty="0">
                          <a:solidFill>
                            <a:schemeClr val="tx1"/>
                          </a:solidFill>
                        </a:rPr>
                        <a:t>bird</a:t>
                      </a:r>
                    </a:p>
                  </a:txBody>
                  <a:tcPr>
                    <a:solidFill>
                      <a:schemeClr val="bg2">
                        <a:lumMod val="90000"/>
                      </a:schemeClr>
                    </a:solidFill>
                  </a:tcPr>
                </a:tc>
                <a:extLst>
                  <a:ext uri="{0D108BD9-81ED-4DB2-BD59-A6C34878D82A}">
                    <a16:rowId xmlns:a16="http://schemas.microsoft.com/office/drawing/2014/main" val="2953983185"/>
                  </a:ext>
                </a:extLst>
              </a:tr>
            </a:tbl>
          </a:graphicData>
        </a:graphic>
      </p:graphicFrame>
      <p:sp>
        <p:nvSpPr>
          <p:cNvPr id="11" name="Trapezoid 10">
            <a:extLst>
              <a:ext uri="{FF2B5EF4-FFF2-40B4-BE49-F238E27FC236}">
                <a16:creationId xmlns:a16="http://schemas.microsoft.com/office/drawing/2014/main" id="{D1DB00EB-5A6A-D64E-8B39-6214CB4E63F8}"/>
              </a:ext>
            </a:extLst>
          </p:cNvPr>
          <p:cNvSpPr/>
          <p:nvPr/>
        </p:nvSpPr>
        <p:spPr>
          <a:xfrm rot="16200000">
            <a:off x="3179679" y="3630062"/>
            <a:ext cx="892516" cy="729828"/>
          </a:xfrm>
          <a:prstGeom prst="trapezoi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6200000"/>
              </a:camera>
              <a:lightRig rig="threePt" dir="t"/>
            </a:scene3d>
          </a:bodyPr>
          <a:lstStyle/>
          <a:p>
            <a:pPr algn="ctr"/>
            <a:r>
              <a:rPr lang="en-US" altLang="zh-CN" b="1" dirty="0">
                <a:solidFill>
                  <a:schemeClr val="tx1"/>
                </a:solidFill>
              </a:rPr>
              <a:t>U</a:t>
            </a:r>
          </a:p>
          <a:p>
            <a:pPr algn="ctr"/>
            <a:endParaRPr lang="en-US" b="1" dirty="0">
              <a:solidFill>
                <a:schemeClr val="tx1"/>
              </a:solidFill>
            </a:endParaRPr>
          </a:p>
        </p:txBody>
      </p:sp>
      <p:cxnSp>
        <p:nvCxnSpPr>
          <p:cNvPr id="12" name="Straight Arrow Connector 11">
            <a:extLst>
              <a:ext uri="{FF2B5EF4-FFF2-40B4-BE49-F238E27FC236}">
                <a16:creationId xmlns:a16="http://schemas.microsoft.com/office/drawing/2014/main" id="{C19844C9-FEA5-4743-A040-91A8DBB8D311}"/>
              </a:ext>
            </a:extLst>
          </p:cNvPr>
          <p:cNvCxnSpPr>
            <a:cxnSpLocks/>
            <a:stCxn id="8" idx="3"/>
            <a:endCxn id="7" idx="2"/>
          </p:cNvCxnSpPr>
          <p:nvPr/>
        </p:nvCxnSpPr>
        <p:spPr>
          <a:xfrm>
            <a:off x="1604839" y="4770592"/>
            <a:ext cx="288032" cy="4333"/>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3F89F7-7167-FC48-A59A-426CCBF99934}"/>
              </a:ext>
            </a:extLst>
          </p:cNvPr>
          <p:cNvSpPr txBox="1"/>
          <p:nvPr/>
        </p:nvSpPr>
        <p:spPr>
          <a:xfrm>
            <a:off x="5637287" y="3946794"/>
            <a:ext cx="5976316" cy="369332"/>
          </a:xfrm>
          <a:prstGeom prst="rect">
            <a:avLst/>
          </a:prstGeom>
          <a:noFill/>
        </p:spPr>
        <p:txBody>
          <a:bodyPr wrap="none" rtlCol="0">
            <a:spAutoFit/>
          </a:bodyPr>
          <a:lstStyle/>
          <a:p>
            <a:r>
              <a:rPr lang="en-US" altLang="zh-CN" dirty="0">
                <a:solidFill>
                  <a:srgbClr val="FF0000"/>
                </a:solidFill>
              </a:rPr>
              <a:t>SG</a:t>
            </a:r>
            <a:r>
              <a:rPr lang="zh-CN" altLang="en-US" dirty="0">
                <a:solidFill>
                  <a:srgbClr val="FF0000"/>
                </a:solidFill>
              </a:rPr>
              <a:t>：输入一个单词，希望输出其上下文单词的概率最大。</a:t>
            </a:r>
            <a:endParaRPr lang="en-US" dirty="0">
              <a:solidFill>
                <a:srgbClr val="FF0000"/>
              </a:solidFill>
            </a:endParaRPr>
          </a:p>
        </p:txBody>
      </p:sp>
      <p:sp>
        <p:nvSpPr>
          <p:cNvPr id="23" name="Trapezoid 22">
            <a:extLst>
              <a:ext uri="{FF2B5EF4-FFF2-40B4-BE49-F238E27FC236}">
                <a16:creationId xmlns:a16="http://schemas.microsoft.com/office/drawing/2014/main" id="{C2404AB6-FAE6-BB46-8F60-5B1AC00506F1}"/>
              </a:ext>
            </a:extLst>
          </p:cNvPr>
          <p:cNvSpPr/>
          <p:nvPr/>
        </p:nvSpPr>
        <p:spPr>
          <a:xfrm rot="16200000">
            <a:off x="3208860" y="4121786"/>
            <a:ext cx="892516" cy="729828"/>
          </a:xfrm>
          <a:prstGeom prst="trapezoi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6200000"/>
              </a:camera>
              <a:lightRig rig="threePt" dir="t"/>
            </a:scene3d>
          </a:bodyPr>
          <a:lstStyle/>
          <a:p>
            <a:pPr algn="ctr"/>
            <a:r>
              <a:rPr lang="en-US" altLang="zh-CN" b="1" dirty="0">
                <a:solidFill>
                  <a:schemeClr val="tx1"/>
                </a:solidFill>
              </a:rPr>
              <a:t>U</a:t>
            </a:r>
          </a:p>
          <a:p>
            <a:pPr algn="ctr"/>
            <a:endParaRPr lang="en-US" b="1" dirty="0">
              <a:solidFill>
                <a:schemeClr val="tx1"/>
              </a:solidFill>
            </a:endParaRPr>
          </a:p>
        </p:txBody>
      </p:sp>
      <p:cxnSp>
        <p:nvCxnSpPr>
          <p:cNvPr id="27" name="Straight Arrow Connector 26">
            <a:extLst>
              <a:ext uri="{FF2B5EF4-FFF2-40B4-BE49-F238E27FC236}">
                <a16:creationId xmlns:a16="http://schemas.microsoft.com/office/drawing/2014/main" id="{65DC1AF4-3937-5B4E-BFC9-9663D275B3EF}"/>
              </a:ext>
            </a:extLst>
          </p:cNvPr>
          <p:cNvCxnSpPr>
            <a:cxnSpLocks/>
            <a:stCxn id="11" idx="2"/>
            <a:endCxn id="29" idx="1"/>
          </p:cNvCxnSpPr>
          <p:nvPr/>
        </p:nvCxnSpPr>
        <p:spPr>
          <a:xfrm flipV="1">
            <a:off x="3990851" y="3990958"/>
            <a:ext cx="379036" cy="4018"/>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19844C9-FEA5-4743-A040-91A8DBB8D311}"/>
              </a:ext>
            </a:extLst>
          </p:cNvPr>
          <p:cNvCxnSpPr>
            <a:cxnSpLocks/>
            <a:stCxn id="23" idx="2"/>
            <a:endCxn id="35" idx="1"/>
          </p:cNvCxnSpPr>
          <p:nvPr/>
        </p:nvCxnSpPr>
        <p:spPr>
          <a:xfrm flipV="1">
            <a:off x="4020032" y="4472782"/>
            <a:ext cx="354387" cy="13918"/>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Table 34">
            <a:extLst>
              <a:ext uri="{FF2B5EF4-FFF2-40B4-BE49-F238E27FC236}">
                <a16:creationId xmlns:a16="http://schemas.microsoft.com/office/drawing/2014/main" id="{F8926713-FEBE-B048-A32B-3A5AF65ABFB0}"/>
              </a:ext>
            </a:extLst>
          </p:cNvPr>
          <p:cNvGraphicFramePr>
            <a:graphicFrameLocks noGrp="1"/>
          </p:cNvGraphicFramePr>
          <p:nvPr>
            <p:extLst>
              <p:ext uri="{D42A27DB-BD31-4B8C-83A1-F6EECF244321}">
                <p14:modId xmlns:p14="http://schemas.microsoft.com/office/powerpoint/2010/main" val="4013434072"/>
              </p:ext>
            </p:extLst>
          </p:nvPr>
        </p:nvGraphicFramePr>
        <p:xfrm>
          <a:off x="4374419" y="4282346"/>
          <a:ext cx="900100" cy="380873"/>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2387582444"/>
                    </a:ext>
                  </a:extLst>
                </a:gridCol>
              </a:tblGrid>
              <a:tr h="0">
                <a:tc>
                  <a:txBody>
                    <a:bodyPr/>
                    <a:lstStyle/>
                    <a:p>
                      <a:pPr algn="ctr"/>
                      <a:r>
                        <a:rPr lang="en-US" dirty="0">
                          <a:solidFill>
                            <a:schemeClr val="tx1"/>
                          </a:solidFill>
                        </a:rPr>
                        <a:t>blue</a:t>
                      </a:r>
                    </a:p>
                  </a:txBody>
                  <a:tcPr>
                    <a:solidFill>
                      <a:srgbClr val="DE9CD8"/>
                    </a:solidFill>
                  </a:tcPr>
                </a:tc>
                <a:extLst>
                  <a:ext uri="{0D108BD9-81ED-4DB2-BD59-A6C34878D82A}">
                    <a16:rowId xmlns:a16="http://schemas.microsoft.com/office/drawing/2014/main" val="2953983185"/>
                  </a:ext>
                </a:extLst>
              </a:tr>
            </a:tbl>
          </a:graphicData>
        </a:graphic>
      </p:graphicFrame>
      <p:graphicFrame>
        <p:nvGraphicFramePr>
          <p:cNvPr id="36" name="Table 35">
            <a:extLst>
              <a:ext uri="{FF2B5EF4-FFF2-40B4-BE49-F238E27FC236}">
                <a16:creationId xmlns:a16="http://schemas.microsoft.com/office/drawing/2014/main" id="{DC758107-7FF2-9047-892E-2EE0B78F6C7D}"/>
              </a:ext>
            </a:extLst>
          </p:cNvPr>
          <p:cNvGraphicFramePr>
            <a:graphicFrameLocks noGrp="1"/>
          </p:cNvGraphicFramePr>
          <p:nvPr>
            <p:extLst>
              <p:ext uri="{D42A27DB-BD31-4B8C-83A1-F6EECF244321}">
                <p14:modId xmlns:p14="http://schemas.microsoft.com/office/powerpoint/2010/main" val="4043969322"/>
              </p:ext>
            </p:extLst>
          </p:nvPr>
        </p:nvGraphicFramePr>
        <p:xfrm>
          <a:off x="4378609" y="4764170"/>
          <a:ext cx="900100" cy="380873"/>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347887510"/>
                    </a:ext>
                  </a:extLst>
                </a:gridCol>
              </a:tblGrid>
              <a:tr h="0">
                <a:tc>
                  <a:txBody>
                    <a:bodyPr/>
                    <a:lstStyle/>
                    <a:p>
                      <a:pPr algn="ctr"/>
                      <a:r>
                        <a:rPr lang="en-US" dirty="0">
                          <a:solidFill>
                            <a:schemeClr val="tx1"/>
                          </a:solidFill>
                        </a:rPr>
                        <a:t>on</a:t>
                      </a:r>
                    </a:p>
                  </a:txBody>
                  <a:tcPr>
                    <a:solidFill>
                      <a:srgbClr val="DE9CD8"/>
                    </a:solidFill>
                  </a:tcPr>
                </a:tc>
                <a:extLst>
                  <a:ext uri="{0D108BD9-81ED-4DB2-BD59-A6C34878D82A}">
                    <a16:rowId xmlns:a16="http://schemas.microsoft.com/office/drawing/2014/main" val="2422086397"/>
                  </a:ext>
                </a:extLst>
              </a:tr>
            </a:tbl>
          </a:graphicData>
        </a:graphic>
      </p:graphicFrame>
      <p:sp>
        <p:nvSpPr>
          <p:cNvPr id="37" name="TextBox 36">
            <a:extLst>
              <a:ext uri="{FF2B5EF4-FFF2-40B4-BE49-F238E27FC236}">
                <a16:creationId xmlns:a16="http://schemas.microsoft.com/office/drawing/2014/main" id="{BDA88B8A-25C8-B445-AA2C-A131F7B1FC05}"/>
              </a:ext>
            </a:extLst>
          </p:cNvPr>
          <p:cNvSpPr txBox="1"/>
          <p:nvPr/>
        </p:nvSpPr>
        <p:spPr>
          <a:xfrm>
            <a:off x="5873926" y="5034279"/>
            <a:ext cx="6253347" cy="646331"/>
          </a:xfrm>
          <a:prstGeom prst="rect">
            <a:avLst/>
          </a:prstGeom>
          <a:noFill/>
        </p:spPr>
        <p:txBody>
          <a:bodyPr wrap="square" rtlCol="0">
            <a:spAutoFit/>
          </a:bodyPr>
          <a:lstStyle/>
          <a:p>
            <a:r>
              <a:rPr lang="zh-CN" altLang="en-US" b="1" dirty="0">
                <a:solidFill>
                  <a:srgbClr val="FF0000"/>
                </a:solidFill>
              </a:rPr>
              <a:t>注意：</a:t>
            </a:r>
            <a:r>
              <a:rPr lang="zh-CN" altLang="en-US" dirty="0">
                <a:solidFill>
                  <a:srgbClr val="FF0000"/>
                </a:solidFill>
              </a:rPr>
              <a:t>这里只考虑了左右各两个单词，</a:t>
            </a:r>
            <a:r>
              <a:rPr lang="zh-CN" altLang="en-GB" dirty="0">
                <a:solidFill>
                  <a:srgbClr val="FF0000"/>
                </a:solidFill>
              </a:rPr>
              <a:t>窗口</a:t>
            </a:r>
            <a:r>
              <a:rPr lang="zh-CN" altLang="en-US" dirty="0">
                <a:solidFill>
                  <a:srgbClr val="FF0000"/>
                </a:solidFill>
              </a:rPr>
              <a:t>大小为</a:t>
            </a:r>
            <a:r>
              <a:rPr lang="en-US" altLang="zh-CN" dirty="0">
                <a:solidFill>
                  <a:srgbClr val="FF0000"/>
                </a:solidFill>
              </a:rPr>
              <a:t>2</a:t>
            </a:r>
            <a:r>
              <a:rPr lang="zh-CN" altLang="en-US" dirty="0">
                <a:solidFill>
                  <a:srgbClr val="FF0000"/>
                </a:solidFill>
              </a:rPr>
              <a:t>。</a:t>
            </a:r>
            <a:r>
              <a:rPr lang="zh-CN" altLang="en-GB" dirty="0">
                <a:solidFill>
                  <a:srgbClr val="FF0000"/>
                </a:solidFill>
              </a:rPr>
              <a:t>实际中</a:t>
            </a:r>
            <a:r>
              <a:rPr lang="zh-CN" altLang="en-US" dirty="0">
                <a:solidFill>
                  <a:srgbClr val="FF0000"/>
                </a:solidFill>
              </a:rPr>
              <a:t>，可根据情况调整窗口大小。</a:t>
            </a:r>
            <a:endParaRPr lang="en-US" dirty="0">
              <a:solidFill>
                <a:srgbClr val="FF0000"/>
              </a:solidFill>
            </a:endParaRPr>
          </a:p>
        </p:txBody>
      </p:sp>
      <p:graphicFrame>
        <p:nvGraphicFramePr>
          <p:cNvPr id="21" name="Table 20">
            <a:extLst>
              <a:ext uri="{FF2B5EF4-FFF2-40B4-BE49-F238E27FC236}">
                <a16:creationId xmlns:a16="http://schemas.microsoft.com/office/drawing/2014/main" id="{07EF1F4E-B06C-C641-AC8A-D6F85B454D9B}"/>
              </a:ext>
            </a:extLst>
          </p:cNvPr>
          <p:cNvGraphicFramePr>
            <a:graphicFrameLocks noGrp="1"/>
          </p:cNvGraphicFramePr>
          <p:nvPr>
            <p:extLst>
              <p:ext uri="{D42A27DB-BD31-4B8C-83A1-F6EECF244321}">
                <p14:modId xmlns:p14="http://schemas.microsoft.com/office/powerpoint/2010/main" val="3765912947"/>
              </p:ext>
            </p:extLst>
          </p:nvPr>
        </p:nvGraphicFramePr>
        <p:xfrm>
          <a:off x="1153550" y="3017245"/>
          <a:ext cx="5400600" cy="380873"/>
        </p:xfrm>
        <a:graphic>
          <a:graphicData uri="http://schemas.openxmlformats.org/drawingml/2006/table">
            <a:tbl>
              <a:tblPr firstRow="1" bandRow="1">
                <a:tableStyleId>{5C22544A-7EE6-4342-B048-85BDC9FD1C3A}</a:tableStyleId>
              </a:tblPr>
              <a:tblGrid>
                <a:gridCol w="675075">
                  <a:extLst>
                    <a:ext uri="{9D8B030D-6E8A-4147-A177-3AD203B41FA5}">
                      <a16:colId xmlns:a16="http://schemas.microsoft.com/office/drawing/2014/main" val="1956876337"/>
                    </a:ext>
                  </a:extLst>
                </a:gridCol>
                <a:gridCol w="675075">
                  <a:extLst>
                    <a:ext uri="{9D8B030D-6E8A-4147-A177-3AD203B41FA5}">
                      <a16:colId xmlns:a16="http://schemas.microsoft.com/office/drawing/2014/main" val="2124763928"/>
                    </a:ext>
                  </a:extLst>
                </a:gridCol>
                <a:gridCol w="675075">
                  <a:extLst>
                    <a:ext uri="{9D8B030D-6E8A-4147-A177-3AD203B41FA5}">
                      <a16:colId xmlns:a16="http://schemas.microsoft.com/office/drawing/2014/main" val="1465214296"/>
                    </a:ext>
                  </a:extLst>
                </a:gridCol>
                <a:gridCol w="675075">
                  <a:extLst>
                    <a:ext uri="{9D8B030D-6E8A-4147-A177-3AD203B41FA5}">
                      <a16:colId xmlns:a16="http://schemas.microsoft.com/office/drawing/2014/main" val="2387582444"/>
                    </a:ext>
                  </a:extLst>
                </a:gridCol>
                <a:gridCol w="675075">
                  <a:extLst>
                    <a:ext uri="{9D8B030D-6E8A-4147-A177-3AD203B41FA5}">
                      <a16:colId xmlns:a16="http://schemas.microsoft.com/office/drawing/2014/main" val="3366609067"/>
                    </a:ext>
                  </a:extLst>
                </a:gridCol>
                <a:gridCol w="675075">
                  <a:extLst>
                    <a:ext uri="{9D8B030D-6E8A-4147-A177-3AD203B41FA5}">
                      <a16:colId xmlns:a16="http://schemas.microsoft.com/office/drawing/2014/main" val="2875434719"/>
                    </a:ext>
                  </a:extLst>
                </a:gridCol>
                <a:gridCol w="675075">
                  <a:extLst>
                    <a:ext uri="{9D8B030D-6E8A-4147-A177-3AD203B41FA5}">
                      <a16:colId xmlns:a16="http://schemas.microsoft.com/office/drawing/2014/main" val="721030496"/>
                    </a:ext>
                  </a:extLst>
                </a:gridCol>
                <a:gridCol w="675075">
                  <a:extLst>
                    <a:ext uri="{9D8B030D-6E8A-4147-A177-3AD203B41FA5}">
                      <a16:colId xmlns:a16="http://schemas.microsoft.com/office/drawing/2014/main" val="1740167230"/>
                    </a:ext>
                  </a:extLst>
                </a:gridCol>
              </a:tblGrid>
              <a:tr h="339207">
                <a:tc>
                  <a:txBody>
                    <a:bodyPr/>
                    <a:lstStyle/>
                    <a:p>
                      <a:pPr algn="ctr"/>
                      <a:r>
                        <a:rPr lang="en-US" dirty="0">
                          <a:solidFill>
                            <a:schemeClr val="tx1"/>
                          </a:solidFill>
                        </a:rPr>
                        <a:t>this</a:t>
                      </a:r>
                    </a:p>
                  </a:txBody>
                  <a:tcPr>
                    <a:solidFill>
                      <a:schemeClr val="bg1">
                        <a:lumMod val="95000"/>
                      </a:schemeClr>
                    </a:solidFill>
                  </a:tcPr>
                </a:tc>
                <a:tc>
                  <a:txBody>
                    <a:bodyPr/>
                    <a:lstStyle/>
                    <a:p>
                      <a:pPr algn="ctr"/>
                      <a:r>
                        <a:rPr lang="en-US" dirty="0">
                          <a:solidFill>
                            <a:schemeClr val="tx1"/>
                          </a:solidFill>
                        </a:rPr>
                        <a:t>is</a:t>
                      </a:r>
                    </a:p>
                  </a:txBody>
                  <a:tcPr>
                    <a:solidFill>
                      <a:schemeClr val="bg1">
                        <a:lumMod val="95000"/>
                      </a:schemeClr>
                    </a:solidFill>
                  </a:tcPr>
                </a:tc>
                <a:tc>
                  <a:txBody>
                    <a:bodyPr/>
                    <a:lstStyle/>
                    <a:p>
                      <a:pPr algn="ctr"/>
                      <a:r>
                        <a:rPr lang="en-US" dirty="0">
                          <a:solidFill>
                            <a:schemeClr val="tx1"/>
                          </a:solidFill>
                        </a:rPr>
                        <a:t>a</a:t>
                      </a:r>
                    </a:p>
                  </a:txBody>
                  <a:tcPr>
                    <a:solidFill>
                      <a:srgbClr val="DE9CD8"/>
                    </a:solidFill>
                  </a:tcPr>
                </a:tc>
                <a:tc>
                  <a:txBody>
                    <a:bodyPr/>
                    <a:lstStyle/>
                    <a:p>
                      <a:pPr algn="ctr"/>
                      <a:r>
                        <a:rPr lang="en-US" dirty="0">
                          <a:solidFill>
                            <a:schemeClr val="tx1"/>
                          </a:solidFill>
                        </a:rPr>
                        <a:t>blue</a:t>
                      </a:r>
                    </a:p>
                  </a:txBody>
                  <a:tcPr>
                    <a:solidFill>
                      <a:srgbClr val="DE9CD8"/>
                    </a:solidFill>
                  </a:tcPr>
                </a:tc>
                <a:tc>
                  <a:txBody>
                    <a:bodyPr/>
                    <a:lstStyle/>
                    <a:p>
                      <a:pPr algn="ctr"/>
                      <a:r>
                        <a:rPr lang="en-US" dirty="0">
                          <a:solidFill>
                            <a:schemeClr val="tx1"/>
                          </a:solidFill>
                        </a:rPr>
                        <a:t>bird</a:t>
                      </a:r>
                    </a:p>
                  </a:txBody>
                  <a:tcPr>
                    <a:solidFill>
                      <a:schemeClr val="bg2">
                        <a:lumMod val="90000"/>
                      </a:schemeClr>
                    </a:solidFill>
                  </a:tcPr>
                </a:tc>
                <a:tc>
                  <a:txBody>
                    <a:bodyPr/>
                    <a:lstStyle/>
                    <a:p>
                      <a:pPr algn="ctr"/>
                      <a:r>
                        <a:rPr lang="en-US" dirty="0">
                          <a:solidFill>
                            <a:schemeClr val="tx1"/>
                          </a:solidFill>
                        </a:rPr>
                        <a:t>on</a:t>
                      </a:r>
                    </a:p>
                  </a:txBody>
                  <a:tcPr>
                    <a:solidFill>
                      <a:srgbClr val="DE9CD8"/>
                    </a:solidFill>
                  </a:tcPr>
                </a:tc>
                <a:tc>
                  <a:txBody>
                    <a:bodyPr/>
                    <a:lstStyle/>
                    <a:p>
                      <a:pPr algn="ctr"/>
                      <a:r>
                        <a:rPr lang="en-US" dirty="0">
                          <a:solidFill>
                            <a:schemeClr val="tx1"/>
                          </a:solidFill>
                        </a:rPr>
                        <a:t>the </a:t>
                      </a:r>
                    </a:p>
                  </a:txBody>
                  <a:tcPr>
                    <a:solidFill>
                      <a:srgbClr val="DE9CD8"/>
                    </a:solidFill>
                  </a:tcPr>
                </a:tc>
                <a:tc>
                  <a:txBody>
                    <a:bodyPr/>
                    <a:lstStyle/>
                    <a:p>
                      <a:pPr algn="ctr"/>
                      <a:r>
                        <a:rPr lang="en-US" dirty="0">
                          <a:solidFill>
                            <a:schemeClr val="tx1"/>
                          </a:solidFill>
                        </a:rPr>
                        <a:t>tree</a:t>
                      </a:r>
                    </a:p>
                  </a:txBody>
                  <a:tcPr>
                    <a:solidFill>
                      <a:schemeClr val="bg1">
                        <a:lumMod val="95000"/>
                      </a:schemeClr>
                    </a:solidFill>
                  </a:tcPr>
                </a:tc>
                <a:extLst>
                  <a:ext uri="{0D108BD9-81ED-4DB2-BD59-A6C34878D82A}">
                    <a16:rowId xmlns:a16="http://schemas.microsoft.com/office/drawing/2014/main" val="2953983185"/>
                  </a:ext>
                </a:extLst>
              </a:tr>
            </a:tbl>
          </a:graphicData>
        </a:graphic>
      </p:graphicFrame>
      <p:sp>
        <p:nvSpPr>
          <p:cNvPr id="25" name="Trapezoid 24">
            <a:extLst>
              <a:ext uri="{FF2B5EF4-FFF2-40B4-BE49-F238E27FC236}">
                <a16:creationId xmlns:a16="http://schemas.microsoft.com/office/drawing/2014/main" id="{F9FE41D4-739F-4448-9E86-5A8AB3AB6858}"/>
              </a:ext>
            </a:extLst>
          </p:cNvPr>
          <p:cNvSpPr/>
          <p:nvPr/>
        </p:nvSpPr>
        <p:spPr>
          <a:xfrm rot="16200000">
            <a:off x="3238041" y="4585807"/>
            <a:ext cx="892516" cy="729828"/>
          </a:xfrm>
          <a:prstGeom prst="trapezoi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6200000"/>
              </a:camera>
              <a:lightRig rig="threePt" dir="t"/>
            </a:scene3d>
          </a:bodyPr>
          <a:lstStyle/>
          <a:p>
            <a:pPr algn="ctr"/>
            <a:r>
              <a:rPr lang="en-US" altLang="zh-CN" b="1" dirty="0">
                <a:solidFill>
                  <a:schemeClr val="tx1"/>
                </a:solidFill>
              </a:rPr>
              <a:t>U</a:t>
            </a:r>
          </a:p>
          <a:p>
            <a:pPr algn="ctr"/>
            <a:endParaRPr lang="en-US" b="1" dirty="0">
              <a:solidFill>
                <a:schemeClr val="tx1"/>
              </a:solidFill>
            </a:endParaRPr>
          </a:p>
        </p:txBody>
      </p:sp>
      <p:sp>
        <p:nvSpPr>
          <p:cNvPr id="26" name="Trapezoid 25">
            <a:extLst>
              <a:ext uri="{FF2B5EF4-FFF2-40B4-BE49-F238E27FC236}">
                <a16:creationId xmlns:a16="http://schemas.microsoft.com/office/drawing/2014/main" id="{C2404AB6-FAE6-BB46-8F60-5B1AC00506F1}"/>
              </a:ext>
            </a:extLst>
          </p:cNvPr>
          <p:cNvSpPr/>
          <p:nvPr/>
        </p:nvSpPr>
        <p:spPr>
          <a:xfrm rot="16200000">
            <a:off x="3267222" y="5072999"/>
            <a:ext cx="892516" cy="729828"/>
          </a:xfrm>
          <a:prstGeom prst="trapezoi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6200000"/>
              </a:camera>
              <a:lightRig rig="threePt" dir="t"/>
            </a:scene3d>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b="1" dirty="0">
                <a:solidFill>
                  <a:schemeClr val="tx1"/>
                </a:solidFill>
              </a:rPr>
              <a:t>U</a:t>
            </a:r>
          </a:p>
          <a:p>
            <a:pPr algn="ctr"/>
            <a:endParaRPr lang="en-US" b="1" dirty="0">
              <a:solidFill>
                <a:schemeClr val="tx1"/>
              </a:solidFill>
            </a:endParaRPr>
          </a:p>
        </p:txBody>
      </p:sp>
      <p:graphicFrame>
        <p:nvGraphicFramePr>
          <p:cNvPr id="29" name="Table 28">
            <a:extLst>
              <a:ext uri="{FF2B5EF4-FFF2-40B4-BE49-F238E27FC236}">
                <a16:creationId xmlns:a16="http://schemas.microsoft.com/office/drawing/2014/main" id="{F514CE64-59CC-E548-A2BA-413D26864E4D}"/>
              </a:ext>
            </a:extLst>
          </p:cNvPr>
          <p:cNvGraphicFramePr>
            <a:graphicFrameLocks noGrp="1"/>
          </p:cNvGraphicFramePr>
          <p:nvPr>
            <p:extLst>
              <p:ext uri="{D42A27DB-BD31-4B8C-83A1-F6EECF244321}">
                <p14:modId xmlns:p14="http://schemas.microsoft.com/office/powerpoint/2010/main" val="2080068006"/>
              </p:ext>
            </p:extLst>
          </p:nvPr>
        </p:nvGraphicFramePr>
        <p:xfrm>
          <a:off x="4369887" y="3800522"/>
          <a:ext cx="900100" cy="380873"/>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2387582444"/>
                    </a:ext>
                  </a:extLst>
                </a:gridCol>
              </a:tblGrid>
              <a:tr h="173311">
                <a:tc>
                  <a:txBody>
                    <a:bodyPr/>
                    <a:lstStyle/>
                    <a:p>
                      <a:pPr algn="ctr"/>
                      <a:r>
                        <a:rPr lang="en-US" dirty="0">
                          <a:solidFill>
                            <a:schemeClr val="tx1"/>
                          </a:solidFill>
                        </a:rPr>
                        <a:t>a</a:t>
                      </a:r>
                    </a:p>
                  </a:txBody>
                  <a:tcPr>
                    <a:solidFill>
                      <a:srgbClr val="DE9CD8"/>
                    </a:solidFill>
                  </a:tcPr>
                </a:tc>
                <a:extLst>
                  <a:ext uri="{0D108BD9-81ED-4DB2-BD59-A6C34878D82A}">
                    <a16:rowId xmlns:a16="http://schemas.microsoft.com/office/drawing/2014/main" val="2953983185"/>
                  </a:ext>
                </a:extLst>
              </a:tr>
            </a:tbl>
          </a:graphicData>
        </a:graphic>
      </p:graphicFrame>
      <p:cxnSp>
        <p:nvCxnSpPr>
          <p:cNvPr id="31" name="Straight Arrow Connector 30">
            <a:extLst>
              <a:ext uri="{FF2B5EF4-FFF2-40B4-BE49-F238E27FC236}">
                <a16:creationId xmlns:a16="http://schemas.microsoft.com/office/drawing/2014/main" id="{00CF4264-BDED-534E-B59D-D7DDEBE5D575}"/>
              </a:ext>
            </a:extLst>
          </p:cNvPr>
          <p:cNvCxnSpPr>
            <a:cxnSpLocks/>
            <a:stCxn id="25" idx="2"/>
            <a:endCxn id="36" idx="1"/>
          </p:cNvCxnSpPr>
          <p:nvPr/>
        </p:nvCxnSpPr>
        <p:spPr>
          <a:xfrm>
            <a:off x="4049213" y="4950721"/>
            <a:ext cx="329396" cy="3885"/>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Table 31">
            <a:extLst>
              <a:ext uri="{FF2B5EF4-FFF2-40B4-BE49-F238E27FC236}">
                <a16:creationId xmlns:a16="http://schemas.microsoft.com/office/drawing/2014/main" id="{924A5EDD-F4E4-0745-BA95-20003B3126F8}"/>
              </a:ext>
            </a:extLst>
          </p:cNvPr>
          <p:cNvGraphicFramePr>
            <a:graphicFrameLocks noGrp="1"/>
          </p:cNvGraphicFramePr>
          <p:nvPr>
            <p:extLst>
              <p:ext uri="{D42A27DB-BD31-4B8C-83A1-F6EECF244321}">
                <p14:modId xmlns:p14="http://schemas.microsoft.com/office/powerpoint/2010/main" val="1237940820"/>
              </p:ext>
            </p:extLst>
          </p:nvPr>
        </p:nvGraphicFramePr>
        <p:xfrm>
          <a:off x="4378609" y="5247475"/>
          <a:ext cx="900100" cy="380873"/>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347887510"/>
                    </a:ext>
                  </a:extLst>
                </a:gridCol>
              </a:tblGrid>
              <a:tr h="0">
                <a:tc>
                  <a:txBody>
                    <a:bodyPr/>
                    <a:lstStyle/>
                    <a:p>
                      <a:pPr algn="ctr"/>
                      <a:r>
                        <a:rPr lang="en-US" dirty="0">
                          <a:solidFill>
                            <a:schemeClr val="tx1"/>
                          </a:solidFill>
                        </a:rPr>
                        <a:t>the</a:t>
                      </a:r>
                    </a:p>
                  </a:txBody>
                  <a:tcPr>
                    <a:solidFill>
                      <a:srgbClr val="DE9CD8"/>
                    </a:solidFill>
                  </a:tcPr>
                </a:tc>
                <a:extLst>
                  <a:ext uri="{0D108BD9-81ED-4DB2-BD59-A6C34878D82A}">
                    <a16:rowId xmlns:a16="http://schemas.microsoft.com/office/drawing/2014/main" val="2422086397"/>
                  </a:ext>
                </a:extLst>
              </a:tr>
            </a:tbl>
          </a:graphicData>
        </a:graphic>
      </p:graphicFrame>
      <p:cxnSp>
        <p:nvCxnSpPr>
          <p:cNvPr id="43" name="Straight Arrow Connector 42">
            <a:extLst>
              <a:ext uri="{FF2B5EF4-FFF2-40B4-BE49-F238E27FC236}">
                <a16:creationId xmlns:a16="http://schemas.microsoft.com/office/drawing/2014/main" id="{3A23CF13-4B32-8D41-9184-1406E2B52EBC}"/>
              </a:ext>
            </a:extLst>
          </p:cNvPr>
          <p:cNvCxnSpPr>
            <a:cxnSpLocks/>
            <a:stCxn id="26" idx="2"/>
            <a:endCxn id="32" idx="1"/>
          </p:cNvCxnSpPr>
          <p:nvPr/>
        </p:nvCxnSpPr>
        <p:spPr>
          <a:xfrm flipV="1">
            <a:off x="4078394" y="5437911"/>
            <a:ext cx="300215" cy="2"/>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367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BBEB30C0-9B14-2B46-9AC5-0220ED54657D}"/>
              </a:ext>
            </a:extLst>
          </p:cNvPr>
          <p:cNvCxnSpPr>
            <a:cxnSpLocks/>
            <a:stCxn id="7" idx="0"/>
            <a:endCxn id="11" idx="0"/>
          </p:cNvCxnSpPr>
          <p:nvPr/>
        </p:nvCxnSpPr>
        <p:spPr>
          <a:xfrm flipV="1">
            <a:off x="2622699" y="3994976"/>
            <a:ext cx="638324" cy="779949"/>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419A665-6E41-5942-9F99-2B612076ED80}"/>
              </a:ext>
            </a:extLst>
          </p:cNvPr>
          <p:cNvCxnSpPr>
            <a:cxnSpLocks/>
            <a:stCxn id="7" idx="0"/>
            <a:endCxn id="23" idx="0"/>
          </p:cNvCxnSpPr>
          <p:nvPr/>
        </p:nvCxnSpPr>
        <p:spPr>
          <a:xfrm flipV="1">
            <a:off x="2622699" y="4486700"/>
            <a:ext cx="667505" cy="288225"/>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F0FBAF0-81B2-F648-A5BF-4F3D3F239517}"/>
              </a:ext>
            </a:extLst>
          </p:cNvPr>
          <p:cNvCxnSpPr>
            <a:cxnSpLocks/>
            <a:stCxn id="7" idx="0"/>
            <a:endCxn id="25" idx="0"/>
          </p:cNvCxnSpPr>
          <p:nvPr/>
        </p:nvCxnSpPr>
        <p:spPr>
          <a:xfrm>
            <a:off x="2622699" y="4774925"/>
            <a:ext cx="696686" cy="175796"/>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F866232-D833-EC4A-ADEB-CC99D500AF95}"/>
              </a:ext>
            </a:extLst>
          </p:cNvPr>
          <p:cNvCxnSpPr>
            <a:cxnSpLocks/>
            <a:stCxn id="7" idx="0"/>
            <a:endCxn id="26" idx="0"/>
          </p:cNvCxnSpPr>
          <p:nvPr/>
        </p:nvCxnSpPr>
        <p:spPr>
          <a:xfrm>
            <a:off x="2622699" y="4774925"/>
            <a:ext cx="725867" cy="662988"/>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 name="Shape 811">
            <a:extLst>
              <a:ext uri="{FF2B5EF4-FFF2-40B4-BE49-F238E27FC236}">
                <a16:creationId xmlns:a16="http://schemas.microsoft.com/office/drawing/2014/main" id="{E7DA05CC-EAED-C84F-A99C-F5592AC24BF5}"/>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a:t>
            </a:r>
          </a:p>
        </p:txBody>
      </p:sp>
      <p:sp>
        <p:nvSpPr>
          <p:cNvPr id="3" name="TextBox 2">
            <a:extLst>
              <a:ext uri="{FF2B5EF4-FFF2-40B4-BE49-F238E27FC236}">
                <a16:creationId xmlns:a16="http://schemas.microsoft.com/office/drawing/2014/main" id="{DF7E4F43-87D3-9D4E-8DF9-AA53E83AC2E3}"/>
              </a:ext>
            </a:extLst>
          </p:cNvPr>
          <p:cNvSpPr txBox="1"/>
          <p:nvPr/>
        </p:nvSpPr>
        <p:spPr>
          <a:xfrm>
            <a:off x="617220" y="777240"/>
            <a:ext cx="4082784" cy="584775"/>
          </a:xfrm>
          <a:prstGeom prst="rect">
            <a:avLst/>
          </a:prstGeom>
          <a:noFill/>
        </p:spPr>
        <p:txBody>
          <a:bodyPr wrap="none" rtlCol="0">
            <a:spAutoFit/>
          </a:bodyPr>
          <a:lstStyle/>
          <a:p>
            <a:r>
              <a:rPr lang="zh-CN" altLang="en-US" sz="3200" b="1" dirty="0">
                <a:solidFill>
                  <a:schemeClr val="bg2">
                    <a:lumMod val="50000"/>
                  </a:schemeClr>
                </a:solidFill>
              </a:rPr>
              <a:t>单词的表达 </a:t>
            </a:r>
            <a:r>
              <a:rPr lang="en-US" altLang="zh-CN" sz="3200" b="1" dirty="0">
                <a:solidFill>
                  <a:schemeClr val="bg2">
                    <a:lumMod val="50000"/>
                  </a:schemeClr>
                </a:solidFill>
              </a:rPr>
              <a:t>Word2Vec</a:t>
            </a:r>
            <a:endParaRPr lang="en-US" sz="3200" b="1" dirty="0">
              <a:solidFill>
                <a:schemeClr val="bg2">
                  <a:lumMod val="50000"/>
                </a:schemeClr>
              </a:solidFill>
            </a:endParaRPr>
          </a:p>
        </p:txBody>
      </p:sp>
      <p:sp>
        <p:nvSpPr>
          <p:cNvPr id="4" name="TextBox 3">
            <a:extLst>
              <a:ext uri="{FF2B5EF4-FFF2-40B4-BE49-F238E27FC236}">
                <a16:creationId xmlns:a16="http://schemas.microsoft.com/office/drawing/2014/main" id="{9CB9E066-B63F-8645-8235-7A091E2B1083}"/>
              </a:ext>
            </a:extLst>
          </p:cNvPr>
          <p:cNvSpPr txBox="1"/>
          <p:nvPr/>
        </p:nvSpPr>
        <p:spPr>
          <a:xfrm>
            <a:off x="812751" y="1600101"/>
            <a:ext cx="11305256" cy="1754326"/>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sz="2400" b="1" dirty="0"/>
              <a:t>Skip-Gram</a:t>
            </a:r>
            <a:r>
              <a:rPr lang="zh-CN" altLang="en-US" sz="2400" b="1" dirty="0"/>
              <a:t>（</a:t>
            </a:r>
            <a:r>
              <a:rPr lang="en-US" altLang="zh-CN" sz="2400" b="1" dirty="0"/>
              <a:t>SG</a:t>
            </a:r>
            <a:r>
              <a:rPr lang="zh-CN" altLang="en-US" sz="2400" b="1" dirty="0"/>
              <a:t>）是与</a:t>
            </a:r>
            <a:r>
              <a:rPr lang="en-GB" sz="2400" b="1" dirty="0"/>
              <a:t>CBOW</a:t>
            </a:r>
            <a:r>
              <a:rPr lang="zh-CN" altLang="en-GB" sz="2400" b="1" dirty="0"/>
              <a:t>相反</a:t>
            </a:r>
            <a:r>
              <a:rPr lang="zh-CN" altLang="en-US" sz="2400" b="1" dirty="0"/>
              <a:t>的训练方法，但目的一样</a:t>
            </a:r>
            <a:endParaRPr lang="en-GB" altLang="zh-CN" sz="2400" b="1" dirty="0"/>
          </a:p>
          <a:p>
            <a:pPr marL="982663" lvl="1" indent="-342900" algn="just">
              <a:buFont typeface="Arial" panose="020B0604020202020204" pitchFamily="34" charset="0"/>
              <a:buChar char="•"/>
            </a:pPr>
            <a:r>
              <a:rPr lang="en-GB" sz="2000" dirty="0"/>
              <a:t>CBOW</a:t>
            </a:r>
            <a:r>
              <a:rPr lang="zh-CN" altLang="en-US" sz="2000" dirty="0"/>
              <a:t>模型的输入是连续的上下文，输出是目标单词，而</a:t>
            </a:r>
            <a:r>
              <a:rPr lang="en-GB" sz="2000" dirty="0"/>
              <a:t>SG</a:t>
            </a:r>
            <a:r>
              <a:rPr lang="zh-CN" altLang="en-US" sz="2000" dirty="0"/>
              <a:t>模型的输入是目标单词，输出是上下文。例如在同样的例子“</a:t>
            </a:r>
            <a:r>
              <a:rPr lang="en-GB" sz="2000" dirty="0"/>
              <a:t>a blue bird on the tree”</a:t>
            </a:r>
            <a:r>
              <a:rPr lang="zh-CN" altLang="en-US" sz="2000" dirty="0"/>
              <a:t>中，</a:t>
            </a:r>
            <a:r>
              <a:rPr lang="en-GB" sz="2000" dirty="0"/>
              <a:t>SG</a:t>
            </a:r>
            <a:r>
              <a:rPr lang="zh-CN" altLang="en-US" sz="2000" dirty="0"/>
              <a:t>模型的输入是“</a:t>
            </a:r>
            <a:r>
              <a:rPr lang="en-GB" sz="2000" dirty="0"/>
              <a:t>bird”，</a:t>
            </a:r>
            <a:r>
              <a:rPr lang="zh-CN" altLang="en-US" sz="2000" dirty="0"/>
              <a:t>输出的则是上下文 </a:t>
            </a:r>
            <a:r>
              <a:rPr lang="en-US" altLang="zh-CN" sz="2000" dirty="0"/>
              <a:t>[</a:t>
            </a:r>
            <a:r>
              <a:rPr lang="en-GB" sz="2000" dirty="0"/>
              <a:t>“a” ,  “blue” , “on” , “the” , “tree”]。 </a:t>
            </a:r>
          </a:p>
          <a:p>
            <a:pPr marL="342900" indent="-342900" algn="just">
              <a:buFont typeface="Arial" panose="020B0604020202020204" pitchFamily="34" charset="0"/>
              <a:buChar char="•"/>
            </a:pPr>
            <a:endParaRPr lang="en-US" sz="2400" dirty="0"/>
          </a:p>
        </p:txBody>
      </p:sp>
      <p:pic>
        <p:nvPicPr>
          <p:cNvPr id="5" name="Picture 4">
            <a:extLst>
              <a:ext uri="{FF2B5EF4-FFF2-40B4-BE49-F238E27FC236}">
                <a16:creationId xmlns:a16="http://schemas.microsoft.com/office/drawing/2014/main" id="{9235F7CD-FB7C-0943-A706-A217AE0D1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7512" y="8052036"/>
            <a:ext cx="5981238" cy="3017084"/>
          </a:xfrm>
          <a:prstGeom prst="rect">
            <a:avLst/>
          </a:prstGeom>
        </p:spPr>
      </p:pic>
      <p:sp>
        <p:nvSpPr>
          <p:cNvPr id="7" name="Trapezoid 6">
            <a:extLst>
              <a:ext uri="{FF2B5EF4-FFF2-40B4-BE49-F238E27FC236}">
                <a16:creationId xmlns:a16="http://schemas.microsoft.com/office/drawing/2014/main" id="{A2B0F7A8-46F8-1E4D-920C-29B3FF7BC0CF}"/>
              </a:ext>
            </a:extLst>
          </p:cNvPr>
          <p:cNvSpPr/>
          <p:nvPr/>
        </p:nvSpPr>
        <p:spPr>
          <a:xfrm rot="5400000">
            <a:off x="1811527" y="4410011"/>
            <a:ext cx="892516" cy="729828"/>
          </a:xfrm>
          <a:prstGeom prst="trapezoi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b="1" dirty="0">
                <a:solidFill>
                  <a:schemeClr val="tx1"/>
                </a:solidFill>
              </a:rPr>
              <a:t>W</a:t>
            </a:r>
          </a:p>
        </p:txBody>
      </p:sp>
      <p:graphicFrame>
        <p:nvGraphicFramePr>
          <p:cNvPr id="8" name="Table 7">
            <a:extLst>
              <a:ext uri="{FF2B5EF4-FFF2-40B4-BE49-F238E27FC236}">
                <a16:creationId xmlns:a16="http://schemas.microsoft.com/office/drawing/2014/main" id="{761C691D-C8F9-3A40-8850-E3602AD38F70}"/>
              </a:ext>
            </a:extLst>
          </p:cNvPr>
          <p:cNvGraphicFramePr>
            <a:graphicFrameLocks noGrp="1"/>
          </p:cNvGraphicFramePr>
          <p:nvPr>
            <p:extLst/>
          </p:nvPr>
        </p:nvGraphicFramePr>
        <p:xfrm>
          <a:off x="704739" y="4580156"/>
          <a:ext cx="900100" cy="380873"/>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3366609067"/>
                    </a:ext>
                  </a:extLst>
                </a:gridCol>
              </a:tblGrid>
              <a:tr h="0">
                <a:tc>
                  <a:txBody>
                    <a:bodyPr/>
                    <a:lstStyle/>
                    <a:p>
                      <a:pPr algn="ctr"/>
                      <a:r>
                        <a:rPr lang="en-US" dirty="0">
                          <a:solidFill>
                            <a:schemeClr val="tx1"/>
                          </a:solidFill>
                        </a:rPr>
                        <a:t>bird</a:t>
                      </a:r>
                    </a:p>
                  </a:txBody>
                  <a:tcPr>
                    <a:solidFill>
                      <a:schemeClr val="bg2">
                        <a:lumMod val="90000"/>
                      </a:schemeClr>
                    </a:solidFill>
                  </a:tcPr>
                </a:tc>
                <a:extLst>
                  <a:ext uri="{0D108BD9-81ED-4DB2-BD59-A6C34878D82A}">
                    <a16:rowId xmlns:a16="http://schemas.microsoft.com/office/drawing/2014/main" val="2953983185"/>
                  </a:ext>
                </a:extLst>
              </a:tr>
            </a:tbl>
          </a:graphicData>
        </a:graphic>
      </p:graphicFrame>
      <p:sp>
        <p:nvSpPr>
          <p:cNvPr id="11" name="Trapezoid 10">
            <a:extLst>
              <a:ext uri="{FF2B5EF4-FFF2-40B4-BE49-F238E27FC236}">
                <a16:creationId xmlns:a16="http://schemas.microsoft.com/office/drawing/2014/main" id="{D1DB00EB-5A6A-D64E-8B39-6214CB4E63F8}"/>
              </a:ext>
            </a:extLst>
          </p:cNvPr>
          <p:cNvSpPr/>
          <p:nvPr/>
        </p:nvSpPr>
        <p:spPr>
          <a:xfrm rot="16200000">
            <a:off x="3179679" y="3630062"/>
            <a:ext cx="892516" cy="729828"/>
          </a:xfrm>
          <a:prstGeom prst="trapezoi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6200000"/>
              </a:camera>
              <a:lightRig rig="threePt" dir="t"/>
            </a:scene3d>
          </a:bodyPr>
          <a:lstStyle/>
          <a:p>
            <a:pPr algn="ctr"/>
            <a:r>
              <a:rPr lang="en-US" altLang="zh-CN" b="1" dirty="0">
                <a:solidFill>
                  <a:schemeClr val="tx1"/>
                </a:solidFill>
              </a:rPr>
              <a:t>U</a:t>
            </a:r>
          </a:p>
          <a:p>
            <a:pPr algn="ctr"/>
            <a:endParaRPr lang="en-US" b="1" dirty="0">
              <a:solidFill>
                <a:schemeClr val="tx1"/>
              </a:solidFill>
            </a:endParaRPr>
          </a:p>
        </p:txBody>
      </p:sp>
      <p:cxnSp>
        <p:nvCxnSpPr>
          <p:cNvPr id="12" name="Straight Arrow Connector 11">
            <a:extLst>
              <a:ext uri="{FF2B5EF4-FFF2-40B4-BE49-F238E27FC236}">
                <a16:creationId xmlns:a16="http://schemas.microsoft.com/office/drawing/2014/main" id="{C19844C9-FEA5-4743-A040-91A8DBB8D311}"/>
              </a:ext>
            </a:extLst>
          </p:cNvPr>
          <p:cNvCxnSpPr>
            <a:cxnSpLocks/>
            <a:stCxn id="8" idx="3"/>
            <a:endCxn id="7" idx="2"/>
          </p:cNvCxnSpPr>
          <p:nvPr/>
        </p:nvCxnSpPr>
        <p:spPr>
          <a:xfrm>
            <a:off x="1604839" y="4770592"/>
            <a:ext cx="288032" cy="4333"/>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rapezoid 22">
            <a:extLst>
              <a:ext uri="{FF2B5EF4-FFF2-40B4-BE49-F238E27FC236}">
                <a16:creationId xmlns:a16="http://schemas.microsoft.com/office/drawing/2014/main" id="{C2404AB6-FAE6-BB46-8F60-5B1AC00506F1}"/>
              </a:ext>
            </a:extLst>
          </p:cNvPr>
          <p:cNvSpPr/>
          <p:nvPr/>
        </p:nvSpPr>
        <p:spPr>
          <a:xfrm rot="16200000">
            <a:off x="3208860" y="4121786"/>
            <a:ext cx="892516" cy="729828"/>
          </a:xfrm>
          <a:prstGeom prst="trapezoi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6200000"/>
              </a:camera>
              <a:lightRig rig="threePt" dir="t"/>
            </a:scene3d>
          </a:bodyPr>
          <a:lstStyle/>
          <a:p>
            <a:pPr algn="ctr"/>
            <a:r>
              <a:rPr lang="en-US" altLang="zh-CN" b="1" dirty="0">
                <a:solidFill>
                  <a:schemeClr val="tx1"/>
                </a:solidFill>
              </a:rPr>
              <a:t>U</a:t>
            </a:r>
          </a:p>
          <a:p>
            <a:pPr algn="ctr"/>
            <a:endParaRPr lang="en-US" b="1" dirty="0">
              <a:solidFill>
                <a:schemeClr val="tx1"/>
              </a:solidFill>
            </a:endParaRPr>
          </a:p>
        </p:txBody>
      </p:sp>
      <p:cxnSp>
        <p:nvCxnSpPr>
          <p:cNvPr id="27" name="Straight Arrow Connector 26">
            <a:extLst>
              <a:ext uri="{FF2B5EF4-FFF2-40B4-BE49-F238E27FC236}">
                <a16:creationId xmlns:a16="http://schemas.microsoft.com/office/drawing/2014/main" id="{65DC1AF4-3937-5B4E-BFC9-9663D275B3EF}"/>
              </a:ext>
            </a:extLst>
          </p:cNvPr>
          <p:cNvCxnSpPr>
            <a:cxnSpLocks/>
            <a:stCxn id="11" idx="2"/>
            <a:endCxn id="29" idx="1"/>
          </p:cNvCxnSpPr>
          <p:nvPr/>
        </p:nvCxnSpPr>
        <p:spPr>
          <a:xfrm flipV="1">
            <a:off x="3990851" y="3990958"/>
            <a:ext cx="379036" cy="4018"/>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19844C9-FEA5-4743-A040-91A8DBB8D311}"/>
              </a:ext>
            </a:extLst>
          </p:cNvPr>
          <p:cNvCxnSpPr>
            <a:cxnSpLocks/>
            <a:stCxn id="23" idx="2"/>
            <a:endCxn id="35" idx="1"/>
          </p:cNvCxnSpPr>
          <p:nvPr/>
        </p:nvCxnSpPr>
        <p:spPr>
          <a:xfrm flipV="1">
            <a:off x="4020032" y="4472782"/>
            <a:ext cx="354387" cy="13918"/>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Table 34">
            <a:extLst>
              <a:ext uri="{FF2B5EF4-FFF2-40B4-BE49-F238E27FC236}">
                <a16:creationId xmlns:a16="http://schemas.microsoft.com/office/drawing/2014/main" id="{F8926713-FEBE-B048-A32B-3A5AF65ABFB0}"/>
              </a:ext>
            </a:extLst>
          </p:cNvPr>
          <p:cNvGraphicFramePr>
            <a:graphicFrameLocks noGrp="1"/>
          </p:cNvGraphicFramePr>
          <p:nvPr>
            <p:extLst/>
          </p:nvPr>
        </p:nvGraphicFramePr>
        <p:xfrm>
          <a:off x="4374419" y="4282346"/>
          <a:ext cx="900100" cy="380873"/>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2387582444"/>
                    </a:ext>
                  </a:extLst>
                </a:gridCol>
              </a:tblGrid>
              <a:tr h="0">
                <a:tc>
                  <a:txBody>
                    <a:bodyPr/>
                    <a:lstStyle/>
                    <a:p>
                      <a:pPr algn="ctr"/>
                      <a:r>
                        <a:rPr lang="en-US" dirty="0">
                          <a:solidFill>
                            <a:schemeClr val="tx1"/>
                          </a:solidFill>
                        </a:rPr>
                        <a:t>blue</a:t>
                      </a:r>
                    </a:p>
                  </a:txBody>
                  <a:tcPr>
                    <a:solidFill>
                      <a:srgbClr val="DE9CD8"/>
                    </a:solidFill>
                  </a:tcPr>
                </a:tc>
                <a:extLst>
                  <a:ext uri="{0D108BD9-81ED-4DB2-BD59-A6C34878D82A}">
                    <a16:rowId xmlns:a16="http://schemas.microsoft.com/office/drawing/2014/main" val="2953983185"/>
                  </a:ext>
                </a:extLst>
              </a:tr>
            </a:tbl>
          </a:graphicData>
        </a:graphic>
      </p:graphicFrame>
      <p:graphicFrame>
        <p:nvGraphicFramePr>
          <p:cNvPr id="36" name="Table 35">
            <a:extLst>
              <a:ext uri="{FF2B5EF4-FFF2-40B4-BE49-F238E27FC236}">
                <a16:creationId xmlns:a16="http://schemas.microsoft.com/office/drawing/2014/main" id="{DC758107-7FF2-9047-892E-2EE0B78F6C7D}"/>
              </a:ext>
            </a:extLst>
          </p:cNvPr>
          <p:cNvGraphicFramePr>
            <a:graphicFrameLocks noGrp="1"/>
          </p:cNvGraphicFramePr>
          <p:nvPr>
            <p:extLst/>
          </p:nvPr>
        </p:nvGraphicFramePr>
        <p:xfrm>
          <a:off x="4378609" y="4764170"/>
          <a:ext cx="900100" cy="380873"/>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347887510"/>
                    </a:ext>
                  </a:extLst>
                </a:gridCol>
              </a:tblGrid>
              <a:tr h="0">
                <a:tc>
                  <a:txBody>
                    <a:bodyPr/>
                    <a:lstStyle/>
                    <a:p>
                      <a:pPr algn="ctr"/>
                      <a:r>
                        <a:rPr lang="en-US" dirty="0">
                          <a:solidFill>
                            <a:schemeClr val="tx1"/>
                          </a:solidFill>
                        </a:rPr>
                        <a:t>on</a:t>
                      </a:r>
                    </a:p>
                  </a:txBody>
                  <a:tcPr>
                    <a:solidFill>
                      <a:srgbClr val="DE9CD8"/>
                    </a:solidFill>
                  </a:tcPr>
                </a:tc>
                <a:extLst>
                  <a:ext uri="{0D108BD9-81ED-4DB2-BD59-A6C34878D82A}">
                    <a16:rowId xmlns:a16="http://schemas.microsoft.com/office/drawing/2014/main" val="2422086397"/>
                  </a:ext>
                </a:extLst>
              </a:tr>
            </a:tbl>
          </a:graphicData>
        </a:graphic>
      </p:graphicFrame>
      <p:graphicFrame>
        <p:nvGraphicFramePr>
          <p:cNvPr id="21" name="Table 20">
            <a:extLst>
              <a:ext uri="{FF2B5EF4-FFF2-40B4-BE49-F238E27FC236}">
                <a16:creationId xmlns:a16="http://schemas.microsoft.com/office/drawing/2014/main" id="{07EF1F4E-B06C-C641-AC8A-D6F85B454D9B}"/>
              </a:ext>
            </a:extLst>
          </p:cNvPr>
          <p:cNvGraphicFramePr>
            <a:graphicFrameLocks noGrp="1"/>
          </p:cNvGraphicFramePr>
          <p:nvPr>
            <p:extLst/>
          </p:nvPr>
        </p:nvGraphicFramePr>
        <p:xfrm>
          <a:off x="1153550" y="3017245"/>
          <a:ext cx="5400600" cy="380873"/>
        </p:xfrm>
        <a:graphic>
          <a:graphicData uri="http://schemas.openxmlformats.org/drawingml/2006/table">
            <a:tbl>
              <a:tblPr firstRow="1" bandRow="1">
                <a:tableStyleId>{5C22544A-7EE6-4342-B048-85BDC9FD1C3A}</a:tableStyleId>
              </a:tblPr>
              <a:tblGrid>
                <a:gridCol w="675075">
                  <a:extLst>
                    <a:ext uri="{9D8B030D-6E8A-4147-A177-3AD203B41FA5}">
                      <a16:colId xmlns:a16="http://schemas.microsoft.com/office/drawing/2014/main" val="1956876337"/>
                    </a:ext>
                  </a:extLst>
                </a:gridCol>
                <a:gridCol w="675075">
                  <a:extLst>
                    <a:ext uri="{9D8B030D-6E8A-4147-A177-3AD203B41FA5}">
                      <a16:colId xmlns:a16="http://schemas.microsoft.com/office/drawing/2014/main" val="2124763928"/>
                    </a:ext>
                  </a:extLst>
                </a:gridCol>
                <a:gridCol w="675075">
                  <a:extLst>
                    <a:ext uri="{9D8B030D-6E8A-4147-A177-3AD203B41FA5}">
                      <a16:colId xmlns:a16="http://schemas.microsoft.com/office/drawing/2014/main" val="1465214296"/>
                    </a:ext>
                  </a:extLst>
                </a:gridCol>
                <a:gridCol w="675075">
                  <a:extLst>
                    <a:ext uri="{9D8B030D-6E8A-4147-A177-3AD203B41FA5}">
                      <a16:colId xmlns:a16="http://schemas.microsoft.com/office/drawing/2014/main" val="2387582444"/>
                    </a:ext>
                  </a:extLst>
                </a:gridCol>
                <a:gridCol w="675075">
                  <a:extLst>
                    <a:ext uri="{9D8B030D-6E8A-4147-A177-3AD203B41FA5}">
                      <a16:colId xmlns:a16="http://schemas.microsoft.com/office/drawing/2014/main" val="3366609067"/>
                    </a:ext>
                  </a:extLst>
                </a:gridCol>
                <a:gridCol w="675075">
                  <a:extLst>
                    <a:ext uri="{9D8B030D-6E8A-4147-A177-3AD203B41FA5}">
                      <a16:colId xmlns:a16="http://schemas.microsoft.com/office/drawing/2014/main" val="2875434719"/>
                    </a:ext>
                  </a:extLst>
                </a:gridCol>
                <a:gridCol w="675075">
                  <a:extLst>
                    <a:ext uri="{9D8B030D-6E8A-4147-A177-3AD203B41FA5}">
                      <a16:colId xmlns:a16="http://schemas.microsoft.com/office/drawing/2014/main" val="721030496"/>
                    </a:ext>
                  </a:extLst>
                </a:gridCol>
                <a:gridCol w="675075">
                  <a:extLst>
                    <a:ext uri="{9D8B030D-6E8A-4147-A177-3AD203B41FA5}">
                      <a16:colId xmlns:a16="http://schemas.microsoft.com/office/drawing/2014/main" val="1740167230"/>
                    </a:ext>
                  </a:extLst>
                </a:gridCol>
              </a:tblGrid>
              <a:tr h="339207">
                <a:tc>
                  <a:txBody>
                    <a:bodyPr/>
                    <a:lstStyle/>
                    <a:p>
                      <a:pPr algn="ctr"/>
                      <a:r>
                        <a:rPr lang="en-US" dirty="0">
                          <a:solidFill>
                            <a:schemeClr val="tx1"/>
                          </a:solidFill>
                        </a:rPr>
                        <a:t>this</a:t>
                      </a:r>
                    </a:p>
                  </a:txBody>
                  <a:tcPr>
                    <a:solidFill>
                      <a:schemeClr val="bg1">
                        <a:lumMod val="95000"/>
                      </a:schemeClr>
                    </a:solidFill>
                  </a:tcPr>
                </a:tc>
                <a:tc>
                  <a:txBody>
                    <a:bodyPr/>
                    <a:lstStyle/>
                    <a:p>
                      <a:pPr algn="ctr"/>
                      <a:r>
                        <a:rPr lang="en-US" dirty="0">
                          <a:solidFill>
                            <a:schemeClr val="tx1"/>
                          </a:solidFill>
                        </a:rPr>
                        <a:t>is</a:t>
                      </a:r>
                    </a:p>
                  </a:txBody>
                  <a:tcPr>
                    <a:solidFill>
                      <a:schemeClr val="bg1">
                        <a:lumMod val="95000"/>
                      </a:schemeClr>
                    </a:solidFill>
                  </a:tcPr>
                </a:tc>
                <a:tc>
                  <a:txBody>
                    <a:bodyPr/>
                    <a:lstStyle/>
                    <a:p>
                      <a:pPr algn="ctr"/>
                      <a:r>
                        <a:rPr lang="en-US" dirty="0">
                          <a:solidFill>
                            <a:schemeClr val="tx1"/>
                          </a:solidFill>
                        </a:rPr>
                        <a:t>a</a:t>
                      </a:r>
                    </a:p>
                  </a:txBody>
                  <a:tcPr>
                    <a:solidFill>
                      <a:srgbClr val="DE9CD8"/>
                    </a:solidFill>
                  </a:tcPr>
                </a:tc>
                <a:tc>
                  <a:txBody>
                    <a:bodyPr/>
                    <a:lstStyle/>
                    <a:p>
                      <a:pPr algn="ctr"/>
                      <a:r>
                        <a:rPr lang="en-US" dirty="0">
                          <a:solidFill>
                            <a:schemeClr val="tx1"/>
                          </a:solidFill>
                        </a:rPr>
                        <a:t>blue</a:t>
                      </a:r>
                    </a:p>
                  </a:txBody>
                  <a:tcPr>
                    <a:solidFill>
                      <a:srgbClr val="DE9CD8"/>
                    </a:solidFill>
                  </a:tcPr>
                </a:tc>
                <a:tc>
                  <a:txBody>
                    <a:bodyPr/>
                    <a:lstStyle/>
                    <a:p>
                      <a:pPr algn="ctr"/>
                      <a:r>
                        <a:rPr lang="en-US" dirty="0">
                          <a:solidFill>
                            <a:schemeClr val="tx1"/>
                          </a:solidFill>
                        </a:rPr>
                        <a:t>bird</a:t>
                      </a:r>
                    </a:p>
                  </a:txBody>
                  <a:tcPr>
                    <a:solidFill>
                      <a:schemeClr val="bg2">
                        <a:lumMod val="90000"/>
                      </a:schemeClr>
                    </a:solidFill>
                  </a:tcPr>
                </a:tc>
                <a:tc>
                  <a:txBody>
                    <a:bodyPr/>
                    <a:lstStyle/>
                    <a:p>
                      <a:pPr algn="ctr"/>
                      <a:r>
                        <a:rPr lang="en-US" dirty="0">
                          <a:solidFill>
                            <a:schemeClr val="tx1"/>
                          </a:solidFill>
                        </a:rPr>
                        <a:t>on</a:t>
                      </a:r>
                    </a:p>
                  </a:txBody>
                  <a:tcPr>
                    <a:solidFill>
                      <a:srgbClr val="DE9CD8"/>
                    </a:solidFill>
                  </a:tcPr>
                </a:tc>
                <a:tc>
                  <a:txBody>
                    <a:bodyPr/>
                    <a:lstStyle/>
                    <a:p>
                      <a:pPr algn="ctr"/>
                      <a:r>
                        <a:rPr lang="en-US" dirty="0">
                          <a:solidFill>
                            <a:schemeClr val="tx1"/>
                          </a:solidFill>
                        </a:rPr>
                        <a:t>the </a:t>
                      </a:r>
                    </a:p>
                  </a:txBody>
                  <a:tcPr>
                    <a:solidFill>
                      <a:srgbClr val="DE9CD8"/>
                    </a:solidFill>
                  </a:tcPr>
                </a:tc>
                <a:tc>
                  <a:txBody>
                    <a:bodyPr/>
                    <a:lstStyle/>
                    <a:p>
                      <a:pPr algn="ctr"/>
                      <a:r>
                        <a:rPr lang="en-US" dirty="0">
                          <a:solidFill>
                            <a:schemeClr val="tx1"/>
                          </a:solidFill>
                        </a:rPr>
                        <a:t>tree</a:t>
                      </a:r>
                    </a:p>
                  </a:txBody>
                  <a:tcPr>
                    <a:solidFill>
                      <a:schemeClr val="bg1">
                        <a:lumMod val="95000"/>
                      </a:schemeClr>
                    </a:solidFill>
                  </a:tcPr>
                </a:tc>
                <a:extLst>
                  <a:ext uri="{0D108BD9-81ED-4DB2-BD59-A6C34878D82A}">
                    <a16:rowId xmlns:a16="http://schemas.microsoft.com/office/drawing/2014/main" val="2953983185"/>
                  </a:ext>
                </a:extLst>
              </a:tr>
            </a:tbl>
          </a:graphicData>
        </a:graphic>
      </p:graphicFrame>
      <p:sp>
        <p:nvSpPr>
          <p:cNvPr id="25" name="Trapezoid 24">
            <a:extLst>
              <a:ext uri="{FF2B5EF4-FFF2-40B4-BE49-F238E27FC236}">
                <a16:creationId xmlns:a16="http://schemas.microsoft.com/office/drawing/2014/main" id="{F9FE41D4-739F-4448-9E86-5A8AB3AB6858}"/>
              </a:ext>
            </a:extLst>
          </p:cNvPr>
          <p:cNvSpPr/>
          <p:nvPr/>
        </p:nvSpPr>
        <p:spPr>
          <a:xfrm rot="16200000">
            <a:off x="3238041" y="4585807"/>
            <a:ext cx="892516" cy="729828"/>
          </a:xfrm>
          <a:prstGeom prst="trapezoi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6200000"/>
              </a:camera>
              <a:lightRig rig="threePt" dir="t"/>
            </a:scene3d>
          </a:bodyPr>
          <a:lstStyle/>
          <a:p>
            <a:pPr algn="ctr"/>
            <a:r>
              <a:rPr lang="en-US" altLang="zh-CN" b="1" dirty="0">
                <a:solidFill>
                  <a:schemeClr val="tx1"/>
                </a:solidFill>
              </a:rPr>
              <a:t>U</a:t>
            </a:r>
          </a:p>
          <a:p>
            <a:pPr algn="ctr"/>
            <a:endParaRPr lang="en-US" b="1" dirty="0">
              <a:solidFill>
                <a:schemeClr val="tx1"/>
              </a:solidFill>
            </a:endParaRPr>
          </a:p>
        </p:txBody>
      </p:sp>
      <p:sp>
        <p:nvSpPr>
          <p:cNvPr id="26" name="Trapezoid 25">
            <a:extLst>
              <a:ext uri="{FF2B5EF4-FFF2-40B4-BE49-F238E27FC236}">
                <a16:creationId xmlns:a16="http://schemas.microsoft.com/office/drawing/2014/main" id="{C2404AB6-FAE6-BB46-8F60-5B1AC00506F1}"/>
              </a:ext>
            </a:extLst>
          </p:cNvPr>
          <p:cNvSpPr/>
          <p:nvPr/>
        </p:nvSpPr>
        <p:spPr>
          <a:xfrm rot="16200000">
            <a:off x="3267222" y="5072999"/>
            <a:ext cx="892516" cy="729828"/>
          </a:xfrm>
          <a:prstGeom prst="trapezoi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6200000"/>
              </a:camera>
              <a:lightRig rig="threePt" dir="t"/>
            </a:scene3d>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ltLang="zh-CN" b="1" dirty="0">
                <a:solidFill>
                  <a:schemeClr val="tx1"/>
                </a:solidFill>
              </a:rPr>
              <a:t>U</a:t>
            </a:r>
          </a:p>
          <a:p>
            <a:pPr algn="ctr"/>
            <a:endParaRPr lang="en-US" b="1" dirty="0">
              <a:solidFill>
                <a:schemeClr val="tx1"/>
              </a:solidFill>
            </a:endParaRPr>
          </a:p>
        </p:txBody>
      </p:sp>
      <p:graphicFrame>
        <p:nvGraphicFramePr>
          <p:cNvPr id="29" name="Table 28">
            <a:extLst>
              <a:ext uri="{FF2B5EF4-FFF2-40B4-BE49-F238E27FC236}">
                <a16:creationId xmlns:a16="http://schemas.microsoft.com/office/drawing/2014/main" id="{F514CE64-59CC-E548-A2BA-413D26864E4D}"/>
              </a:ext>
            </a:extLst>
          </p:cNvPr>
          <p:cNvGraphicFramePr>
            <a:graphicFrameLocks noGrp="1"/>
          </p:cNvGraphicFramePr>
          <p:nvPr>
            <p:extLst/>
          </p:nvPr>
        </p:nvGraphicFramePr>
        <p:xfrm>
          <a:off x="4369887" y="3800522"/>
          <a:ext cx="900100" cy="380873"/>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2387582444"/>
                    </a:ext>
                  </a:extLst>
                </a:gridCol>
              </a:tblGrid>
              <a:tr h="173311">
                <a:tc>
                  <a:txBody>
                    <a:bodyPr/>
                    <a:lstStyle/>
                    <a:p>
                      <a:pPr algn="ctr"/>
                      <a:r>
                        <a:rPr lang="en-US" dirty="0">
                          <a:solidFill>
                            <a:schemeClr val="tx1"/>
                          </a:solidFill>
                        </a:rPr>
                        <a:t>a</a:t>
                      </a:r>
                    </a:p>
                  </a:txBody>
                  <a:tcPr>
                    <a:solidFill>
                      <a:srgbClr val="DE9CD8"/>
                    </a:solidFill>
                  </a:tcPr>
                </a:tc>
                <a:extLst>
                  <a:ext uri="{0D108BD9-81ED-4DB2-BD59-A6C34878D82A}">
                    <a16:rowId xmlns:a16="http://schemas.microsoft.com/office/drawing/2014/main" val="2953983185"/>
                  </a:ext>
                </a:extLst>
              </a:tr>
            </a:tbl>
          </a:graphicData>
        </a:graphic>
      </p:graphicFrame>
      <p:cxnSp>
        <p:nvCxnSpPr>
          <p:cNvPr id="31" name="Straight Arrow Connector 30">
            <a:extLst>
              <a:ext uri="{FF2B5EF4-FFF2-40B4-BE49-F238E27FC236}">
                <a16:creationId xmlns:a16="http://schemas.microsoft.com/office/drawing/2014/main" id="{00CF4264-BDED-534E-B59D-D7DDEBE5D575}"/>
              </a:ext>
            </a:extLst>
          </p:cNvPr>
          <p:cNvCxnSpPr>
            <a:cxnSpLocks/>
            <a:stCxn id="25" idx="2"/>
            <a:endCxn id="36" idx="1"/>
          </p:cNvCxnSpPr>
          <p:nvPr/>
        </p:nvCxnSpPr>
        <p:spPr>
          <a:xfrm>
            <a:off x="4049213" y="4950721"/>
            <a:ext cx="329396" cy="3885"/>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Table 31">
            <a:extLst>
              <a:ext uri="{FF2B5EF4-FFF2-40B4-BE49-F238E27FC236}">
                <a16:creationId xmlns:a16="http://schemas.microsoft.com/office/drawing/2014/main" id="{924A5EDD-F4E4-0745-BA95-20003B3126F8}"/>
              </a:ext>
            </a:extLst>
          </p:cNvPr>
          <p:cNvGraphicFramePr>
            <a:graphicFrameLocks noGrp="1"/>
          </p:cNvGraphicFramePr>
          <p:nvPr>
            <p:extLst/>
          </p:nvPr>
        </p:nvGraphicFramePr>
        <p:xfrm>
          <a:off x="4378609" y="5247475"/>
          <a:ext cx="900100" cy="380873"/>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347887510"/>
                    </a:ext>
                  </a:extLst>
                </a:gridCol>
              </a:tblGrid>
              <a:tr h="0">
                <a:tc>
                  <a:txBody>
                    <a:bodyPr/>
                    <a:lstStyle/>
                    <a:p>
                      <a:pPr algn="ctr"/>
                      <a:r>
                        <a:rPr lang="en-US" dirty="0">
                          <a:solidFill>
                            <a:schemeClr val="tx1"/>
                          </a:solidFill>
                        </a:rPr>
                        <a:t>the</a:t>
                      </a:r>
                    </a:p>
                  </a:txBody>
                  <a:tcPr>
                    <a:solidFill>
                      <a:srgbClr val="DE9CD8"/>
                    </a:solidFill>
                  </a:tcPr>
                </a:tc>
                <a:extLst>
                  <a:ext uri="{0D108BD9-81ED-4DB2-BD59-A6C34878D82A}">
                    <a16:rowId xmlns:a16="http://schemas.microsoft.com/office/drawing/2014/main" val="2422086397"/>
                  </a:ext>
                </a:extLst>
              </a:tr>
            </a:tbl>
          </a:graphicData>
        </a:graphic>
      </p:graphicFrame>
      <p:cxnSp>
        <p:nvCxnSpPr>
          <p:cNvPr id="43" name="Straight Arrow Connector 42">
            <a:extLst>
              <a:ext uri="{FF2B5EF4-FFF2-40B4-BE49-F238E27FC236}">
                <a16:creationId xmlns:a16="http://schemas.microsoft.com/office/drawing/2014/main" id="{3A23CF13-4B32-8D41-9184-1406E2B52EBC}"/>
              </a:ext>
            </a:extLst>
          </p:cNvPr>
          <p:cNvCxnSpPr>
            <a:cxnSpLocks/>
            <a:stCxn id="26" idx="2"/>
            <a:endCxn id="32" idx="1"/>
          </p:cNvCxnSpPr>
          <p:nvPr/>
        </p:nvCxnSpPr>
        <p:spPr>
          <a:xfrm flipV="1">
            <a:off x="4078394" y="5437911"/>
            <a:ext cx="300215" cy="2"/>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F8F6BE7-EB45-C649-9002-990CD8AB49EE}"/>
              </a:ext>
            </a:extLst>
          </p:cNvPr>
          <p:cNvCxnSpPr>
            <a:cxnSpLocks/>
            <a:stCxn id="40" idx="0"/>
            <a:endCxn id="42" idx="0"/>
          </p:cNvCxnSpPr>
          <p:nvPr/>
        </p:nvCxnSpPr>
        <p:spPr>
          <a:xfrm flipV="1">
            <a:off x="8239270" y="4785368"/>
            <a:ext cx="372973" cy="6738"/>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0" name="Trapezoid 39">
            <a:extLst>
              <a:ext uri="{FF2B5EF4-FFF2-40B4-BE49-F238E27FC236}">
                <a16:creationId xmlns:a16="http://schemas.microsoft.com/office/drawing/2014/main" id="{F1FED2C1-732A-6244-8B02-3C9049BA46A9}"/>
              </a:ext>
            </a:extLst>
          </p:cNvPr>
          <p:cNvSpPr/>
          <p:nvPr/>
        </p:nvSpPr>
        <p:spPr>
          <a:xfrm rot="5400000">
            <a:off x="7428098" y="4427192"/>
            <a:ext cx="892516" cy="729828"/>
          </a:xfrm>
          <a:prstGeom prst="trapezoi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b="1" dirty="0">
                <a:solidFill>
                  <a:schemeClr val="tx1"/>
                </a:solidFill>
              </a:rPr>
              <a:t>W</a:t>
            </a:r>
          </a:p>
        </p:txBody>
      </p:sp>
      <p:graphicFrame>
        <p:nvGraphicFramePr>
          <p:cNvPr id="41" name="Table 40">
            <a:extLst>
              <a:ext uri="{FF2B5EF4-FFF2-40B4-BE49-F238E27FC236}">
                <a16:creationId xmlns:a16="http://schemas.microsoft.com/office/drawing/2014/main" id="{BC933ADF-95DE-E64C-BF66-5F30E64CB0C8}"/>
              </a:ext>
            </a:extLst>
          </p:cNvPr>
          <p:cNvGraphicFramePr>
            <a:graphicFrameLocks noGrp="1"/>
          </p:cNvGraphicFramePr>
          <p:nvPr>
            <p:extLst>
              <p:ext uri="{D42A27DB-BD31-4B8C-83A1-F6EECF244321}">
                <p14:modId xmlns:p14="http://schemas.microsoft.com/office/powerpoint/2010/main" val="2769978819"/>
              </p:ext>
            </p:extLst>
          </p:nvPr>
        </p:nvGraphicFramePr>
        <p:xfrm>
          <a:off x="6321310" y="4597337"/>
          <a:ext cx="900100" cy="380873"/>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3366609067"/>
                    </a:ext>
                  </a:extLst>
                </a:gridCol>
              </a:tblGrid>
              <a:tr h="0">
                <a:tc>
                  <a:txBody>
                    <a:bodyPr/>
                    <a:lstStyle/>
                    <a:p>
                      <a:pPr algn="ctr"/>
                      <a:r>
                        <a:rPr lang="en-US" dirty="0">
                          <a:solidFill>
                            <a:schemeClr val="tx1"/>
                          </a:solidFill>
                        </a:rPr>
                        <a:t>bird</a:t>
                      </a:r>
                    </a:p>
                  </a:txBody>
                  <a:tcPr>
                    <a:solidFill>
                      <a:schemeClr val="bg2">
                        <a:lumMod val="90000"/>
                      </a:schemeClr>
                    </a:solidFill>
                  </a:tcPr>
                </a:tc>
                <a:extLst>
                  <a:ext uri="{0D108BD9-81ED-4DB2-BD59-A6C34878D82A}">
                    <a16:rowId xmlns:a16="http://schemas.microsoft.com/office/drawing/2014/main" val="2953983185"/>
                  </a:ext>
                </a:extLst>
              </a:tr>
            </a:tbl>
          </a:graphicData>
        </a:graphic>
      </p:graphicFrame>
      <p:sp>
        <p:nvSpPr>
          <p:cNvPr id="42" name="Trapezoid 41">
            <a:extLst>
              <a:ext uri="{FF2B5EF4-FFF2-40B4-BE49-F238E27FC236}">
                <a16:creationId xmlns:a16="http://schemas.microsoft.com/office/drawing/2014/main" id="{6C2F09FA-A79F-3F49-888B-0FBB611C05BA}"/>
              </a:ext>
            </a:extLst>
          </p:cNvPr>
          <p:cNvSpPr/>
          <p:nvPr/>
        </p:nvSpPr>
        <p:spPr>
          <a:xfrm rot="16200000">
            <a:off x="8335939" y="4019847"/>
            <a:ext cx="2083648" cy="1531041"/>
          </a:xfrm>
          <a:prstGeom prst="trapezoi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6200000"/>
              </a:camera>
              <a:lightRig rig="threePt" dir="t"/>
            </a:scene3d>
          </a:bodyPr>
          <a:lstStyle/>
          <a:p>
            <a:pPr algn="ctr"/>
            <a:r>
              <a:rPr lang="en-US" altLang="zh-CN" sz="3200" b="1" dirty="0">
                <a:solidFill>
                  <a:schemeClr val="tx1"/>
                </a:solidFill>
              </a:rPr>
              <a:t>U</a:t>
            </a:r>
          </a:p>
          <a:p>
            <a:pPr algn="ctr"/>
            <a:endParaRPr lang="en-US" sz="3200" b="1" dirty="0">
              <a:solidFill>
                <a:schemeClr val="tx1"/>
              </a:solidFill>
            </a:endParaRPr>
          </a:p>
        </p:txBody>
      </p:sp>
      <p:cxnSp>
        <p:nvCxnSpPr>
          <p:cNvPr id="44" name="Straight Arrow Connector 43">
            <a:extLst>
              <a:ext uri="{FF2B5EF4-FFF2-40B4-BE49-F238E27FC236}">
                <a16:creationId xmlns:a16="http://schemas.microsoft.com/office/drawing/2014/main" id="{4B10A444-9476-7B4F-9854-32DF8D51D475}"/>
              </a:ext>
            </a:extLst>
          </p:cNvPr>
          <p:cNvCxnSpPr>
            <a:cxnSpLocks/>
            <a:stCxn id="41" idx="3"/>
            <a:endCxn id="40" idx="2"/>
          </p:cNvCxnSpPr>
          <p:nvPr/>
        </p:nvCxnSpPr>
        <p:spPr>
          <a:xfrm>
            <a:off x="7221410" y="4787773"/>
            <a:ext cx="288032" cy="4333"/>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E7B27D6-9E37-B747-8EBC-8595D5A1C482}"/>
              </a:ext>
            </a:extLst>
          </p:cNvPr>
          <p:cNvCxnSpPr>
            <a:cxnSpLocks/>
          </p:cNvCxnSpPr>
          <p:nvPr/>
        </p:nvCxnSpPr>
        <p:spPr>
          <a:xfrm flipV="1">
            <a:off x="10143284" y="3863598"/>
            <a:ext cx="379036" cy="4018"/>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9" name="Table 48">
            <a:extLst>
              <a:ext uri="{FF2B5EF4-FFF2-40B4-BE49-F238E27FC236}">
                <a16:creationId xmlns:a16="http://schemas.microsoft.com/office/drawing/2014/main" id="{52A70F40-4362-D543-9D70-37EDF6DE6433}"/>
              </a:ext>
            </a:extLst>
          </p:cNvPr>
          <p:cNvGraphicFramePr>
            <a:graphicFrameLocks noGrp="1"/>
          </p:cNvGraphicFramePr>
          <p:nvPr>
            <p:extLst>
              <p:ext uri="{D42A27DB-BD31-4B8C-83A1-F6EECF244321}">
                <p14:modId xmlns:p14="http://schemas.microsoft.com/office/powerpoint/2010/main" val="3722867834"/>
              </p:ext>
            </p:extLst>
          </p:nvPr>
        </p:nvGraphicFramePr>
        <p:xfrm>
          <a:off x="10534387" y="4820535"/>
          <a:ext cx="900100" cy="380873"/>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2387582444"/>
                    </a:ext>
                  </a:extLst>
                </a:gridCol>
              </a:tblGrid>
              <a:tr h="0">
                <a:tc>
                  <a:txBody>
                    <a:bodyPr/>
                    <a:lstStyle/>
                    <a:p>
                      <a:pPr algn="ctr"/>
                      <a:r>
                        <a:rPr lang="en-US" dirty="0">
                          <a:solidFill>
                            <a:schemeClr val="tx1"/>
                          </a:solidFill>
                        </a:rPr>
                        <a:t>blue</a:t>
                      </a:r>
                    </a:p>
                  </a:txBody>
                  <a:tcPr>
                    <a:solidFill>
                      <a:srgbClr val="DE9CD8"/>
                    </a:solidFill>
                  </a:tcPr>
                </a:tc>
                <a:extLst>
                  <a:ext uri="{0D108BD9-81ED-4DB2-BD59-A6C34878D82A}">
                    <a16:rowId xmlns:a16="http://schemas.microsoft.com/office/drawing/2014/main" val="2953983185"/>
                  </a:ext>
                </a:extLst>
              </a:tr>
            </a:tbl>
          </a:graphicData>
        </a:graphic>
      </p:graphicFrame>
      <p:graphicFrame>
        <p:nvGraphicFramePr>
          <p:cNvPr id="51" name="Table 50">
            <a:extLst>
              <a:ext uri="{FF2B5EF4-FFF2-40B4-BE49-F238E27FC236}">
                <a16:creationId xmlns:a16="http://schemas.microsoft.com/office/drawing/2014/main" id="{C04099A2-1F09-D949-8E5A-1F28A8EAC5C6}"/>
              </a:ext>
            </a:extLst>
          </p:cNvPr>
          <p:cNvGraphicFramePr>
            <a:graphicFrameLocks noGrp="1"/>
          </p:cNvGraphicFramePr>
          <p:nvPr>
            <p:extLst>
              <p:ext uri="{D42A27DB-BD31-4B8C-83A1-F6EECF244321}">
                <p14:modId xmlns:p14="http://schemas.microsoft.com/office/powerpoint/2010/main" val="267248824"/>
              </p:ext>
            </p:extLst>
          </p:nvPr>
        </p:nvGraphicFramePr>
        <p:xfrm>
          <a:off x="10535388" y="4439662"/>
          <a:ext cx="900100" cy="380873"/>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347887510"/>
                    </a:ext>
                  </a:extLst>
                </a:gridCol>
              </a:tblGrid>
              <a:tr h="0">
                <a:tc>
                  <a:txBody>
                    <a:bodyPr/>
                    <a:lstStyle/>
                    <a:p>
                      <a:pPr algn="ctr"/>
                      <a:r>
                        <a:rPr lang="en-US" dirty="0">
                          <a:solidFill>
                            <a:schemeClr val="tx1"/>
                          </a:solidFill>
                        </a:rPr>
                        <a:t>on</a:t>
                      </a:r>
                    </a:p>
                  </a:txBody>
                  <a:tcPr>
                    <a:solidFill>
                      <a:srgbClr val="DE9CD8"/>
                    </a:solidFill>
                  </a:tcPr>
                </a:tc>
                <a:extLst>
                  <a:ext uri="{0D108BD9-81ED-4DB2-BD59-A6C34878D82A}">
                    <a16:rowId xmlns:a16="http://schemas.microsoft.com/office/drawing/2014/main" val="2422086397"/>
                  </a:ext>
                </a:extLst>
              </a:tr>
            </a:tbl>
          </a:graphicData>
        </a:graphic>
      </p:graphicFrame>
      <p:graphicFrame>
        <p:nvGraphicFramePr>
          <p:cNvPr id="54" name="Table 53">
            <a:extLst>
              <a:ext uri="{FF2B5EF4-FFF2-40B4-BE49-F238E27FC236}">
                <a16:creationId xmlns:a16="http://schemas.microsoft.com/office/drawing/2014/main" id="{C8C0455D-3513-6E4A-8DC7-20D3B288CAC8}"/>
              </a:ext>
            </a:extLst>
          </p:cNvPr>
          <p:cNvGraphicFramePr>
            <a:graphicFrameLocks noGrp="1"/>
          </p:cNvGraphicFramePr>
          <p:nvPr>
            <p:extLst>
              <p:ext uri="{D42A27DB-BD31-4B8C-83A1-F6EECF244321}">
                <p14:modId xmlns:p14="http://schemas.microsoft.com/office/powerpoint/2010/main" val="2652158896"/>
              </p:ext>
            </p:extLst>
          </p:nvPr>
        </p:nvGraphicFramePr>
        <p:xfrm>
          <a:off x="10534387" y="3688333"/>
          <a:ext cx="900100" cy="380873"/>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2387582444"/>
                    </a:ext>
                  </a:extLst>
                </a:gridCol>
              </a:tblGrid>
              <a:tr h="173311">
                <a:tc>
                  <a:txBody>
                    <a:bodyPr/>
                    <a:lstStyle/>
                    <a:p>
                      <a:pPr algn="ctr"/>
                      <a:r>
                        <a:rPr lang="en-US" dirty="0">
                          <a:solidFill>
                            <a:schemeClr val="tx1"/>
                          </a:solidFill>
                        </a:rPr>
                        <a:t>a</a:t>
                      </a:r>
                    </a:p>
                  </a:txBody>
                  <a:tcPr>
                    <a:solidFill>
                      <a:srgbClr val="DE9CD8"/>
                    </a:solidFill>
                  </a:tcPr>
                </a:tc>
                <a:extLst>
                  <a:ext uri="{0D108BD9-81ED-4DB2-BD59-A6C34878D82A}">
                    <a16:rowId xmlns:a16="http://schemas.microsoft.com/office/drawing/2014/main" val="2953983185"/>
                  </a:ext>
                </a:extLst>
              </a:tr>
            </a:tbl>
          </a:graphicData>
        </a:graphic>
      </p:graphicFrame>
      <p:graphicFrame>
        <p:nvGraphicFramePr>
          <p:cNvPr id="56" name="Table 55">
            <a:extLst>
              <a:ext uri="{FF2B5EF4-FFF2-40B4-BE49-F238E27FC236}">
                <a16:creationId xmlns:a16="http://schemas.microsoft.com/office/drawing/2014/main" id="{5A78A30E-6C66-4345-A02B-49312E5AAAFB}"/>
              </a:ext>
            </a:extLst>
          </p:cNvPr>
          <p:cNvGraphicFramePr>
            <a:graphicFrameLocks noGrp="1"/>
          </p:cNvGraphicFramePr>
          <p:nvPr>
            <p:extLst>
              <p:ext uri="{D42A27DB-BD31-4B8C-83A1-F6EECF244321}">
                <p14:modId xmlns:p14="http://schemas.microsoft.com/office/powerpoint/2010/main" val="4251399497"/>
              </p:ext>
            </p:extLst>
          </p:nvPr>
        </p:nvGraphicFramePr>
        <p:xfrm>
          <a:off x="10533386" y="5198683"/>
          <a:ext cx="900100" cy="380873"/>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347887510"/>
                    </a:ext>
                  </a:extLst>
                </a:gridCol>
              </a:tblGrid>
              <a:tr h="0">
                <a:tc>
                  <a:txBody>
                    <a:bodyPr/>
                    <a:lstStyle/>
                    <a:p>
                      <a:pPr algn="ctr"/>
                      <a:r>
                        <a:rPr lang="en-US" dirty="0">
                          <a:solidFill>
                            <a:schemeClr val="tx1"/>
                          </a:solidFill>
                        </a:rPr>
                        <a:t>the</a:t>
                      </a:r>
                    </a:p>
                  </a:txBody>
                  <a:tcPr>
                    <a:solidFill>
                      <a:srgbClr val="DE9CD8"/>
                    </a:solidFill>
                  </a:tcPr>
                </a:tc>
                <a:extLst>
                  <a:ext uri="{0D108BD9-81ED-4DB2-BD59-A6C34878D82A}">
                    <a16:rowId xmlns:a16="http://schemas.microsoft.com/office/drawing/2014/main" val="2422086397"/>
                  </a:ext>
                </a:extLst>
              </a:tr>
            </a:tbl>
          </a:graphicData>
        </a:graphic>
      </p:graphicFrame>
      <p:cxnSp>
        <p:nvCxnSpPr>
          <p:cNvPr id="58" name="Straight Arrow Connector 57">
            <a:extLst>
              <a:ext uri="{FF2B5EF4-FFF2-40B4-BE49-F238E27FC236}">
                <a16:creationId xmlns:a16="http://schemas.microsoft.com/office/drawing/2014/main" id="{14540CCB-FF9F-894B-A236-373A9EDBB7FA}"/>
              </a:ext>
            </a:extLst>
          </p:cNvPr>
          <p:cNvCxnSpPr>
            <a:cxnSpLocks/>
          </p:cNvCxnSpPr>
          <p:nvPr/>
        </p:nvCxnSpPr>
        <p:spPr>
          <a:xfrm flipV="1">
            <a:off x="10143284" y="4269972"/>
            <a:ext cx="379036" cy="4018"/>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E7B27D6-9E37-B747-8EBC-8595D5A1C482}"/>
              </a:ext>
            </a:extLst>
          </p:cNvPr>
          <p:cNvCxnSpPr>
            <a:cxnSpLocks/>
          </p:cNvCxnSpPr>
          <p:nvPr/>
        </p:nvCxnSpPr>
        <p:spPr>
          <a:xfrm flipV="1">
            <a:off x="10143284" y="4630099"/>
            <a:ext cx="379036" cy="4018"/>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1972F41-1A0A-AF44-8899-3C29C6240D29}"/>
              </a:ext>
            </a:extLst>
          </p:cNvPr>
          <p:cNvCxnSpPr>
            <a:cxnSpLocks/>
          </p:cNvCxnSpPr>
          <p:nvPr/>
        </p:nvCxnSpPr>
        <p:spPr>
          <a:xfrm flipV="1">
            <a:off x="10143284" y="4990139"/>
            <a:ext cx="379036" cy="4018"/>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1" name="Table 60">
            <a:extLst>
              <a:ext uri="{FF2B5EF4-FFF2-40B4-BE49-F238E27FC236}">
                <a16:creationId xmlns:a16="http://schemas.microsoft.com/office/drawing/2014/main" id="{47070940-0C4E-0943-A9F3-4E99453F41A6}"/>
              </a:ext>
            </a:extLst>
          </p:cNvPr>
          <p:cNvGraphicFramePr>
            <a:graphicFrameLocks noGrp="1"/>
          </p:cNvGraphicFramePr>
          <p:nvPr>
            <p:extLst>
              <p:ext uri="{D42A27DB-BD31-4B8C-83A1-F6EECF244321}">
                <p14:modId xmlns:p14="http://schemas.microsoft.com/office/powerpoint/2010/main" val="840007414"/>
              </p:ext>
            </p:extLst>
          </p:nvPr>
        </p:nvGraphicFramePr>
        <p:xfrm>
          <a:off x="10534387" y="4079622"/>
          <a:ext cx="900100" cy="380873"/>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347887510"/>
                    </a:ext>
                  </a:extLst>
                </a:gridCol>
              </a:tblGrid>
              <a:tr h="0">
                <a:tc>
                  <a:txBody>
                    <a:bodyPr/>
                    <a:lstStyle/>
                    <a:p>
                      <a:pPr algn="ctr"/>
                      <a:r>
                        <a:rPr lang="en-US" dirty="0">
                          <a:solidFill>
                            <a:schemeClr val="tx1"/>
                          </a:solidFill>
                        </a:rPr>
                        <a:t>tree</a:t>
                      </a:r>
                    </a:p>
                  </a:txBody>
                  <a:tcPr>
                    <a:solidFill>
                      <a:schemeClr val="bg1">
                        <a:lumMod val="95000"/>
                      </a:schemeClr>
                    </a:solidFill>
                  </a:tcPr>
                </a:tc>
                <a:extLst>
                  <a:ext uri="{0D108BD9-81ED-4DB2-BD59-A6C34878D82A}">
                    <a16:rowId xmlns:a16="http://schemas.microsoft.com/office/drawing/2014/main" val="2422086397"/>
                  </a:ext>
                </a:extLst>
              </a:tr>
            </a:tbl>
          </a:graphicData>
        </a:graphic>
      </p:graphicFrame>
      <p:cxnSp>
        <p:nvCxnSpPr>
          <p:cNvPr id="62" name="Straight Arrow Connector 61">
            <a:extLst>
              <a:ext uri="{FF2B5EF4-FFF2-40B4-BE49-F238E27FC236}">
                <a16:creationId xmlns:a16="http://schemas.microsoft.com/office/drawing/2014/main" id="{BED6C86C-7C87-EA4A-A86E-402B6992D34C}"/>
              </a:ext>
            </a:extLst>
          </p:cNvPr>
          <p:cNvCxnSpPr>
            <a:cxnSpLocks/>
          </p:cNvCxnSpPr>
          <p:nvPr/>
        </p:nvCxnSpPr>
        <p:spPr>
          <a:xfrm flipV="1">
            <a:off x="10149818" y="5397938"/>
            <a:ext cx="379036" cy="4018"/>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0E2FE6E-AD57-E743-A40B-79490948E516}"/>
              </a:ext>
            </a:extLst>
          </p:cNvPr>
          <p:cNvCxnSpPr>
            <a:cxnSpLocks/>
          </p:cNvCxnSpPr>
          <p:nvPr/>
        </p:nvCxnSpPr>
        <p:spPr>
          <a:xfrm flipV="1">
            <a:off x="10149818" y="5741937"/>
            <a:ext cx="379036" cy="4018"/>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5" name="Table 64">
            <a:extLst>
              <a:ext uri="{FF2B5EF4-FFF2-40B4-BE49-F238E27FC236}">
                <a16:creationId xmlns:a16="http://schemas.microsoft.com/office/drawing/2014/main" id="{355F9F17-E958-1647-B964-00EC1FB991BD}"/>
              </a:ext>
            </a:extLst>
          </p:cNvPr>
          <p:cNvGraphicFramePr>
            <a:graphicFrameLocks noGrp="1"/>
          </p:cNvGraphicFramePr>
          <p:nvPr>
            <p:extLst>
              <p:ext uri="{D42A27DB-BD31-4B8C-83A1-F6EECF244321}">
                <p14:modId xmlns:p14="http://schemas.microsoft.com/office/powerpoint/2010/main" val="1199904909"/>
              </p:ext>
            </p:extLst>
          </p:nvPr>
        </p:nvGraphicFramePr>
        <p:xfrm>
          <a:off x="10535388" y="5579556"/>
          <a:ext cx="900100" cy="380873"/>
        </p:xfrm>
        <a:graphic>
          <a:graphicData uri="http://schemas.openxmlformats.org/drawingml/2006/table">
            <a:tbl>
              <a:tblPr firstRow="1" bandRow="1">
                <a:tableStyleId>{5C22544A-7EE6-4342-B048-85BDC9FD1C3A}</a:tableStyleId>
              </a:tblPr>
              <a:tblGrid>
                <a:gridCol w="900100">
                  <a:extLst>
                    <a:ext uri="{9D8B030D-6E8A-4147-A177-3AD203B41FA5}">
                      <a16:colId xmlns:a16="http://schemas.microsoft.com/office/drawing/2014/main" val="347887510"/>
                    </a:ext>
                  </a:extLst>
                </a:gridCol>
              </a:tblGrid>
              <a:tr h="0">
                <a:tc>
                  <a:txBody>
                    <a:bodyPr/>
                    <a:lstStyle/>
                    <a:p>
                      <a:pPr algn="ctr"/>
                      <a:r>
                        <a:rPr lang="en-US" dirty="0">
                          <a:solidFill>
                            <a:schemeClr val="tx1"/>
                          </a:solidFill>
                        </a:rPr>
                        <a:t>other..</a:t>
                      </a:r>
                    </a:p>
                  </a:txBody>
                  <a:tcPr>
                    <a:solidFill>
                      <a:schemeClr val="bg1">
                        <a:lumMod val="95000"/>
                      </a:schemeClr>
                    </a:solidFill>
                  </a:tcPr>
                </a:tc>
                <a:extLst>
                  <a:ext uri="{0D108BD9-81ED-4DB2-BD59-A6C34878D82A}">
                    <a16:rowId xmlns:a16="http://schemas.microsoft.com/office/drawing/2014/main" val="2422086397"/>
                  </a:ext>
                </a:extLst>
              </a:tr>
            </a:tbl>
          </a:graphicData>
        </a:graphic>
      </p:graphicFrame>
      <p:sp>
        <p:nvSpPr>
          <p:cNvPr id="18" name="TextBox 17">
            <a:extLst>
              <a:ext uri="{FF2B5EF4-FFF2-40B4-BE49-F238E27FC236}">
                <a16:creationId xmlns:a16="http://schemas.microsoft.com/office/drawing/2014/main" id="{55B88DD2-FBE7-5340-9253-8A683029B3BE}"/>
              </a:ext>
            </a:extLst>
          </p:cNvPr>
          <p:cNvSpPr txBox="1"/>
          <p:nvPr/>
        </p:nvSpPr>
        <p:spPr>
          <a:xfrm>
            <a:off x="11377610" y="3700410"/>
            <a:ext cx="593432" cy="369332"/>
          </a:xfrm>
          <a:prstGeom prst="rect">
            <a:avLst/>
          </a:prstGeom>
          <a:noFill/>
        </p:spPr>
        <p:txBody>
          <a:bodyPr wrap="none" rtlCol="0">
            <a:spAutoFit/>
          </a:bodyPr>
          <a:lstStyle/>
          <a:p>
            <a:r>
              <a:rPr lang="en-US" dirty="0"/>
              <a:t>0.99</a:t>
            </a:r>
          </a:p>
        </p:txBody>
      </p:sp>
      <p:sp>
        <p:nvSpPr>
          <p:cNvPr id="66" name="TextBox 65">
            <a:extLst>
              <a:ext uri="{FF2B5EF4-FFF2-40B4-BE49-F238E27FC236}">
                <a16:creationId xmlns:a16="http://schemas.microsoft.com/office/drawing/2014/main" id="{22A14E9A-5611-A64E-963B-F5B3B927A514}"/>
              </a:ext>
            </a:extLst>
          </p:cNvPr>
          <p:cNvSpPr txBox="1"/>
          <p:nvPr/>
        </p:nvSpPr>
        <p:spPr>
          <a:xfrm>
            <a:off x="11380559" y="4079622"/>
            <a:ext cx="593432" cy="369332"/>
          </a:xfrm>
          <a:prstGeom prst="rect">
            <a:avLst/>
          </a:prstGeom>
          <a:noFill/>
        </p:spPr>
        <p:txBody>
          <a:bodyPr wrap="none" rtlCol="0">
            <a:spAutoFit/>
          </a:bodyPr>
          <a:lstStyle/>
          <a:p>
            <a:r>
              <a:rPr lang="en-US" dirty="0"/>
              <a:t>0.00</a:t>
            </a:r>
          </a:p>
        </p:txBody>
      </p:sp>
      <p:sp>
        <p:nvSpPr>
          <p:cNvPr id="67" name="TextBox 66">
            <a:extLst>
              <a:ext uri="{FF2B5EF4-FFF2-40B4-BE49-F238E27FC236}">
                <a16:creationId xmlns:a16="http://schemas.microsoft.com/office/drawing/2014/main" id="{BAE05BA7-FF8C-9648-96D8-6AC768F98A7C}"/>
              </a:ext>
            </a:extLst>
          </p:cNvPr>
          <p:cNvSpPr txBox="1"/>
          <p:nvPr/>
        </p:nvSpPr>
        <p:spPr>
          <a:xfrm>
            <a:off x="11380236" y="4447442"/>
            <a:ext cx="593432" cy="369332"/>
          </a:xfrm>
          <a:prstGeom prst="rect">
            <a:avLst/>
          </a:prstGeom>
          <a:noFill/>
        </p:spPr>
        <p:txBody>
          <a:bodyPr wrap="none" rtlCol="0">
            <a:spAutoFit/>
          </a:bodyPr>
          <a:lstStyle/>
          <a:p>
            <a:r>
              <a:rPr lang="en-US" dirty="0"/>
              <a:t>0.98</a:t>
            </a:r>
          </a:p>
        </p:txBody>
      </p:sp>
      <p:sp>
        <p:nvSpPr>
          <p:cNvPr id="68" name="TextBox 65">
            <a:extLst>
              <a:ext uri="{FF2B5EF4-FFF2-40B4-BE49-F238E27FC236}">
                <a16:creationId xmlns:a16="http://schemas.microsoft.com/office/drawing/2014/main" id="{22A14E9A-5611-A64E-963B-F5B3B927A514}"/>
              </a:ext>
            </a:extLst>
          </p:cNvPr>
          <p:cNvSpPr txBox="1"/>
          <p:nvPr/>
        </p:nvSpPr>
        <p:spPr>
          <a:xfrm>
            <a:off x="11369611" y="4812916"/>
            <a:ext cx="593432" cy="369332"/>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dirty="0"/>
              <a:t>0.99</a:t>
            </a:r>
          </a:p>
        </p:txBody>
      </p:sp>
      <p:sp>
        <p:nvSpPr>
          <p:cNvPr id="69" name="TextBox 65">
            <a:extLst>
              <a:ext uri="{FF2B5EF4-FFF2-40B4-BE49-F238E27FC236}">
                <a16:creationId xmlns:a16="http://schemas.microsoft.com/office/drawing/2014/main" id="{22A14E9A-5611-A64E-963B-F5B3B927A514}"/>
              </a:ext>
            </a:extLst>
          </p:cNvPr>
          <p:cNvSpPr txBox="1"/>
          <p:nvPr/>
        </p:nvSpPr>
        <p:spPr>
          <a:xfrm>
            <a:off x="11369611" y="5201408"/>
            <a:ext cx="593432" cy="369332"/>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dirty="0"/>
              <a:t>0.97</a:t>
            </a:r>
          </a:p>
        </p:txBody>
      </p:sp>
      <p:sp>
        <p:nvSpPr>
          <p:cNvPr id="70" name="TextBox 65">
            <a:extLst>
              <a:ext uri="{FF2B5EF4-FFF2-40B4-BE49-F238E27FC236}">
                <a16:creationId xmlns:a16="http://schemas.microsoft.com/office/drawing/2014/main" id="{22A14E9A-5611-A64E-963B-F5B3B927A514}"/>
              </a:ext>
            </a:extLst>
          </p:cNvPr>
          <p:cNvSpPr txBox="1"/>
          <p:nvPr/>
        </p:nvSpPr>
        <p:spPr>
          <a:xfrm>
            <a:off x="11369611" y="5557044"/>
            <a:ext cx="593432" cy="369332"/>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dirty="0"/>
              <a:t>0.01</a:t>
            </a:r>
          </a:p>
        </p:txBody>
      </p:sp>
      <p:sp>
        <p:nvSpPr>
          <p:cNvPr id="71" name="TextBox 70">
            <a:extLst>
              <a:ext uri="{FF2B5EF4-FFF2-40B4-BE49-F238E27FC236}">
                <a16:creationId xmlns:a16="http://schemas.microsoft.com/office/drawing/2014/main" id="{EAD75F16-F1D5-5B44-95CE-CABE5A24693B}"/>
              </a:ext>
            </a:extLst>
          </p:cNvPr>
          <p:cNvSpPr txBox="1"/>
          <p:nvPr/>
        </p:nvSpPr>
        <p:spPr>
          <a:xfrm>
            <a:off x="8301583" y="2796743"/>
            <a:ext cx="6857286" cy="646331"/>
          </a:xfrm>
          <a:prstGeom prst="rect">
            <a:avLst/>
          </a:prstGeom>
          <a:noFill/>
        </p:spPr>
        <p:txBody>
          <a:bodyPr wrap="square" rtlCol="0">
            <a:spAutoFit/>
          </a:bodyPr>
          <a:lstStyle/>
          <a:p>
            <a:r>
              <a:rPr lang="zh-CN" altLang="en-US" b="1" dirty="0">
                <a:solidFill>
                  <a:srgbClr val="FF0000"/>
                </a:solidFill>
              </a:rPr>
              <a:t>有多个输出，不能用</a:t>
            </a:r>
            <a:r>
              <a:rPr lang="en-US" altLang="zh-CN" b="1" dirty="0">
                <a:solidFill>
                  <a:srgbClr val="FF0000"/>
                </a:solidFill>
              </a:rPr>
              <a:t>Softmax</a:t>
            </a:r>
            <a:r>
              <a:rPr lang="zh-CN" altLang="en-US" b="1" dirty="0">
                <a:solidFill>
                  <a:srgbClr val="FF0000"/>
                </a:solidFill>
              </a:rPr>
              <a:t>了</a:t>
            </a:r>
            <a:endParaRPr lang="en-GB" altLang="zh-CN" b="1" dirty="0">
              <a:solidFill>
                <a:srgbClr val="FF0000"/>
              </a:solidFill>
            </a:endParaRPr>
          </a:p>
          <a:p>
            <a:r>
              <a:rPr lang="zh-CN" altLang="en-US" b="1" dirty="0">
                <a:solidFill>
                  <a:srgbClr val="FF0000"/>
                </a:solidFill>
              </a:rPr>
              <a:t>而是把每个单词分别做二分类</a:t>
            </a:r>
            <a:endParaRPr lang="en-US" dirty="0">
              <a:solidFill>
                <a:srgbClr val="FF0000"/>
              </a:solidFill>
            </a:endParaRPr>
          </a:p>
        </p:txBody>
      </p:sp>
      <p:sp>
        <p:nvSpPr>
          <p:cNvPr id="72" name="Right Arrow 71">
            <a:extLst>
              <a:ext uri="{FF2B5EF4-FFF2-40B4-BE49-F238E27FC236}">
                <a16:creationId xmlns:a16="http://schemas.microsoft.com/office/drawing/2014/main" id="{67F4B2C6-0E73-8E46-B874-CB97B24FE105}"/>
              </a:ext>
            </a:extLst>
          </p:cNvPr>
          <p:cNvSpPr/>
          <p:nvPr/>
        </p:nvSpPr>
        <p:spPr>
          <a:xfrm>
            <a:off x="5382281" y="4286921"/>
            <a:ext cx="881487" cy="958170"/>
          </a:xfrm>
          <a:prstGeom prst="rightArrow">
            <a:avLst>
              <a:gd name="adj1" fmla="val 50000"/>
              <a:gd name="adj2" fmla="val 514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等于</a:t>
            </a:r>
            <a:endParaRPr lang="en-US" dirty="0"/>
          </a:p>
        </p:txBody>
      </p:sp>
      <p:sp>
        <p:nvSpPr>
          <p:cNvPr id="20" name="TextBox 19">
            <a:extLst>
              <a:ext uri="{FF2B5EF4-FFF2-40B4-BE49-F238E27FC236}">
                <a16:creationId xmlns:a16="http://schemas.microsoft.com/office/drawing/2014/main" id="{125D4DCB-3964-3447-B1B0-3A9ADFAA4185}"/>
              </a:ext>
            </a:extLst>
          </p:cNvPr>
          <p:cNvSpPr txBox="1"/>
          <p:nvPr/>
        </p:nvSpPr>
        <p:spPr>
          <a:xfrm>
            <a:off x="9791460" y="5839056"/>
            <a:ext cx="949299" cy="369332"/>
          </a:xfrm>
          <a:prstGeom prst="rect">
            <a:avLst/>
          </a:prstGeom>
          <a:noFill/>
        </p:spPr>
        <p:txBody>
          <a:bodyPr wrap="none" rtlCol="0">
            <a:spAutoFit/>
          </a:bodyPr>
          <a:lstStyle/>
          <a:p>
            <a:r>
              <a:rPr lang="en-US" b="1" dirty="0">
                <a:solidFill>
                  <a:srgbClr val="FF0000"/>
                </a:solidFill>
              </a:rPr>
              <a:t>Sigmoid</a:t>
            </a:r>
          </a:p>
        </p:txBody>
      </p:sp>
    </p:spTree>
    <p:extLst>
      <p:ext uri="{BB962C8B-B14F-4D97-AF65-F5344CB8AC3E}">
        <p14:creationId xmlns:p14="http://schemas.microsoft.com/office/powerpoint/2010/main" val="3069171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F12CD1-AA02-A14B-8735-7795A0EC1C0C}"/>
              </a:ext>
            </a:extLst>
          </p:cNvPr>
          <p:cNvSpPr txBox="1"/>
          <p:nvPr/>
        </p:nvSpPr>
        <p:spPr>
          <a:xfrm>
            <a:off x="617220" y="777240"/>
            <a:ext cx="4082784" cy="584775"/>
          </a:xfrm>
          <a:prstGeom prst="rect">
            <a:avLst/>
          </a:prstGeom>
          <a:noFill/>
        </p:spPr>
        <p:txBody>
          <a:bodyPr wrap="none" rtlCol="0">
            <a:spAutoFit/>
          </a:bodyPr>
          <a:lstStyle/>
          <a:p>
            <a:r>
              <a:rPr lang="zh-CN" altLang="en-US" sz="3200" b="1" dirty="0">
                <a:solidFill>
                  <a:schemeClr val="bg2">
                    <a:lumMod val="50000"/>
                  </a:schemeClr>
                </a:solidFill>
              </a:rPr>
              <a:t>单词的表达 </a:t>
            </a:r>
            <a:r>
              <a:rPr lang="en-US" altLang="zh-CN" sz="3200" b="1" dirty="0">
                <a:solidFill>
                  <a:schemeClr val="bg2">
                    <a:lumMod val="50000"/>
                  </a:schemeClr>
                </a:solidFill>
              </a:rPr>
              <a:t>Word2Vec</a:t>
            </a:r>
            <a:endParaRPr lang="en-US" sz="3200" b="1" dirty="0">
              <a:solidFill>
                <a:schemeClr val="bg2">
                  <a:lumMod val="50000"/>
                </a:schemeClr>
              </a:solidFill>
            </a:endParaRPr>
          </a:p>
        </p:txBody>
      </p:sp>
      <p:sp>
        <p:nvSpPr>
          <p:cNvPr id="3" name="TextBox 2">
            <a:extLst>
              <a:ext uri="{FF2B5EF4-FFF2-40B4-BE49-F238E27FC236}">
                <a16:creationId xmlns:a16="http://schemas.microsoft.com/office/drawing/2014/main" id="{2CA39484-935F-1F4C-8DE0-2555F044564C}"/>
              </a:ext>
            </a:extLst>
          </p:cNvPr>
          <p:cNvSpPr txBox="1"/>
          <p:nvPr/>
        </p:nvSpPr>
        <p:spPr>
          <a:xfrm>
            <a:off x="812751" y="1600101"/>
            <a:ext cx="11305256" cy="3908762"/>
          </a:xfrm>
          <a:prstGeom prst="rect">
            <a:avLst/>
          </a:prstGeom>
          <a:noFill/>
        </p:spPr>
        <p:txBody>
          <a:bodyPr wrap="square" rtlCol="0">
            <a:spAutoFit/>
          </a:bodyPr>
          <a:lstStyle/>
          <a:p>
            <a:pPr marL="342900" indent="-342900" algn="just">
              <a:buFont typeface="Arial" panose="020B0604020202020204" pitchFamily="34" charset="0"/>
              <a:buChar char="•"/>
            </a:pPr>
            <a:r>
              <a:rPr lang="en-GB" sz="2400" b="1" dirty="0"/>
              <a:t>Noise-Contrastive Estimation (NCE) </a:t>
            </a:r>
          </a:p>
          <a:p>
            <a:pPr marL="342900" indent="-342900" algn="just">
              <a:buFont typeface="Arial" panose="020B0604020202020204" pitchFamily="34" charset="0"/>
              <a:buChar char="•"/>
            </a:pPr>
            <a:endParaRPr lang="en-GB" altLang="zh-CN" sz="2400" b="1" dirty="0"/>
          </a:p>
          <a:p>
            <a:pPr marL="982663" lvl="1" indent="-342900" algn="just">
              <a:buFont typeface="Arial" panose="020B0604020202020204" pitchFamily="34" charset="0"/>
              <a:buChar char="•"/>
            </a:pPr>
            <a:r>
              <a:rPr lang="en-GB" altLang="zh-CN" sz="2400" b="1" dirty="0"/>
              <a:t>Skip-Gram</a:t>
            </a:r>
            <a:r>
              <a:rPr lang="zh-CN" altLang="en-GB" sz="2400" b="1" dirty="0"/>
              <a:t>中</a:t>
            </a:r>
            <a:r>
              <a:rPr lang="zh-CN" altLang="en-US" sz="2400" b="1" dirty="0"/>
              <a:t>，有多个输出，不能用</a:t>
            </a:r>
            <a:r>
              <a:rPr lang="en-US" altLang="zh-CN" sz="2400" b="1" dirty="0"/>
              <a:t>Softmax</a:t>
            </a:r>
            <a:r>
              <a:rPr lang="zh-CN" altLang="en-US" sz="2400" b="1" dirty="0"/>
              <a:t>了</a:t>
            </a:r>
            <a:endParaRPr lang="en-GB" altLang="zh-CN" sz="2400" b="1" dirty="0"/>
          </a:p>
          <a:p>
            <a:pPr marL="1625600" lvl="2" indent="-342900" algn="just">
              <a:buFont typeface="Arial" panose="020B0604020202020204" pitchFamily="34" charset="0"/>
              <a:buChar char="•"/>
            </a:pPr>
            <a:r>
              <a:rPr lang="zh-CN" altLang="en-US" sz="2400" dirty="0"/>
              <a:t>我们将所有单词分为正负，两类，对每个单词做二分类</a:t>
            </a:r>
            <a:endParaRPr lang="en-GB" altLang="zh-CN" sz="2400" b="1" dirty="0"/>
          </a:p>
          <a:p>
            <a:pPr marL="982663" lvl="1" indent="-342900" algn="just">
              <a:buFont typeface="Arial" panose="020B0604020202020204" pitchFamily="34" charset="0"/>
              <a:buChar char="•"/>
            </a:pPr>
            <a:r>
              <a:rPr lang="zh-CN" altLang="en-US" sz="2400" b="1" dirty="0"/>
              <a:t>另外，因为词汇表太大，输出太多，求</a:t>
            </a:r>
            <a:r>
              <a:rPr lang="en-US" altLang="zh-CN" sz="2400" b="1" dirty="0"/>
              <a:t>Cross Entropy</a:t>
            </a:r>
            <a:r>
              <a:rPr lang="zh-CN" altLang="en-US" sz="2400" b="1" dirty="0"/>
              <a:t>和更新参数开销很大</a:t>
            </a:r>
            <a:endParaRPr lang="en-US" altLang="zh-CN" sz="2400" b="1" dirty="0"/>
          </a:p>
          <a:p>
            <a:pPr marL="1625600" lvl="2" indent="-342900" algn="just">
              <a:buFont typeface="Arial" panose="020B0604020202020204" pitchFamily="34" charset="0"/>
              <a:buChar char="•"/>
            </a:pPr>
            <a:r>
              <a:rPr lang="zh-CN" altLang="en-US" sz="2400" dirty="0"/>
              <a:t>我们用</a:t>
            </a:r>
            <a:r>
              <a:rPr lang="en-US" altLang="zh-CN" sz="2400" dirty="0"/>
              <a:t>Negative Sampling</a:t>
            </a:r>
            <a:r>
              <a:rPr lang="zh-CN" altLang="en-US" sz="2400" dirty="0"/>
              <a:t>，每次只随机找出</a:t>
            </a:r>
            <a:r>
              <a:rPr lang="en-US" altLang="zh-CN" sz="2400" dirty="0"/>
              <a:t>N</a:t>
            </a:r>
            <a:r>
              <a:rPr lang="zh-CN" altLang="en-US" sz="2400" dirty="0"/>
              <a:t>个负样本来求损失值</a:t>
            </a:r>
            <a:endParaRPr lang="en-US" altLang="zh-CN" sz="2400" dirty="0"/>
          </a:p>
          <a:p>
            <a:pPr marL="982663" lvl="1" indent="-342900" algn="just">
              <a:buFont typeface="Arial" panose="020B0604020202020204" pitchFamily="34" charset="0"/>
              <a:buChar char="•"/>
            </a:pPr>
            <a:r>
              <a:rPr lang="zh-CN" altLang="en-US" sz="2400" b="1" dirty="0"/>
              <a:t>这个方法叫做</a:t>
            </a:r>
            <a:r>
              <a:rPr lang="en-US" altLang="zh-CN" sz="2400" b="1" dirty="0"/>
              <a:t> Noise-Contrastive Estimation</a:t>
            </a:r>
            <a:r>
              <a:rPr lang="zh-CN" altLang="en-US" sz="2400" b="1" dirty="0"/>
              <a:t>，损失函数为：</a:t>
            </a:r>
            <a:endParaRPr lang="en-GB" altLang="zh-CN" sz="2400" b="1" dirty="0"/>
          </a:p>
          <a:p>
            <a:pPr lvl="1" indent="0" algn="just"/>
            <a:endParaRPr lang="en-US" altLang="zh-CN" sz="3200" dirty="0"/>
          </a:p>
          <a:p>
            <a:pPr marL="982663" lvl="1" indent="-342900" algn="just">
              <a:buFont typeface="Arial" panose="020B0604020202020204" pitchFamily="34" charset="0"/>
              <a:buChar char="•"/>
            </a:pPr>
            <a:endParaRPr lang="en-GB" altLang="zh-CN" sz="2400" dirty="0"/>
          </a:p>
          <a:p>
            <a:pPr marL="982663" lvl="1" indent="-342900" algn="just">
              <a:buFont typeface="Arial" panose="020B0604020202020204" pitchFamily="34" charset="0"/>
              <a:buChar char="•"/>
            </a:pPr>
            <a:endParaRPr lang="en-US" sz="2400" b="1" dirty="0"/>
          </a:p>
        </p:txBody>
      </p:sp>
      <p:sp>
        <p:nvSpPr>
          <p:cNvPr id="7" name="Shape 811">
            <a:extLst>
              <a:ext uri="{FF2B5EF4-FFF2-40B4-BE49-F238E27FC236}">
                <a16:creationId xmlns:a16="http://schemas.microsoft.com/office/drawing/2014/main" id="{9FA716AD-9499-4940-9615-74BAAF28FD90}"/>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979EF3E-F765-BF43-AB75-169D64A7CB3B}"/>
                  </a:ext>
                </a:extLst>
              </p:cNvPr>
              <p:cNvSpPr txBox="1"/>
              <p:nvPr/>
            </p:nvSpPr>
            <p:spPr>
              <a:xfrm>
                <a:off x="4008011" y="4336405"/>
                <a:ext cx="5190973" cy="120545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𝐸</m:t>
                      </m:r>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𝑝𝑜𝑠</m:t>
                          </m:r>
                        </m:sub>
                        <m:sup/>
                        <m:e>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d>
                            </m:e>
                          </m:func>
                        </m:e>
                      </m:nary>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15"/>
                            </m:rPr>
                            <a:rPr lang="en-US" altLang="zh-CN" sz="2400" i="1">
                              <a:latin typeface="Cambria Math" panose="02040503050406030204" pitchFamily="18" charset="0"/>
                            </a:rPr>
                            <m:t>𝑗</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𝑛𝑒𝑔</m:t>
                          </m:r>
                        </m:sub>
                        <m:sup/>
                        <m:e>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d>
                                <m:dPr>
                                  <m:ctrlPr>
                                    <a:rPr lang="en-US" altLang="zh-CN" sz="2400" i="1">
                                      <a:latin typeface="Cambria Math" panose="02040503050406030204" pitchFamily="18" charset="0"/>
                                    </a:rPr>
                                  </m:ctrlPr>
                                </m:dPr>
                                <m:e>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𝑗</m:t>
                                      </m:r>
                                    </m:sub>
                                  </m:sSub>
                                </m:e>
                              </m:d>
                            </m:e>
                          </m:func>
                        </m:e>
                      </m:nary>
                      <m:r>
                        <a:rPr lang="en-US" altLang="zh-CN" sz="2400" i="1">
                          <a:latin typeface="Cambria Math" panose="02040503050406030204" pitchFamily="18" charset="0"/>
                        </a:rPr>
                        <m:t>)</m:t>
                      </m:r>
                    </m:oMath>
                  </m:oMathPara>
                </a14:m>
                <a:endParaRPr lang="en-US" sz="2400" dirty="0"/>
              </a:p>
            </p:txBody>
          </p:sp>
        </mc:Choice>
        <mc:Fallback>
          <p:sp>
            <p:nvSpPr>
              <p:cNvPr id="6" name="TextBox 5">
                <a:extLst>
                  <a:ext uri="{FF2B5EF4-FFF2-40B4-BE49-F238E27FC236}">
                    <a16:creationId xmlns:a16="http://schemas.microsoft.com/office/drawing/2014/main" id="{3979EF3E-F765-BF43-AB75-169D64A7CB3B}"/>
                  </a:ext>
                </a:extLst>
              </p:cNvPr>
              <p:cNvSpPr txBox="1">
                <a:spLocks noRot="1" noChangeAspect="1" noMove="1" noResize="1" noEditPoints="1" noAdjustHandles="1" noChangeArrowheads="1" noChangeShapeType="1" noTextEdit="1"/>
              </p:cNvSpPr>
              <p:nvPr/>
            </p:nvSpPr>
            <p:spPr>
              <a:xfrm>
                <a:off x="4008011" y="4336405"/>
                <a:ext cx="5190973" cy="1205458"/>
              </a:xfrm>
              <a:prstGeom prst="rect">
                <a:avLst/>
              </a:prstGeom>
              <a:blipFill>
                <a:blip r:embed="rId2"/>
                <a:stretch>
                  <a:fillRect t="-91667" b="-14479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8A9E59A-FD54-0047-ACE4-D9FC205773D7}"/>
              </a:ext>
            </a:extLst>
          </p:cNvPr>
          <p:cNvSpPr txBox="1"/>
          <p:nvPr/>
        </p:nvSpPr>
        <p:spPr>
          <a:xfrm>
            <a:off x="8255109" y="5328588"/>
            <a:ext cx="2658100" cy="400110"/>
          </a:xfrm>
          <a:prstGeom prst="rect">
            <a:avLst/>
          </a:prstGeom>
          <a:noFill/>
        </p:spPr>
        <p:txBody>
          <a:bodyPr wrap="none" rtlCol="0">
            <a:spAutoFit/>
          </a:bodyPr>
          <a:lstStyle/>
          <a:p>
            <a:r>
              <a:rPr lang="zh-CN" altLang="en-US" sz="2000" dirty="0">
                <a:solidFill>
                  <a:srgbClr val="FF0000"/>
                </a:solidFill>
              </a:rPr>
              <a:t>随机选取的</a:t>
            </a:r>
            <a:r>
              <a:rPr lang="en-US" altLang="zh-CN" sz="2000" dirty="0">
                <a:solidFill>
                  <a:srgbClr val="FF0000"/>
                </a:solidFill>
              </a:rPr>
              <a:t>N</a:t>
            </a:r>
            <a:r>
              <a:rPr lang="zh-CN" altLang="en-US" sz="2000" dirty="0">
                <a:solidFill>
                  <a:srgbClr val="FF0000"/>
                </a:solidFill>
              </a:rPr>
              <a:t>个负样本</a:t>
            </a:r>
            <a:endParaRPr lang="en-US" sz="2000" dirty="0">
              <a:solidFill>
                <a:srgbClr val="FF0000"/>
              </a:solidFill>
            </a:endParaRPr>
          </a:p>
        </p:txBody>
      </p:sp>
      <p:cxnSp>
        <p:nvCxnSpPr>
          <p:cNvPr id="10" name="Straight Arrow Connector 9">
            <a:extLst>
              <a:ext uri="{FF2B5EF4-FFF2-40B4-BE49-F238E27FC236}">
                <a16:creationId xmlns:a16="http://schemas.microsoft.com/office/drawing/2014/main" id="{227714C9-3035-2F4E-B0C1-36E917FC5500}"/>
              </a:ext>
            </a:extLst>
          </p:cNvPr>
          <p:cNvCxnSpPr>
            <a:stCxn id="8" idx="1"/>
          </p:cNvCxnSpPr>
          <p:nvPr/>
        </p:nvCxnSpPr>
        <p:spPr>
          <a:xfrm flipH="1" flipV="1">
            <a:off x="7687898" y="5365343"/>
            <a:ext cx="567211" cy="1633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DC996CD-3265-A64F-B092-A3468DBF6C56}"/>
              </a:ext>
            </a:extLst>
          </p:cNvPr>
          <p:cNvSpPr txBox="1"/>
          <p:nvPr/>
        </p:nvSpPr>
        <p:spPr>
          <a:xfrm>
            <a:off x="2108895" y="5016415"/>
            <a:ext cx="1467068" cy="400110"/>
          </a:xfrm>
          <a:prstGeom prst="rect">
            <a:avLst/>
          </a:prstGeom>
          <a:noFill/>
        </p:spPr>
        <p:txBody>
          <a:bodyPr wrap="none" rtlCol="0">
            <a:spAutoFit/>
          </a:bodyPr>
          <a:lstStyle/>
          <a:p>
            <a:r>
              <a:rPr lang="zh-CN" altLang="en-US" sz="2000" dirty="0">
                <a:solidFill>
                  <a:srgbClr val="FF0000"/>
                </a:solidFill>
              </a:rPr>
              <a:t>所有正样本</a:t>
            </a:r>
            <a:endParaRPr lang="en-US" sz="2000" dirty="0">
              <a:solidFill>
                <a:srgbClr val="FF0000"/>
              </a:solidFill>
            </a:endParaRPr>
          </a:p>
        </p:txBody>
      </p:sp>
      <p:cxnSp>
        <p:nvCxnSpPr>
          <p:cNvPr id="12" name="Straight Arrow Connector 11">
            <a:extLst>
              <a:ext uri="{FF2B5EF4-FFF2-40B4-BE49-F238E27FC236}">
                <a16:creationId xmlns:a16="http://schemas.microsoft.com/office/drawing/2014/main" id="{F8577ECC-D375-3949-ACAA-1716BC93A1B8}"/>
              </a:ext>
            </a:extLst>
          </p:cNvPr>
          <p:cNvCxnSpPr>
            <a:cxnSpLocks/>
            <a:stCxn id="11" idx="3"/>
          </p:cNvCxnSpPr>
          <p:nvPr/>
        </p:nvCxnSpPr>
        <p:spPr>
          <a:xfrm>
            <a:off x="3575963" y="5216470"/>
            <a:ext cx="1438981" cy="1488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221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4" y="3025604"/>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36">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36">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矩形 7"/>
          <p:cNvSpPr/>
          <p:nvPr/>
        </p:nvSpPr>
        <p:spPr>
          <a:xfrm>
            <a:off x="4845199" y="3421633"/>
            <a:ext cx="6480720" cy="738664"/>
          </a:xfrm>
          <a:prstGeom prst="rect">
            <a:avLst/>
          </a:prstGeom>
        </p:spPr>
        <p:txBody>
          <a:bodyPr wrap="square" lIns="0" tIns="0" rIns="0" bIns="0">
            <a:spAutoFit/>
          </a:bodyPr>
          <a:lstStyle/>
          <a:p>
            <a:r>
              <a:rPr lang="zh-CN" altLang="en-US" sz="4800" dirty="0">
                <a:solidFill>
                  <a:schemeClr val="accent2"/>
                </a:solidFill>
                <a:ea typeface="微软雅黑" panose="020B0503020204020204" pitchFamily="34" charset="-122"/>
                <a:cs typeface="+mn-ea"/>
                <a:sym typeface="+mn-lt"/>
              </a:rPr>
              <a:t>三、递归神经网络</a:t>
            </a:r>
          </a:p>
        </p:txBody>
      </p:sp>
      <p:sp>
        <p:nvSpPr>
          <p:cNvPr id="9" name="TextBox 11"/>
          <p:cNvSpPr txBox="1"/>
          <p:nvPr/>
        </p:nvSpPr>
        <p:spPr>
          <a:xfrm>
            <a:off x="4739064" y="4280785"/>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0" name="TextBox 11"/>
          <p:cNvSpPr txBox="1"/>
          <p:nvPr/>
        </p:nvSpPr>
        <p:spPr>
          <a:xfrm>
            <a:off x="6718357" y="4280785"/>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1" name="TextBox 11"/>
          <p:cNvSpPr txBox="1"/>
          <p:nvPr/>
        </p:nvSpPr>
        <p:spPr>
          <a:xfrm>
            <a:off x="4739064" y="4648866"/>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6718357" y="4648866"/>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2390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par>
                          <p:cTn id="15" fill="hold">
                            <p:stCondLst>
                              <p:cond delay="500"/>
                            </p:stCondLst>
                            <p:childTnLst>
                              <p:par>
                                <p:cTn id="16" presetID="12" presetClass="entr" presetSubtype="8"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p:tgtEl>
                                          <p:spTgt spid="9"/>
                                        </p:tgtEl>
                                        <p:attrNameLst>
                                          <p:attrName>ppt_x</p:attrName>
                                        </p:attrNameLst>
                                      </p:cBhvr>
                                      <p:tavLst>
                                        <p:tav tm="0">
                                          <p:val>
                                            <p:strVal val="#ppt_x-#ppt_w*1.125000"/>
                                          </p:val>
                                        </p:tav>
                                        <p:tav tm="100000">
                                          <p:val>
                                            <p:strVal val="#ppt_x"/>
                                          </p:val>
                                        </p:tav>
                                      </p:tavLst>
                                    </p:anim>
                                    <p:animEffect transition="in" filter="wipe(right)">
                                      <p:cBhvr>
                                        <p:cTn id="19" dur="500"/>
                                        <p:tgtEl>
                                          <p:spTgt spid="9"/>
                                        </p:tgtEl>
                                      </p:cBhvr>
                                    </p:animEffect>
                                  </p:childTnLst>
                                </p:cTn>
                              </p:par>
                            </p:childTnLst>
                          </p:cTn>
                        </p:par>
                        <p:par>
                          <p:cTn id="20" fill="hold">
                            <p:stCondLst>
                              <p:cond delay="1000"/>
                            </p:stCondLst>
                            <p:childTnLst>
                              <p:par>
                                <p:cTn id="21" presetID="1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ppt_x</p:attrName>
                                        </p:attrNameLst>
                                      </p:cBhvr>
                                      <p:tavLst>
                                        <p:tav tm="0">
                                          <p:val>
                                            <p:strVal val="#ppt_x-#ppt_w*1.125000"/>
                                          </p:val>
                                        </p:tav>
                                        <p:tav tm="100000">
                                          <p:val>
                                            <p:strVal val="#ppt_x"/>
                                          </p:val>
                                        </p:tav>
                                      </p:tavLst>
                                    </p:anim>
                                    <p:animEffect transition="in" filter="wipe(right)">
                                      <p:cBhvr>
                                        <p:cTn id="24" dur="500"/>
                                        <p:tgtEl>
                                          <p:spTgt spid="10"/>
                                        </p:tgtEl>
                                      </p:cBhvr>
                                    </p:animEffect>
                                  </p:childTnLst>
                                </p:cTn>
                              </p:par>
                            </p:childTnLst>
                          </p:cTn>
                        </p:par>
                        <p:par>
                          <p:cTn id="25" fill="hold">
                            <p:stCondLst>
                              <p:cond delay="1500"/>
                            </p:stCondLst>
                            <p:childTnLst>
                              <p:par>
                                <p:cTn id="26" presetID="1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ppt_x</p:attrName>
                                        </p:attrNameLst>
                                      </p:cBhvr>
                                      <p:tavLst>
                                        <p:tav tm="0">
                                          <p:val>
                                            <p:strVal val="#ppt_x-#ppt_w*1.125000"/>
                                          </p:val>
                                        </p:tav>
                                        <p:tav tm="100000">
                                          <p:val>
                                            <p:strVal val="#ppt_x"/>
                                          </p:val>
                                        </p:tav>
                                      </p:tavLst>
                                    </p:anim>
                                    <p:animEffect transition="in" filter="wipe(right)">
                                      <p:cBhvr>
                                        <p:cTn id="29" dur="500"/>
                                        <p:tgtEl>
                                          <p:spTgt spid="11"/>
                                        </p:tgtEl>
                                      </p:cBhvr>
                                    </p:animEffect>
                                  </p:childTnLst>
                                </p:cTn>
                              </p:par>
                            </p:childTnLst>
                          </p:cTn>
                        </p:par>
                        <p:par>
                          <p:cTn id="30" fill="hold">
                            <p:stCondLst>
                              <p:cond delay="2000"/>
                            </p:stCondLst>
                            <p:childTnLst>
                              <p:par>
                                <p:cTn id="31" presetID="12" presetClass="entr" presetSubtype="8"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p:tgtEl>
                                          <p:spTgt spid="12"/>
                                        </p:tgtEl>
                                        <p:attrNameLst>
                                          <p:attrName>ppt_x</p:attrName>
                                        </p:attrNameLst>
                                      </p:cBhvr>
                                      <p:tavLst>
                                        <p:tav tm="0">
                                          <p:val>
                                            <p:strVal val="#ppt_x-#ppt_w*1.125000"/>
                                          </p:val>
                                        </p:tav>
                                        <p:tav tm="100000">
                                          <p:val>
                                            <p:strVal val="#ppt_x"/>
                                          </p:val>
                                        </p:tav>
                                      </p:tavLst>
                                    </p:anim>
                                    <p:animEffect transition="in" filter="wipe(righ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061225" y="1555920"/>
            <a:ext cx="7797527" cy="4120811"/>
          </a:xfrm>
          <a:prstGeom prst="rect">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 y="1555920"/>
            <a:ext cx="5061223" cy="41208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MH_Others_1"/>
          <p:cNvSpPr txBox="1"/>
          <p:nvPr>
            <p:custDataLst>
              <p:tags r:id="rId1"/>
            </p:custDataLst>
          </p:nvPr>
        </p:nvSpPr>
        <p:spPr>
          <a:xfrm>
            <a:off x="1388815" y="2365779"/>
            <a:ext cx="3078072" cy="1769715"/>
          </a:xfrm>
          <a:prstGeom prst="rect">
            <a:avLst/>
          </a:prstGeom>
          <a:noFill/>
        </p:spPr>
        <p:txBody>
          <a:bodyPr vert="horz" wrap="square" lIns="0" tIns="0" rIns="0" bIns="0" rtlCol="0" anchor="ctr" anchorCtr="0">
            <a:spAutoFit/>
          </a:bodyPr>
          <a:lstStyle/>
          <a:p>
            <a:pPr algn="ctr"/>
            <a:r>
              <a:rPr lang="zh-CN" altLang="en-US" sz="115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目录</a:t>
            </a:r>
          </a:p>
        </p:txBody>
      </p:sp>
      <p:sp>
        <p:nvSpPr>
          <p:cNvPr id="19" name="MH_Others_2"/>
          <p:cNvSpPr txBox="1"/>
          <p:nvPr>
            <p:custDataLst>
              <p:tags r:id="rId2"/>
            </p:custDataLst>
          </p:nvPr>
        </p:nvSpPr>
        <p:spPr>
          <a:xfrm>
            <a:off x="1278203" y="4221950"/>
            <a:ext cx="3299296" cy="677108"/>
          </a:xfrm>
          <a:prstGeom prst="rect">
            <a:avLst/>
          </a:prstGeom>
          <a:noFill/>
        </p:spPr>
        <p:txBody>
          <a:bodyPr wrap="square" lIns="0" tIns="0" rIns="0" bIns="0">
            <a:spAutoFit/>
          </a:bodyPr>
          <a:lstStyle/>
          <a:p>
            <a:pPr algn="ctr">
              <a:defRPr/>
            </a:pPr>
            <a:r>
              <a:rPr lang="en-US" altLang="zh-CN" sz="4400" b="1"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Entry_1"/>
          <p:cNvSpPr/>
          <p:nvPr>
            <p:custDataLst>
              <p:tags r:id="rId3"/>
            </p:custDataLst>
          </p:nvPr>
        </p:nvSpPr>
        <p:spPr>
          <a:xfrm>
            <a:off x="6691912" y="2239821"/>
            <a:ext cx="2466543" cy="27699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一、概述</a:t>
            </a:r>
            <a:endParaRPr lang="zh-CN" altLang="en-US" sz="1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MH_Entry_2"/>
          <p:cNvSpPr/>
          <p:nvPr>
            <p:custDataLst>
              <p:tags r:id="rId4"/>
            </p:custDataLst>
          </p:nvPr>
        </p:nvSpPr>
        <p:spPr>
          <a:xfrm>
            <a:off x="6691912" y="2680221"/>
            <a:ext cx="2977823" cy="27699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二、开始之前：单词的表达</a:t>
            </a:r>
          </a:p>
        </p:txBody>
      </p:sp>
      <p:sp>
        <p:nvSpPr>
          <p:cNvPr id="15" name="MH_Entry_3"/>
          <p:cNvSpPr/>
          <p:nvPr>
            <p:custDataLst>
              <p:tags r:id="rId5"/>
            </p:custDataLst>
          </p:nvPr>
        </p:nvSpPr>
        <p:spPr>
          <a:xfrm>
            <a:off x="6691912" y="3112269"/>
            <a:ext cx="2466543" cy="27699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三、递归神经网络</a:t>
            </a:r>
          </a:p>
        </p:txBody>
      </p:sp>
      <p:sp>
        <p:nvSpPr>
          <p:cNvPr id="16" name="MH_Entry_4"/>
          <p:cNvSpPr/>
          <p:nvPr>
            <p:custDataLst>
              <p:tags r:id="rId6"/>
            </p:custDataLst>
          </p:nvPr>
        </p:nvSpPr>
        <p:spPr>
          <a:xfrm>
            <a:off x="6691912" y="3544317"/>
            <a:ext cx="2466543" cy="27699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四、长短时记忆</a:t>
            </a:r>
          </a:p>
        </p:txBody>
      </p:sp>
      <p:sp>
        <p:nvSpPr>
          <p:cNvPr id="11" name="MH_Entry_4">
            <a:extLst>
              <a:ext uri="{FF2B5EF4-FFF2-40B4-BE49-F238E27FC236}">
                <a16:creationId xmlns:a16="http://schemas.microsoft.com/office/drawing/2014/main" id="{6E1169D6-4B2A-5F4E-9ABD-1FBEC77753F4}"/>
              </a:ext>
            </a:extLst>
          </p:cNvPr>
          <p:cNvSpPr/>
          <p:nvPr>
            <p:custDataLst>
              <p:tags r:id="rId7"/>
            </p:custDataLst>
          </p:nvPr>
        </p:nvSpPr>
        <p:spPr>
          <a:xfrm>
            <a:off x="6691911" y="3928508"/>
            <a:ext cx="2466543" cy="27699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五、多对一</a:t>
            </a:r>
          </a:p>
        </p:txBody>
      </p:sp>
      <p:sp>
        <p:nvSpPr>
          <p:cNvPr id="12" name="MH_Entry_4">
            <a:extLst>
              <a:ext uri="{FF2B5EF4-FFF2-40B4-BE49-F238E27FC236}">
                <a16:creationId xmlns:a16="http://schemas.microsoft.com/office/drawing/2014/main" id="{D17203C8-068D-B14C-9EC9-F7DA3CACAC14}"/>
              </a:ext>
            </a:extLst>
          </p:cNvPr>
          <p:cNvSpPr/>
          <p:nvPr>
            <p:custDataLst>
              <p:tags r:id="rId8"/>
            </p:custDataLst>
          </p:nvPr>
        </p:nvSpPr>
        <p:spPr>
          <a:xfrm>
            <a:off x="6691910" y="4336405"/>
            <a:ext cx="2466543" cy="27699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六、一对多</a:t>
            </a:r>
          </a:p>
        </p:txBody>
      </p:sp>
      <p:sp>
        <p:nvSpPr>
          <p:cNvPr id="17" name="MH_Entry_4">
            <a:extLst>
              <a:ext uri="{FF2B5EF4-FFF2-40B4-BE49-F238E27FC236}">
                <a16:creationId xmlns:a16="http://schemas.microsoft.com/office/drawing/2014/main" id="{EAF552B9-6ACA-B24C-A6C9-6C511F519BAD}"/>
              </a:ext>
            </a:extLst>
          </p:cNvPr>
          <p:cNvSpPr/>
          <p:nvPr>
            <p:custDataLst>
              <p:tags r:id="rId9"/>
            </p:custDataLst>
          </p:nvPr>
        </p:nvSpPr>
        <p:spPr>
          <a:xfrm>
            <a:off x="6691909" y="4768453"/>
            <a:ext cx="2466543" cy="27699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七、同步多对多</a:t>
            </a:r>
          </a:p>
        </p:txBody>
      </p:sp>
      <p:sp>
        <p:nvSpPr>
          <p:cNvPr id="20" name="MH_Entry_4">
            <a:extLst>
              <a:ext uri="{FF2B5EF4-FFF2-40B4-BE49-F238E27FC236}">
                <a16:creationId xmlns:a16="http://schemas.microsoft.com/office/drawing/2014/main" id="{D8F7317C-6703-CC4F-83CD-2017CFF95753}"/>
              </a:ext>
            </a:extLst>
          </p:cNvPr>
          <p:cNvSpPr/>
          <p:nvPr>
            <p:custDataLst>
              <p:tags r:id="rId10"/>
            </p:custDataLst>
          </p:nvPr>
        </p:nvSpPr>
        <p:spPr>
          <a:xfrm>
            <a:off x="6691909" y="5200501"/>
            <a:ext cx="2466543" cy="27699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八、异步多对多</a:t>
            </a:r>
          </a:p>
        </p:txBody>
      </p:sp>
    </p:spTree>
    <p:extLst>
      <p:ext uri="{BB962C8B-B14F-4D97-AF65-F5344CB8AC3E}">
        <p14:creationId xmlns:p14="http://schemas.microsoft.com/office/powerpoint/2010/main" val="4111792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00">
        <p15:prstTrans prst="airplane"/>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6" presetClass="entr" presetSubtype="0" fill="hold" grpId="0" nodeType="clickEffect">
                                  <p:stCondLst>
                                    <p:cond delay="0"/>
                                  </p:stCondLst>
                                  <p:iterate type="lt">
                                    <p:tmPct val="10000"/>
                                  </p:iterate>
                                  <p:childTnLst>
                                    <p:set>
                                      <p:cBhvr>
                                        <p:cTn id="18" dur="1" fill="hold">
                                          <p:stCondLst>
                                            <p:cond delay="0"/>
                                          </p:stCondLst>
                                        </p:cTn>
                                        <p:tgtEl>
                                          <p:spTgt spid="18"/>
                                        </p:tgtEl>
                                        <p:attrNameLst>
                                          <p:attrName>style.visibility</p:attrName>
                                        </p:attrNameLst>
                                      </p:cBhvr>
                                      <p:to>
                                        <p:strVal val="visible"/>
                                      </p:to>
                                    </p:set>
                                    <p:anim by="(-#ppt_w*2)" calcmode="lin" valueType="num">
                                      <p:cBhvr rctx="PPT">
                                        <p:cTn id="19" dur="500" autoRev="1" fill="hold">
                                          <p:stCondLst>
                                            <p:cond delay="0"/>
                                          </p:stCondLst>
                                        </p:cTn>
                                        <p:tgtEl>
                                          <p:spTgt spid="18"/>
                                        </p:tgtEl>
                                        <p:attrNameLst>
                                          <p:attrName>ppt_w</p:attrName>
                                        </p:attrNameLst>
                                      </p:cBhvr>
                                    </p:anim>
                                    <p:anim by="(#ppt_w*0.50)" calcmode="lin" valueType="num">
                                      <p:cBhvr>
                                        <p:cTn id="20" dur="500" decel="50000" autoRev="1" fill="hold">
                                          <p:stCondLst>
                                            <p:cond delay="0"/>
                                          </p:stCondLst>
                                        </p:cTn>
                                        <p:tgtEl>
                                          <p:spTgt spid="18"/>
                                        </p:tgtEl>
                                        <p:attrNameLst>
                                          <p:attrName>ppt_x</p:attrName>
                                        </p:attrNameLst>
                                      </p:cBhvr>
                                    </p:anim>
                                    <p:anim from="(-#ppt_h/2)" to="(#ppt_y)" calcmode="lin" valueType="num">
                                      <p:cBhvr>
                                        <p:cTn id="21" dur="1000" fill="hold">
                                          <p:stCondLst>
                                            <p:cond delay="0"/>
                                          </p:stCondLst>
                                        </p:cTn>
                                        <p:tgtEl>
                                          <p:spTgt spid="18"/>
                                        </p:tgtEl>
                                        <p:attrNameLst>
                                          <p:attrName>ppt_y</p:attrName>
                                        </p:attrNameLst>
                                      </p:cBhvr>
                                    </p:anim>
                                    <p:animRot by="21600000">
                                      <p:cBhvr>
                                        <p:cTn id="22" dur="1000" fill="hold">
                                          <p:stCondLst>
                                            <p:cond delay="0"/>
                                          </p:stCondLst>
                                        </p:cTn>
                                        <p:tgtEl>
                                          <p:spTgt spid="18"/>
                                        </p:tgtEl>
                                        <p:attrNameLst>
                                          <p:attrName>r</p:attrName>
                                        </p:attrNameLst>
                                      </p:cBhvr>
                                    </p:animRot>
                                  </p:childTnLst>
                                </p:cTn>
                              </p:par>
                              <p:par>
                                <p:cTn id="23" presetID="56" presetClass="entr" presetSubtype="0" fill="hold" grpId="0" nodeType="withEffect">
                                  <p:stCondLst>
                                    <p:cond delay="0"/>
                                  </p:stCondLst>
                                  <p:iterate type="lt">
                                    <p:tmPct val="10000"/>
                                  </p:iterate>
                                  <p:childTnLst>
                                    <p:set>
                                      <p:cBhvr>
                                        <p:cTn id="24" dur="1" fill="hold">
                                          <p:stCondLst>
                                            <p:cond delay="0"/>
                                          </p:stCondLst>
                                        </p:cTn>
                                        <p:tgtEl>
                                          <p:spTgt spid="19"/>
                                        </p:tgtEl>
                                        <p:attrNameLst>
                                          <p:attrName>style.visibility</p:attrName>
                                        </p:attrNameLst>
                                      </p:cBhvr>
                                      <p:to>
                                        <p:strVal val="visible"/>
                                      </p:to>
                                    </p:set>
                                    <p:anim by="(-#ppt_w*2)" calcmode="lin" valueType="num">
                                      <p:cBhvr rctx="PPT">
                                        <p:cTn id="25" dur="500" autoRev="1" fill="hold">
                                          <p:stCondLst>
                                            <p:cond delay="0"/>
                                          </p:stCondLst>
                                        </p:cTn>
                                        <p:tgtEl>
                                          <p:spTgt spid="19"/>
                                        </p:tgtEl>
                                        <p:attrNameLst>
                                          <p:attrName>ppt_w</p:attrName>
                                        </p:attrNameLst>
                                      </p:cBhvr>
                                    </p:anim>
                                    <p:anim by="(#ppt_w*0.50)" calcmode="lin" valueType="num">
                                      <p:cBhvr>
                                        <p:cTn id="26" dur="500" decel="50000" autoRev="1" fill="hold">
                                          <p:stCondLst>
                                            <p:cond delay="0"/>
                                          </p:stCondLst>
                                        </p:cTn>
                                        <p:tgtEl>
                                          <p:spTgt spid="19"/>
                                        </p:tgtEl>
                                        <p:attrNameLst>
                                          <p:attrName>ppt_x</p:attrName>
                                        </p:attrNameLst>
                                      </p:cBhvr>
                                    </p:anim>
                                    <p:anim from="(-#ppt_h/2)" to="(#ppt_y)" calcmode="lin" valueType="num">
                                      <p:cBhvr>
                                        <p:cTn id="27" dur="1000" fill="hold">
                                          <p:stCondLst>
                                            <p:cond delay="0"/>
                                          </p:stCondLst>
                                        </p:cTn>
                                        <p:tgtEl>
                                          <p:spTgt spid="19"/>
                                        </p:tgtEl>
                                        <p:attrNameLst>
                                          <p:attrName>ppt_y</p:attrName>
                                        </p:attrNameLst>
                                      </p:cBhvr>
                                    </p:anim>
                                    <p:animRot by="21600000">
                                      <p:cBhvr>
                                        <p:cTn id="28" dur="1000" fill="hold">
                                          <p:stCondLst>
                                            <p:cond delay="0"/>
                                          </p:stCondLst>
                                        </p:cTn>
                                        <p:tgtEl>
                                          <p:spTgt spid="19"/>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down)">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down)">
                                      <p:cBhvr>
                                        <p:cTn id="63" dur="500"/>
                                        <p:tgtEl>
                                          <p:spTgt spid="1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8" grpId="0"/>
      <p:bldP spid="19" grpId="0"/>
      <p:bldP spid="13" grpId="0"/>
      <p:bldP spid="14" grpId="0"/>
      <p:bldP spid="15" grpId="0"/>
      <p:bldP spid="16" grpId="0"/>
      <p:bldP spid="11" grpId="0"/>
      <p:bldP spid="12" grpId="0"/>
      <p:bldP spid="17"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811">
            <a:extLst>
              <a:ext uri="{FF2B5EF4-FFF2-40B4-BE49-F238E27FC236}">
                <a16:creationId xmlns:a16="http://schemas.microsoft.com/office/drawing/2014/main" id="{E7DA05CC-EAED-C84F-A99C-F5592AC24BF5}"/>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sp>
        <p:nvSpPr>
          <p:cNvPr id="3" name="TextBox 2">
            <a:extLst>
              <a:ext uri="{FF2B5EF4-FFF2-40B4-BE49-F238E27FC236}">
                <a16:creationId xmlns:a16="http://schemas.microsoft.com/office/drawing/2014/main" id="{DF7E4F43-87D3-9D4E-8DF9-AA53E83AC2E3}"/>
              </a:ext>
            </a:extLst>
          </p:cNvPr>
          <p:cNvSpPr txBox="1"/>
          <p:nvPr/>
        </p:nvSpPr>
        <p:spPr>
          <a:xfrm>
            <a:off x="617220" y="777240"/>
            <a:ext cx="2656496" cy="584775"/>
          </a:xfrm>
          <a:prstGeom prst="rect">
            <a:avLst/>
          </a:prstGeom>
          <a:noFill/>
        </p:spPr>
        <p:txBody>
          <a:bodyPr wrap="none" rtlCol="0">
            <a:spAutoFit/>
          </a:bodyPr>
          <a:lstStyle/>
          <a:p>
            <a:r>
              <a:rPr lang="zh-CN" altLang="en-US" sz="3200" b="1" dirty="0">
                <a:solidFill>
                  <a:schemeClr val="bg2">
                    <a:lumMod val="50000"/>
                  </a:schemeClr>
                </a:solidFill>
              </a:rPr>
              <a:t>递归神经网络</a:t>
            </a:r>
            <a:endParaRPr lang="en-US" sz="3200" b="1" dirty="0">
              <a:solidFill>
                <a:schemeClr val="bg2">
                  <a:lumMod val="50000"/>
                </a:schemeClr>
              </a:solidFill>
            </a:endParaRPr>
          </a:p>
        </p:txBody>
      </p:sp>
      <p:pic>
        <p:nvPicPr>
          <p:cNvPr id="5" name="Picture 4">
            <a:extLst>
              <a:ext uri="{FF2B5EF4-FFF2-40B4-BE49-F238E27FC236}">
                <a16:creationId xmlns:a16="http://schemas.microsoft.com/office/drawing/2014/main" id="{05FB2904-B427-2946-A8CF-CCC3B1479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727" y="1643741"/>
            <a:ext cx="11757967" cy="2692664"/>
          </a:xfrm>
          <a:prstGeom prst="rect">
            <a:avLst/>
          </a:prstGeom>
        </p:spPr>
      </p:pic>
      <p:sp>
        <p:nvSpPr>
          <p:cNvPr id="6" name="TextBox 5">
            <a:extLst>
              <a:ext uri="{FF2B5EF4-FFF2-40B4-BE49-F238E27FC236}">
                <a16:creationId xmlns:a16="http://schemas.microsoft.com/office/drawing/2014/main" id="{EA7FFFBE-1068-F447-A863-AA45DD65E741}"/>
              </a:ext>
            </a:extLst>
          </p:cNvPr>
          <p:cNvSpPr txBox="1"/>
          <p:nvPr/>
        </p:nvSpPr>
        <p:spPr>
          <a:xfrm>
            <a:off x="596727" y="1240061"/>
            <a:ext cx="1112805" cy="461665"/>
          </a:xfrm>
          <a:prstGeom prst="rect">
            <a:avLst/>
          </a:prstGeom>
          <a:noFill/>
        </p:spPr>
        <p:txBody>
          <a:bodyPr wrap="none" rtlCol="0">
            <a:spAutoFit/>
          </a:bodyPr>
          <a:lstStyle/>
          <a:p>
            <a:r>
              <a:rPr lang="zh-CN" altLang="en-US" sz="2400" b="1" dirty="0"/>
              <a:t>一对一</a:t>
            </a:r>
            <a:endParaRPr lang="en-US" sz="2400" b="1" dirty="0"/>
          </a:p>
        </p:txBody>
      </p:sp>
      <p:sp>
        <p:nvSpPr>
          <p:cNvPr id="7" name="TextBox 6">
            <a:extLst>
              <a:ext uri="{FF2B5EF4-FFF2-40B4-BE49-F238E27FC236}">
                <a16:creationId xmlns:a16="http://schemas.microsoft.com/office/drawing/2014/main" id="{233D255A-64BB-B544-BB6B-BFAC371E2EAB}"/>
              </a:ext>
            </a:extLst>
          </p:cNvPr>
          <p:cNvSpPr txBox="1"/>
          <p:nvPr/>
        </p:nvSpPr>
        <p:spPr>
          <a:xfrm>
            <a:off x="2364242" y="1234602"/>
            <a:ext cx="1112805" cy="461665"/>
          </a:xfrm>
          <a:prstGeom prst="rect">
            <a:avLst/>
          </a:prstGeom>
          <a:noFill/>
        </p:spPr>
        <p:txBody>
          <a:bodyPr wrap="none" rtlCol="0">
            <a:spAutoFit/>
          </a:bodyPr>
          <a:lstStyle/>
          <a:p>
            <a:r>
              <a:rPr lang="zh-CN" altLang="en-US" sz="2400" b="1" dirty="0">
                <a:solidFill>
                  <a:schemeClr val="bg1">
                    <a:lumMod val="75000"/>
                  </a:schemeClr>
                </a:solidFill>
              </a:rPr>
              <a:t>一对多</a:t>
            </a:r>
            <a:endParaRPr lang="en-US" sz="2400" b="1" dirty="0">
              <a:solidFill>
                <a:schemeClr val="bg1">
                  <a:lumMod val="75000"/>
                </a:schemeClr>
              </a:solidFill>
            </a:endParaRPr>
          </a:p>
        </p:txBody>
      </p:sp>
      <p:sp>
        <p:nvSpPr>
          <p:cNvPr id="8" name="TextBox 7">
            <a:extLst>
              <a:ext uri="{FF2B5EF4-FFF2-40B4-BE49-F238E27FC236}">
                <a16:creationId xmlns:a16="http://schemas.microsoft.com/office/drawing/2014/main" id="{79772519-1400-E647-868F-C344257EE50F}"/>
              </a:ext>
            </a:extLst>
          </p:cNvPr>
          <p:cNvSpPr txBox="1"/>
          <p:nvPr/>
        </p:nvSpPr>
        <p:spPr>
          <a:xfrm>
            <a:off x="4773191" y="1234602"/>
            <a:ext cx="1112805" cy="461665"/>
          </a:xfrm>
          <a:prstGeom prst="rect">
            <a:avLst/>
          </a:prstGeom>
          <a:noFill/>
        </p:spPr>
        <p:txBody>
          <a:bodyPr wrap="none" rtlCol="0">
            <a:spAutoFit/>
          </a:bodyPr>
          <a:lstStyle/>
          <a:p>
            <a:r>
              <a:rPr lang="zh-CN" altLang="en-US" sz="2400" b="1" dirty="0">
                <a:solidFill>
                  <a:schemeClr val="bg1">
                    <a:lumMod val="75000"/>
                  </a:schemeClr>
                </a:solidFill>
              </a:rPr>
              <a:t>多对一</a:t>
            </a:r>
            <a:endParaRPr lang="en-US" sz="2400" b="1" dirty="0">
              <a:solidFill>
                <a:schemeClr val="bg1">
                  <a:lumMod val="75000"/>
                </a:schemeClr>
              </a:solidFill>
            </a:endParaRPr>
          </a:p>
        </p:txBody>
      </p:sp>
      <p:sp>
        <p:nvSpPr>
          <p:cNvPr id="9" name="TextBox 8">
            <a:extLst>
              <a:ext uri="{FF2B5EF4-FFF2-40B4-BE49-F238E27FC236}">
                <a16:creationId xmlns:a16="http://schemas.microsoft.com/office/drawing/2014/main" id="{AD676932-E861-D540-A290-B7E3E609381D}"/>
              </a:ext>
            </a:extLst>
          </p:cNvPr>
          <p:cNvSpPr txBox="1"/>
          <p:nvPr/>
        </p:nvSpPr>
        <p:spPr>
          <a:xfrm>
            <a:off x="7002067" y="1234602"/>
            <a:ext cx="1731564" cy="461665"/>
          </a:xfrm>
          <a:prstGeom prst="rect">
            <a:avLst/>
          </a:prstGeom>
          <a:noFill/>
        </p:spPr>
        <p:txBody>
          <a:bodyPr wrap="none" rtlCol="0">
            <a:spAutoFit/>
          </a:bodyPr>
          <a:lstStyle/>
          <a:p>
            <a:r>
              <a:rPr lang="zh-CN" altLang="en-US" sz="2400" b="1" dirty="0">
                <a:solidFill>
                  <a:schemeClr val="bg1">
                    <a:lumMod val="75000"/>
                  </a:schemeClr>
                </a:solidFill>
              </a:rPr>
              <a:t>异步多对多</a:t>
            </a:r>
            <a:endParaRPr lang="en-US" sz="2400" b="1" dirty="0">
              <a:solidFill>
                <a:schemeClr val="bg1">
                  <a:lumMod val="75000"/>
                </a:schemeClr>
              </a:solidFill>
            </a:endParaRPr>
          </a:p>
        </p:txBody>
      </p:sp>
      <p:sp>
        <p:nvSpPr>
          <p:cNvPr id="10" name="TextBox 9">
            <a:extLst>
              <a:ext uri="{FF2B5EF4-FFF2-40B4-BE49-F238E27FC236}">
                <a16:creationId xmlns:a16="http://schemas.microsoft.com/office/drawing/2014/main" id="{63A44D4A-E05C-364B-B473-DBE0DF052E3E}"/>
              </a:ext>
            </a:extLst>
          </p:cNvPr>
          <p:cNvSpPr txBox="1"/>
          <p:nvPr/>
        </p:nvSpPr>
        <p:spPr>
          <a:xfrm>
            <a:off x="9957767" y="1239751"/>
            <a:ext cx="1731564" cy="461665"/>
          </a:xfrm>
          <a:prstGeom prst="rect">
            <a:avLst/>
          </a:prstGeom>
          <a:noFill/>
        </p:spPr>
        <p:txBody>
          <a:bodyPr wrap="none" rtlCol="0">
            <a:spAutoFit/>
          </a:bodyPr>
          <a:lstStyle/>
          <a:p>
            <a:r>
              <a:rPr lang="zh-CN" altLang="en-US" sz="2400" b="1" dirty="0">
                <a:solidFill>
                  <a:schemeClr val="bg1">
                    <a:lumMod val="75000"/>
                  </a:schemeClr>
                </a:solidFill>
              </a:rPr>
              <a:t>同步多对多</a:t>
            </a:r>
            <a:endParaRPr lang="en-US" sz="2400" b="1" dirty="0">
              <a:solidFill>
                <a:schemeClr val="bg1">
                  <a:lumMod val="75000"/>
                </a:schemeClr>
              </a:solidFill>
            </a:endParaRPr>
          </a:p>
        </p:txBody>
      </p:sp>
      <p:sp>
        <p:nvSpPr>
          <p:cNvPr id="15" name="Rounded Rectangular Callout 14">
            <a:extLst>
              <a:ext uri="{FF2B5EF4-FFF2-40B4-BE49-F238E27FC236}">
                <a16:creationId xmlns:a16="http://schemas.microsoft.com/office/drawing/2014/main" id="{E18DB4BC-9E22-484A-9042-94625CA794EF}"/>
              </a:ext>
            </a:extLst>
          </p:cNvPr>
          <p:cNvSpPr/>
          <p:nvPr/>
        </p:nvSpPr>
        <p:spPr>
          <a:xfrm>
            <a:off x="956767" y="4740085"/>
            <a:ext cx="4194347" cy="997650"/>
          </a:xfrm>
          <a:prstGeom prst="wedgeRoundRectCallout">
            <a:avLst>
              <a:gd name="adj1" fmla="val -45002"/>
              <a:gd name="adj2" fmla="val -93399"/>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前馈神经网络</a:t>
            </a:r>
            <a:endParaRPr lang="en-US" altLang="zh-CN" sz="2400" dirty="0">
              <a:solidFill>
                <a:schemeClr val="tx1"/>
              </a:solidFill>
            </a:endParaRPr>
          </a:p>
          <a:p>
            <a:pPr algn="ctr"/>
            <a:r>
              <a:rPr lang="en-US" altLang="zh-CN" sz="2400" dirty="0">
                <a:solidFill>
                  <a:schemeClr val="tx1"/>
                </a:solidFill>
              </a:rPr>
              <a:t>Feedforward Neural Networks</a:t>
            </a:r>
            <a:endParaRPr lang="en-US" sz="2400" dirty="0">
              <a:solidFill>
                <a:schemeClr val="tx1"/>
              </a:solidFill>
            </a:endParaRPr>
          </a:p>
        </p:txBody>
      </p:sp>
      <p:sp>
        <p:nvSpPr>
          <p:cNvPr id="16" name="TextBox 15">
            <a:extLst>
              <a:ext uri="{FF2B5EF4-FFF2-40B4-BE49-F238E27FC236}">
                <a16:creationId xmlns:a16="http://schemas.microsoft.com/office/drawing/2014/main" id="{75CD4E89-0A86-BD4D-8D12-CC310C8AA42E}"/>
              </a:ext>
            </a:extLst>
          </p:cNvPr>
          <p:cNvSpPr txBox="1"/>
          <p:nvPr/>
        </p:nvSpPr>
        <p:spPr>
          <a:xfrm>
            <a:off x="5514320" y="4884967"/>
            <a:ext cx="4707058" cy="707886"/>
          </a:xfrm>
          <a:prstGeom prst="rect">
            <a:avLst/>
          </a:prstGeom>
          <a:noFill/>
        </p:spPr>
        <p:txBody>
          <a:bodyPr wrap="none" rtlCol="0">
            <a:spAutoFit/>
          </a:bodyPr>
          <a:lstStyle/>
          <a:p>
            <a:r>
              <a:rPr lang="zh-CN" altLang="en-GB" sz="2000" dirty="0"/>
              <a:t>非</a:t>
            </a:r>
            <a:r>
              <a:rPr lang="zh-CN" altLang="en-US" sz="2000" dirty="0"/>
              <a:t>时间序列问题，不需要递归神经网络</a:t>
            </a:r>
            <a:endParaRPr lang="en-GB" altLang="zh-CN" sz="2000" dirty="0"/>
          </a:p>
          <a:p>
            <a:r>
              <a:rPr lang="zh-CN" altLang="en-US" sz="2000" dirty="0"/>
              <a:t>例如：图像分类、识别等</a:t>
            </a:r>
            <a:endParaRPr lang="en-US" sz="2000" dirty="0"/>
          </a:p>
        </p:txBody>
      </p:sp>
      <p:sp>
        <p:nvSpPr>
          <p:cNvPr id="17" name="Rounded Rectangle 16">
            <a:extLst>
              <a:ext uri="{FF2B5EF4-FFF2-40B4-BE49-F238E27FC236}">
                <a16:creationId xmlns:a16="http://schemas.microsoft.com/office/drawing/2014/main" id="{E2015A30-4377-0849-8ABE-86CA6314CED8}"/>
              </a:ext>
            </a:extLst>
          </p:cNvPr>
          <p:cNvSpPr/>
          <p:nvPr/>
        </p:nvSpPr>
        <p:spPr>
          <a:xfrm>
            <a:off x="564708" y="1244497"/>
            <a:ext cx="1144824" cy="3091907"/>
          </a:xfrm>
          <a:prstGeom prst="roundRect">
            <a:avLst>
              <a:gd name="adj" fmla="val 7818"/>
            </a:avLst>
          </a:prstGeom>
          <a:noFill/>
          <a:ln w="63500">
            <a:solidFill>
              <a:srgbClr val="FFFF00">
                <a:alpha val="7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D281129-34E9-1145-B863-7439BD601F8A}"/>
              </a:ext>
            </a:extLst>
          </p:cNvPr>
          <p:cNvSpPr txBox="1"/>
          <p:nvPr/>
        </p:nvSpPr>
        <p:spPr>
          <a:xfrm>
            <a:off x="-72678" y="3813427"/>
            <a:ext cx="1107996" cy="369332"/>
          </a:xfrm>
          <a:prstGeom prst="rect">
            <a:avLst/>
          </a:prstGeom>
          <a:noFill/>
        </p:spPr>
        <p:txBody>
          <a:bodyPr wrap="none" rtlCol="0">
            <a:spAutoFit/>
          </a:bodyPr>
          <a:lstStyle/>
          <a:p>
            <a:r>
              <a:rPr lang="zh-CN" altLang="en-US" b="1" dirty="0">
                <a:solidFill>
                  <a:srgbClr val="FF0000"/>
                </a:solidFill>
              </a:rPr>
              <a:t>输入数据</a:t>
            </a:r>
            <a:endParaRPr lang="en-US" b="1" dirty="0">
              <a:solidFill>
                <a:srgbClr val="FF0000"/>
              </a:solidFill>
            </a:endParaRPr>
          </a:p>
        </p:txBody>
      </p:sp>
      <p:sp>
        <p:nvSpPr>
          <p:cNvPr id="19" name="TextBox 10">
            <a:extLst>
              <a:ext uri="{FF2B5EF4-FFF2-40B4-BE49-F238E27FC236}">
                <a16:creationId xmlns:a16="http://schemas.microsoft.com/office/drawing/2014/main" id="{4549D5E1-9293-3B46-8C2A-014826464760}"/>
              </a:ext>
            </a:extLst>
          </p:cNvPr>
          <p:cNvSpPr txBox="1"/>
          <p:nvPr/>
        </p:nvSpPr>
        <p:spPr>
          <a:xfrm>
            <a:off x="-72678" y="3024593"/>
            <a:ext cx="1114408" cy="369332"/>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GB" b="1" dirty="0">
                <a:solidFill>
                  <a:srgbClr val="FF0000"/>
                </a:solidFill>
              </a:rPr>
              <a:t>神经</a:t>
            </a:r>
            <a:r>
              <a:rPr lang="zh-CN" altLang="en-US" b="1" dirty="0">
                <a:solidFill>
                  <a:srgbClr val="FF0000"/>
                </a:solidFill>
              </a:rPr>
              <a:t>网络</a:t>
            </a:r>
            <a:endParaRPr lang="en-US" b="1" dirty="0">
              <a:solidFill>
                <a:srgbClr val="FF0000"/>
              </a:solidFill>
            </a:endParaRPr>
          </a:p>
        </p:txBody>
      </p:sp>
      <p:sp>
        <p:nvSpPr>
          <p:cNvPr id="20" name="TextBox 10">
            <a:extLst>
              <a:ext uri="{FF2B5EF4-FFF2-40B4-BE49-F238E27FC236}">
                <a16:creationId xmlns:a16="http://schemas.microsoft.com/office/drawing/2014/main" id="{D0AD8F2C-D23E-D043-9465-F7344D9F6DC1}"/>
              </a:ext>
            </a:extLst>
          </p:cNvPr>
          <p:cNvSpPr txBox="1"/>
          <p:nvPr/>
        </p:nvSpPr>
        <p:spPr>
          <a:xfrm>
            <a:off x="-58465" y="2241680"/>
            <a:ext cx="1114408" cy="369332"/>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b="1" dirty="0">
                <a:solidFill>
                  <a:srgbClr val="FF0000"/>
                </a:solidFill>
              </a:rPr>
              <a:t>输出结果</a:t>
            </a:r>
            <a:endParaRPr lang="en-US" b="1" dirty="0">
              <a:solidFill>
                <a:srgbClr val="FF0000"/>
              </a:solidFill>
            </a:endParaRPr>
          </a:p>
        </p:txBody>
      </p:sp>
    </p:spTree>
    <p:extLst>
      <p:ext uri="{BB962C8B-B14F-4D97-AF65-F5344CB8AC3E}">
        <p14:creationId xmlns:p14="http://schemas.microsoft.com/office/powerpoint/2010/main" val="2413575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811">
            <a:extLst>
              <a:ext uri="{FF2B5EF4-FFF2-40B4-BE49-F238E27FC236}">
                <a16:creationId xmlns:a16="http://schemas.microsoft.com/office/drawing/2014/main" id="{E7DA05CC-EAED-C84F-A99C-F5592AC24BF5}"/>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sp>
        <p:nvSpPr>
          <p:cNvPr id="3" name="TextBox 2">
            <a:extLst>
              <a:ext uri="{FF2B5EF4-FFF2-40B4-BE49-F238E27FC236}">
                <a16:creationId xmlns:a16="http://schemas.microsoft.com/office/drawing/2014/main" id="{DF7E4F43-87D3-9D4E-8DF9-AA53E83AC2E3}"/>
              </a:ext>
            </a:extLst>
          </p:cNvPr>
          <p:cNvSpPr txBox="1"/>
          <p:nvPr/>
        </p:nvSpPr>
        <p:spPr>
          <a:xfrm>
            <a:off x="617220" y="777240"/>
            <a:ext cx="4304383" cy="584775"/>
          </a:xfrm>
          <a:prstGeom prst="rect">
            <a:avLst/>
          </a:prstGeom>
          <a:noFill/>
        </p:spPr>
        <p:txBody>
          <a:bodyPr wrap="none" rtlCol="0">
            <a:spAutoFit/>
          </a:bodyPr>
          <a:lstStyle/>
          <a:p>
            <a:r>
              <a:rPr lang="zh-CN" altLang="en-US" sz="3200" b="1" dirty="0">
                <a:solidFill>
                  <a:schemeClr val="bg2">
                    <a:lumMod val="50000"/>
                  </a:schemeClr>
                </a:solidFill>
              </a:rPr>
              <a:t>递归神经网络：一对多</a:t>
            </a:r>
            <a:endParaRPr lang="en-US" sz="3200" b="1" dirty="0">
              <a:solidFill>
                <a:schemeClr val="bg2">
                  <a:lumMod val="50000"/>
                </a:schemeClr>
              </a:solidFill>
            </a:endParaRPr>
          </a:p>
        </p:txBody>
      </p:sp>
      <p:pic>
        <p:nvPicPr>
          <p:cNvPr id="5" name="Picture 4">
            <a:extLst>
              <a:ext uri="{FF2B5EF4-FFF2-40B4-BE49-F238E27FC236}">
                <a16:creationId xmlns:a16="http://schemas.microsoft.com/office/drawing/2014/main" id="{05FB2904-B427-2946-A8CF-CCC3B1479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727" y="1643741"/>
            <a:ext cx="11757967" cy="2692664"/>
          </a:xfrm>
          <a:prstGeom prst="rect">
            <a:avLst/>
          </a:prstGeom>
        </p:spPr>
      </p:pic>
      <p:sp>
        <p:nvSpPr>
          <p:cNvPr id="6" name="TextBox 5">
            <a:extLst>
              <a:ext uri="{FF2B5EF4-FFF2-40B4-BE49-F238E27FC236}">
                <a16:creationId xmlns:a16="http://schemas.microsoft.com/office/drawing/2014/main" id="{EA7FFFBE-1068-F447-A863-AA45DD65E741}"/>
              </a:ext>
            </a:extLst>
          </p:cNvPr>
          <p:cNvSpPr txBox="1"/>
          <p:nvPr/>
        </p:nvSpPr>
        <p:spPr>
          <a:xfrm>
            <a:off x="596727" y="1240061"/>
            <a:ext cx="1112805" cy="461665"/>
          </a:xfrm>
          <a:prstGeom prst="rect">
            <a:avLst/>
          </a:prstGeom>
          <a:noFill/>
        </p:spPr>
        <p:txBody>
          <a:bodyPr wrap="none" rtlCol="0">
            <a:spAutoFit/>
          </a:bodyPr>
          <a:lstStyle/>
          <a:p>
            <a:r>
              <a:rPr lang="zh-CN" altLang="en-US" sz="2400" b="1" dirty="0"/>
              <a:t>一对一</a:t>
            </a:r>
            <a:endParaRPr lang="en-US" sz="2400" b="1" dirty="0"/>
          </a:p>
        </p:txBody>
      </p:sp>
      <p:sp>
        <p:nvSpPr>
          <p:cNvPr id="7" name="TextBox 6">
            <a:extLst>
              <a:ext uri="{FF2B5EF4-FFF2-40B4-BE49-F238E27FC236}">
                <a16:creationId xmlns:a16="http://schemas.microsoft.com/office/drawing/2014/main" id="{233D255A-64BB-B544-BB6B-BFAC371E2EAB}"/>
              </a:ext>
            </a:extLst>
          </p:cNvPr>
          <p:cNvSpPr txBox="1"/>
          <p:nvPr/>
        </p:nvSpPr>
        <p:spPr>
          <a:xfrm>
            <a:off x="2364242" y="1234602"/>
            <a:ext cx="1112805" cy="461665"/>
          </a:xfrm>
          <a:prstGeom prst="rect">
            <a:avLst/>
          </a:prstGeom>
          <a:noFill/>
        </p:spPr>
        <p:txBody>
          <a:bodyPr wrap="none" rtlCol="0">
            <a:spAutoFit/>
          </a:bodyPr>
          <a:lstStyle/>
          <a:p>
            <a:r>
              <a:rPr lang="zh-CN" altLang="en-US" sz="2400" b="1" dirty="0"/>
              <a:t>一对多</a:t>
            </a:r>
            <a:endParaRPr lang="en-US" sz="2400" b="1" dirty="0"/>
          </a:p>
        </p:txBody>
      </p:sp>
      <p:sp>
        <p:nvSpPr>
          <p:cNvPr id="8" name="TextBox 7">
            <a:extLst>
              <a:ext uri="{FF2B5EF4-FFF2-40B4-BE49-F238E27FC236}">
                <a16:creationId xmlns:a16="http://schemas.microsoft.com/office/drawing/2014/main" id="{79772519-1400-E647-868F-C344257EE50F}"/>
              </a:ext>
            </a:extLst>
          </p:cNvPr>
          <p:cNvSpPr txBox="1"/>
          <p:nvPr/>
        </p:nvSpPr>
        <p:spPr>
          <a:xfrm>
            <a:off x="4773191" y="1234602"/>
            <a:ext cx="1112805" cy="461665"/>
          </a:xfrm>
          <a:prstGeom prst="rect">
            <a:avLst/>
          </a:prstGeom>
          <a:noFill/>
        </p:spPr>
        <p:txBody>
          <a:bodyPr wrap="none" rtlCol="0">
            <a:spAutoFit/>
          </a:bodyPr>
          <a:lstStyle/>
          <a:p>
            <a:r>
              <a:rPr lang="zh-CN" altLang="en-US" sz="2400" b="1" dirty="0">
                <a:solidFill>
                  <a:schemeClr val="bg1">
                    <a:lumMod val="75000"/>
                  </a:schemeClr>
                </a:solidFill>
              </a:rPr>
              <a:t>多对一</a:t>
            </a:r>
            <a:endParaRPr lang="en-US" sz="2400" b="1" dirty="0">
              <a:solidFill>
                <a:schemeClr val="bg1">
                  <a:lumMod val="75000"/>
                </a:schemeClr>
              </a:solidFill>
            </a:endParaRPr>
          </a:p>
        </p:txBody>
      </p:sp>
      <p:sp>
        <p:nvSpPr>
          <p:cNvPr id="9" name="TextBox 8">
            <a:extLst>
              <a:ext uri="{FF2B5EF4-FFF2-40B4-BE49-F238E27FC236}">
                <a16:creationId xmlns:a16="http://schemas.microsoft.com/office/drawing/2014/main" id="{AD676932-E861-D540-A290-B7E3E609381D}"/>
              </a:ext>
            </a:extLst>
          </p:cNvPr>
          <p:cNvSpPr txBox="1"/>
          <p:nvPr/>
        </p:nvSpPr>
        <p:spPr>
          <a:xfrm>
            <a:off x="7002067" y="1234602"/>
            <a:ext cx="1731564" cy="461665"/>
          </a:xfrm>
          <a:prstGeom prst="rect">
            <a:avLst/>
          </a:prstGeom>
          <a:noFill/>
        </p:spPr>
        <p:txBody>
          <a:bodyPr wrap="none" rtlCol="0">
            <a:spAutoFit/>
          </a:bodyPr>
          <a:lstStyle/>
          <a:p>
            <a:r>
              <a:rPr lang="zh-CN" altLang="en-US" sz="2400" b="1" dirty="0">
                <a:solidFill>
                  <a:schemeClr val="bg1">
                    <a:lumMod val="75000"/>
                  </a:schemeClr>
                </a:solidFill>
              </a:rPr>
              <a:t>异步多对多</a:t>
            </a:r>
            <a:endParaRPr lang="en-US" sz="2400" b="1" dirty="0">
              <a:solidFill>
                <a:schemeClr val="bg1">
                  <a:lumMod val="75000"/>
                </a:schemeClr>
              </a:solidFill>
            </a:endParaRPr>
          </a:p>
        </p:txBody>
      </p:sp>
      <p:sp>
        <p:nvSpPr>
          <p:cNvPr id="10" name="TextBox 9">
            <a:extLst>
              <a:ext uri="{FF2B5EF4-FFF2-40B4-BE49-F238E27FC236}">
                <a16:creationId xmlns:a16="http://schemas.microsoft.com/office/drawing/2014/main" id="{63A44D4A-E05C-364B-B473-DBE0DF052E3E}"/>
              </a:ext>
            </a:extLst>
          </p:cNvPr>
          <p:cNvSpPr txBox="1"/>
          <p:nvPr/>
        </p:nvSpPr>
        <p:spPr>
          <a:xfrm>
            <a:off x="9957767" y="1239751"/>
            <a:ext cx="1731564" cy="461665"/>
          </a:xfrm>
          <a:prstGeom prst="rect">
            <a:avLst/>
          </a:prstGeom>
          <a:noFill/>
        </p:spPr>
        <p:txBody>
          <a:bodyPr wrap="none" rtlCol="0">
            <a:spAutoFit/>
          </a:bodyPr>
          <a:lstStyle/>
          <a:p>
            <a:r>
              <a:rPr lang="zh-CN" altLang="en-US" sz="2400" b="1" dirty="0">
                <a:solidFill>
                  <a:schemeClr val="bg1">
                    <a:lumMod val="75000"/>
                  </a:schemeClr>
                </a:solidFill>
              </a:rPr>
              <a:t>同步多对多</a:t>
            </a:r>
            <a:endParaRPr lang="en-US" sz="2400" b="1" dirty="0">
              <a:solidFill>
                <a:schemeClr val="bg1">
                  <a:lumMod val="75000"/>
                </a:schemeClr>
              </a:solidFill>
            </a:endParaRPr>
          </a:p>
        </p:txBody>
      </p:sp>
      <p:sp>
        <p:nvSpPr>
          <p:cNvPr id="15" name="Rounded Rectangular Callout 14">
            <a:extLst>
              <a:ext uri="{FF2B5EF4-FFF2-40B4-BE49-F238E27FC236}">
                <a16:creationId xmlns:a16="http://schemas.microsoft.com/office/drawing/2014/main" id="{E18DB4BC-9E22-484A-9042-94625CA794EF}"/>
              </a:ext>
            </a:extLst>
          </p:cNvPr>
          <p:cNvSpPr/>
          <p:nvPr/>
        </p:nvSpPr>
        <p:spPr>
          <a:xfrm>
            <a:off x="956767" y="4740085"/>
            <a:ext cx="4194347" cy="997650"/>
          </a:xfrm>
          <a:prstGeom prst="wedgeRoundRectCallout">
            <a:avLst>
              <a:gd name="adj1" fmla="val -1741"/>
              <a:gd name="adj2" fmla="val -87671"/>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GB" sz="2400" dirty="0">
                <a:solidFill>
                  <a:schemeClr val="tx1"/>
                </a:solidFill>
              </a:rPr>
              <a:t>一个</a:t>
            </a:r>
            <a:r>
              <a:rPr lang="zh-CN" altLang="en-US" sz="2400" dirty="0">
                <a:solidFill>
                  <a:schemeClr val="tx1"/>
                </a:solidFill>
              </a:rPr>
              <a:t>输入，按时间顺序产生多个输出</a:t>
            </a:r>
            <a:endParaRPr lang="en-US" sz="2400" dirty="0">
              <a:solidFill>
                <a:schemeClr val="tx1"/>
              </a:solidFill>
            </a:endParaRPr>
          </a:p>
        </p:txBody>
      </p:sp>
      <p:sp>
        <p:nvSpPr>
          <p:cNvPr id="16" name="TextBox 15">
            <a:extLst>
              <a:ext uri="{FF2B5EF4-FFF2-40B4-BE49-F238E27FC236}">
                <a16:creationId xmlns:a16="http://schemas.microsoft.com/office/drawing/2014/main" id="{75CD4E89-0A86-BD4D-8D12-CC310C8AA42E}"/>
              </a:ext>
            </a:extLst>
          </p:cNvPr>
          <p:cNvSpPr txBox="1"/>
          <p:nvPr/>
        </p:nvSpPr>
        <p:spPr>
          <a:xfrm>
            <a:off x="5515546" y="5038855"/>
            <a:ext cx="6083717" cy="400110"/>
          </a:xfrm>
          <a:prstGeom prst="rect">
            <a:avLst/>
          </a:prstGeom>
          <a:noFill/>
        </p:spPr>
        <p:txBody>
          <a:bodyPr wrap="none" rtlCol="0">
            <a:spAutoFit/>
          </a:bodyPr>
          <a:lstStyle/>
          <a:p>
            <a:r>
              <a:rPr lang="zh-CN" altLang="en-US" sz="2000" dirty="0"/>
              <a:t>例如：图像描述的生成，给一个图片，逐字生成句子</a:t>
            </a:r>
            <a:endParaRPr lang="en-US" sz="2000" dirty="0"/>
          </a:p>
        </p:txBody>
      </p:sp>
      <p:sp>
        <p:nvSpPr>
          <p:cNvPr id="17" name="Rounded Rectangle 16">
            <a:extLst>
              <a:ext uri="{FF2B5EF4-FFF2-40B4-BE49-F238E27FC236}">
                <a16:creationId xmlns:a16="http://schemas.microsoft.com/office/drawing/2014/main" id="{E2015A30-4377-0849-8ABE-86CA6314CED8}"/>
              </a:ext>
            </a:extLst>
          </p:cNvPr>
          <p:cNvSpPr/>
          <p:nvPr/>
        </p:nvSpPr>
        <p:spPr>
          <a:xfrm>
            <a:off x="1820862" y="1244497"/>
            <a:ext cx="2286965" cy="3091907"/>
          </a:xfrm>
          <a:prstGeom prst="roundRect">
            <a:avLst>
              <a:gd name="adj" fmla="val 7818"/>
            </a:avLst>
          </a:prstGeom>
          <a:noFill/>
          <a:ln w="63500">
            <a:solidFill>
              <a:srgbClr val="FFFF00">
                <a:alpha val="7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04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811">
            <a:extLst>
              <a:ext uri="{FF2B5EF4-FFF2-40B4-BE49-F238E27FC236}">
                <a16:creationId xmlns:a16="http://schemas.microsoft.com/office/drawing/2014/main" id="{E7DA05CC-EAED-C84F-A99C-F5592AC24BF5}"/>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sp>
        <p:nvSpPr>
          <p:cNvPr id="3" name="TextBox 2">
            <a:extLst>
              <a:ext uri="{FF2B5EF4-FFF2-40B4-BE49-F238E27FC236}">
                <a16:creationId xmlns:a16="http://schemas.microsoft.com/office/drawing/2014/main" id="{DF7E4F43-87D3-9D4E-8DF9-AA53E83AC2E3}"/>
              </a:ext>
            </a:extLst>
          </p:cNvPr>
          <p:cNvSpPr txBox="1"/>
          <p:nvPr/>
        </p:nvSpPr>
        <p:spPr>
          <a:xfrm>
            <a:off x="617220" y="777240"/>
            <a:ext cx="4304383" cy="584775"/>
          </a:xfrm>
          <a:prstGeom prst="rect">
            <a:avLst/>
          </a:prstGeom>
          <a:noFill/>
        </p:spPr>
        <p:txBody>
          <a:bodyPr wrap="none" rtlCol="0">
            <a:spAutoFit/>
          </a:bodyPr>
          <a:lstStyle/>
          <a:p>
            <a:r>
              <a:rPr lang="zh-CN" altLang="en-US" sz="3200" b="1" dirty="0">
                <a:solidFill>
                  <a:schemeClr val="bg2">
                    <a:lumMod val="50000"/>
                  </a:schemeClr>
                </a:solidFill>
              </a:rPr>
              <a:t>递归神经网络：多对一</a:t>
            </a:r>
            <a:endParaRPr lang="en-US" sz="3200" b="1" dirty="0">
              <a:solidFill>
                <a:schemeClr val="bg2">
                  <a:lumMod val="50000"/>
                </a:schemeClr>
              </a:solidFill>
            </a:endParaRPr>
          </a:p>
        </p:txBody>
      </p:sp>
      <p:pic>
        <p:nvPicPr>
          <p:cNvPr id="5" name="Picture 4">
            <a:extLst>
              <a:ext uri="{FF2B5EF4-FFF2-40B4-BE49-F238E27FC236}">
                <a16:creationId xmlns:a16="http://schemas.microsoft.com/office/drawing/2014/main" id="{05FB2904-B427-2946-A8CF-CCC3B1479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727" y="1643741"/>
            <a:ext cx="11757967" cy="2692664"/>
          </a:xfrm>
          <a:prstGeom prst="rect">
            <a:avLst/>
          </a:prstGeom>
        </p:spPr>
      </p:pic>
      <p:sp>
        <p:nvSpPr>
          <p:cNvPr id="6" name="TextBox 5">
            <a:extLst>
              <a:ext uri="{FF2B5EF4-FFF2-40B4-BE49-F238E27FC236}">
                <a16:creationId xmlns:a16="http://schemas.microsoft.com/office/drawing/2014/main" id="{EA7FFFBE-1068-F447-A863-AA45DD65E741}"/>
              </a:ext>
            </a:extLst>
          </p:cNvPr>
          <p:cNvSpPr txBox="1"/>
          <p:nvPr/>
        </p:nvSpPr>
        <p:spPr>
          <a:xfrm>
            <a:off x="596727" y="1240061"/>
            <a:ext cx="1112805" cy="461665"/>
          </a:xfrm>
          <a:prstGeom prst="rect">
            <a:avLst/>
          </a:prstGeom>
          <a:noFill/>
        </p:spPr>
        <p:txBody>
          <a:bodyPr wrap="none" rtlCol="0">
            <a:spAutoFit/>
          </a:bodyPr>
          <a:lstStyle/>
          <a:p>
            <a:r>
              <a:rPr lang="zh-CN" altLang="en-US" sz="2400" b="1" dirty="0"/>
              <a:t>一对一</a:t>
            </a:r>
            <a:endParaRPr lang="en-US" sz="2400" b="1" dirty="0"/>
          </a:p>
        </p:txBody>
      </p:sp>
      <p:sp>
        <p:nvSpPr>
          <p:cNvPr id="7" name="TextBox 6">
            <a:extLst>
              <a:ext uri="{FF2B5EF4-FFF2-40B4-BE49-F238E27FC236}">
                <a16:creationId xmlns:a16="http://schemas.microsoft.com/office/drawing/2014/main" id="{233D255A-64BB-B544-BB6B-BFAC371E2EAB}"/>
              </a:ext>
            </a:extLst>
          </p:cNvPr>
          <p:cNvSpPr txBox="1"/>
          <p:nvPr/>
        </p:nvSpPr>
        <p:spPr>
          <a:xfrm>
            <a:off x="2364242" y="1234602"/>
            <a:ext cx="1112805" cy="461665"/>
          </a:xfrm>
          <a:prstGeom prst="rect">
            <a:avLst/>
          </a:prstGeom>
          <a:noFill/>
        </p:spPr>
        <p:txBody>
          <a:bodyPr wrap="none" rtlCol="0">
            <a:spAutoFit/>
          </a:bodyPr>
          <a:lstStyle/>
          <a:p>
            <a:r>
              <a:rPr lang="zh-CN" altLang="en-US" sz="2400" b="1" dirty="0"/>
              <a:t>一对多</a:t>
            </a:r>
            <a:endParaRPr lang="en-US" sz="2400" b="1" dirty="0"/>
          </a:p>
        </p:txBody>
      </p:sp>
      <p:sp>
        <p:nvSpPr>
          <p:cNvPr id="8" name="TextBox 7">
            <a:extLst>
              <a:ext uri="{FF2B5EF4-FFF2-40B4-BE49-F238E27FC236}">
                <a16:creationId xmlns:a16="http://schemas.microsoft.com/office/drawing/2014/main" id="{79772519-1400-E647-868F-C344257EE50F}"/>
              </a:ext>
            </a:extLst>
          </p:cNvPr>
          <p:cNvSpPr txBox="1"/>
          <p:nvPr/>
        </p:nvSpPr>
        <p:spPr>
          <a:xfrm>
            <a:off x="4773191" y="1234602"/>
            <a:ext cx="1112805" cy="461665"/>
          </a:xfrm>
          <a:prstGeom prst="rect">
            <a:avLst/>
          </a:prstGeom>
          <a:noFill/>
        </p:spPr>
        <p:txBody>
          <a:bodyPr wrap="none" rtlCol="0">
            <a:spAutoFit/>
          </a:bodyPr>
          <a:lstStyle/>
          <a:p>
            <a:r>
              <a:rPr lang="zh-CN" altLang="en-US" sz="2400" b="1" dirty="0"/>
              <a:t>多对一</a:t>
            </a:r>
            <a:endParaRPr lang="en-US" sz="2400" b="1" dirty="0"/>
          </a:p>
        </p:txBody>
      </p:sp>
      <p:sp>
        <p:nvSpPr>
          <p:cNvPr id="9" name="TextBox 8">
            <a:extLst>
              <a:ext uri="{FF2B5EF4-FFF2-40B4-BE49-F238E27FC236}">
                <a16:creationId xmlns:a16="http://schemas.microsoft.com/office/drawing/2014/main" id="{AD676932-E861-D540-A290-B7E3E609381D}"/>
              </a:ext>
            </a:extLst>
          </p:cNvPr>
          <p:cNvSpPr txBox="1"/>
          <p:nvPr/>
        </p:nvSpPr>
        <p:spPr>
          <a:xfrm>
            <a:off x="7002067" y="1234602"/>
            <a:ext cx="1731564" cy="461665"/>
          </a:xfrm>
          <a:prstGeom prst="rect">
            <a:avLst/>
          </a:prstGeom>
          <a:noFill/>
        </p:spPr>
        <p:txBody>
          <a:bodyPr wrap="none" rtlCol="0">
            <a:spAutoFit/>
          </a:bodyPr>
          <a:lstStyle/>
          <a:p>
            <a:r>
              <a:rPr lang="zh-CN" altLang="en-US" sz="2400" b="1" dirty="0">
                <a:solidFill>
                  <a:schemeClr val="bg1">
                    <a:lumMod val="75000"/>
                  </a:schemeClr>
                </a:solidFill>
              </a:rPr>
              <a:t>异步多对多</a:t>
            </a:r>
            <a:endParaRPr lang="en-US" sz="2400" b="1" dirty="0">
              <a:solidFill>
                <a:schemeClr val="bg1">
                  <a:lumMod val="75000"/>
                </a:schemeClr>
              </a:solidFill>
            </a:endParaRPr>
          </a:p>
        </p:txBody>
      </p:sp>
      <p:sp>
        <p:nvSpPr>
          <p:cNvPr id="10" name="TextBox 9">
            <a:extLst>
              <a:ext uri="{FF2B5EF4-FFF2-40B4-BE49-F238E27FC236}">
                <a16:creationId xmlns:a16="http://schemas.microsoft.com/office/drawing/2014/main" id="{63A44D4A-E05C-364B-B473-DBE0DF052E3E}"/>
              </a:ext>
            </a:extLst>
          </p:cNvPr>
          <p:cNvSpPr txBox="1"/>
          <p:nvPr/>
        </p:nvSpPr>
        <p:spPr>
          <a:xfrm>
            <a:off x="9957767" y="1239751"/>
            <a:ext cx="1731564" cy="461665"/>
          </a:xfrm>
          <a:prstGeom prst="rect">
            <a:avLst/>
          </a:prstGeom>
          <a:noFill/>
        </p:spPr>
        <p:txBody>
          <a:bodyPr wrap="none" rtlCol="0">
            <a:spAutoFit/>
          </a:bodyPr>
          <a:lstStyle/>
          <a:p>
            <a:r>
              <a:rPr lang="zh-CN" altLang="en-US" sz="2400" b="1" dirty="0">
                <a:solidFill>
                  <a:schemeClr val="bg1">
                    <a:lumMod val="75000"/>
                  </a:schemeClr>
                </a:solidFill>
              </a:rPr>
              <a:t>同步多对多</a:t>
            </a:r>
            <a:endParaRPr lang="en-US" sz="2400" b="1" dirty="0">
              <a:solidFill>
                <a:schemeClr val="bg1">
                  <a:lumMod val="75000"/>
                </a:schemeClr>
              </a:solidFill>
            </a:endParaRPr>
          </a:p>
        </p:txBody>
      </p:sp>
      <p:sp>
        <p:nvSpPr>
          <p:cNvPr id="15" name="Rounded Rectangular Callout 14">
            <a:extLst>
              <a:ext uri="{FF2B5EF4-FFF2-40B4-BE49-F238E27FC236}">
                <a16:creationId xmlns:a16="http://schemas.microsoft.com/office/drawing/2014/main" id="{E18DB4BC-9E22-484A-9042-94625CA794EF}"/>
              </a:ext>
            </a:extLst>
          </p:cNvPr>
          <p:cNvSpPr/>
          <p:nvPr/>
        </p:nvSpPr>
        <p:spPr>
          <a:xfrm>
            <a:off x="956767" y="4740085"/>
            <a:ext cx="4194347" cy="997650"/>
          </a:xfrm>
          <a:prstGeom prst="wedgeRoundRectCallout">
            <a:avLst>
              <a:gd name="adj1" fmla="val 50717"/>
              <a:gd name="adj2" fmla="val -8337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多个输入全部输入后，再输出一个结果</a:t>
            </a:r>
            <a:endParaRPr lang="en-US" sz="2400" dirty="0">
              <a:solidFill>
                <a:schemeClr val="tx1"/>
              </a:solidFill>
            </a:endParaRPr>
          </a:p>
        </p:txBody>
      </p:sp>
      <p:sp>
        <p:nvSpPr>
          <p:cNvPr id="16" name="TextBox 15">
            <a:extLst>
              <a:ext uri="{FF2B5EF4-FFF2-40B4-BE49-F238E27FC236}">
                <a16:creationId xmlns:a16="http://schemas.microsoft.com/office/drawing/2014/main" id="{75CD4E89-0A86-BD4D-8D12-CC310C8AA42E}"/>
              </a:ext>
            </a:extLst>
          </p:cNvPr>
          <p:cNvSpPr txBox="1"/>
          <p:nvPr/>
        </p:nvSpPr>
        <p:spPr>
          <a:xfrm>
            <a:off x="5515546" y="5038855"/>
            <a:ext cx="5527475" cy="400110"/>
          </a:xfrm>
          <a:prstGeom prst="rect">
            <a:avLst/>
          </a:prstGeom>
          <a:noFill/>
        </p:spPr>
        <p:txBody>
          <a:bodyPr wrap="none" rtlCol="0">
            <a:spAutoFit/>
          </a:bodyPr>
          <a:lstStyle/>
          <a:p>
            <a:r>
              <a:rPr lang="zh-CN" altLang="en-US" sz="2000" dirty="0"/>
              <a:t>例如：句子情感分类，给一句话，判断喜怒哀乐</a:t>
            </a:r>
            <a:endParaRPr lang="en-US" sz="2000" dirty="0"/>
          </a:p>
        </p:txBody>
      </p:sp>
      <p:sp>
        <p:nvSpPr>
          <p:cNvPr id="17" name="Rounded Rectangle 16">
            <a:extLst>
              <a:ext uri="{FF2B5EF4-FFF2-40B4-BE49-F238E27FC236}">
                <a16:creationId xmlns:a16="http://schemas.microsoft.com/office/drawing/2014/main" id="{E2015A30-4377-0849-8ABE-86CA6314CED8}"/>
              </a:ext>
            </a:extLst>
          </p:cNvPr>
          <p:cNvSpPr/>
          <p:nvPr/>
        </p:nvSpPr>
        <p:spPr>
          <a:xfrm>
            <a:off x="4197127" y="1244497"/>
            <a:ext cx="2139577" cy="3091907"/>
          </a:xfrm>
          <a:prstGeom prst="roundRect">
            <a:avLst>
              <a:gd name="adj" fmla="val 7818"/>
            </a:avLst>
          </a:prstGeom>
          <a:noFill/>
          <a:ln w="63500">
            <a:solidFill>
              <a:srgbClr val="FFFF00">
                <a:alpha val="7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526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811">
            <a:extLst>
              <a:ext uri="{FF2B5EF4-FFF2-40B4-BE49-F238E27FC236}">
                <a16:creationId xmlns:a16="http://schemas.microsoft.com/office/drawing/2014/main" id="{E7DA05CC-EAED-C84F-A99C-F5592AC24BF5}"/>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sp>
        <p:nvSpPr>
          <p:cNvPr id="3" name="TextBox 2">
            <a:extLst>
              <a:ext uri="{FF2B5EF4-FFF2-40B4-BE49-F238E27FC236}">
                <a16:creationId xmlns:a16="http://schemas.microsoft.com/office/drawing/2014/main" id="{DF7E4F43-87D3-9D4E-8DF9-AA53E83AC2E3}"/>
              </a:ext>
            </a:extLst>
          </p:cNvPr>
          <p:cNvSpPr txBox="1"/>
          <p:nvPr/>
        </p:nvSpPr>
        <p:spPr>
          <a:xfrm>
            <a:off x="617220" y="777240"/>
            <a:ext cx="5128327" cy="584775"/>
          </a:xfrm>
          <a:prstGeom prst="rect">
            <a:avLst/>
          </a:prstGeom>
          <a:noFill/>
        </p:spPr>
        <p:txBody>
          <a:bodyPr wrap="none" rtlCol="0">
            <a:spAutoFit/>
          </a:bodyPr>
          <a:lstStyle/>
          <a:p>
            <a:r>
              <a:rPr lang="zh-CN" altLang="en-US" sz="3200" b="1" dirty="0">
                <a:solidFill>
                  <a:schemeClr val="bg2">
                    <a:lumMod val="50000"/>
                  </a:schemeClr>
                </a:solidFill>
              </a:rPr>
              <a:t>递归神经网络：异步多对多</a:t>
            </a:r>
            <a:endParaRPr lang="en-US" sz="3200" b="1" dirty="0">
              <a:solidFill>
                <a:schemeClr val="bg2">
                  <a:lumMod val="50000"/>
                </a:schemeClr>
              </a:solidFill>
            </a:endParaRPr>
          </a:p>
        </p:txBody>
      </p:sp>
      <p:pic>
        <p:nvPicPr>
          <p:cNvPr id="5" name="Picture 4">
            <a:extLst>
              <a:ext uri="{FF2B5EF4-FFF2-40B4-BE49-F238E27FC236}">
                <a16:creationId xmlns:a16="http://schemas.microsoft.com/office/drawing/2014/main" id="{05FB2904-B427-2946-A8CF-CCC3B1479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727" y="1643741"/>
            <a:ext cx="11757967" cy="2692664"/>
          </a:xfrm>
          <a:prstGeom prst="rect">
            <a:avLst/>
          </a:prstGeom>
        </p:spPr>
      </p:pic>
      <p:sp>
        <p:nvSpPr>
          <p:cNvPr id="6" name="TextBox 5">
            <a:extLst>
              <a:ext uri="{FF2B5EF4-FFF2-40B4-BE49-F238E27FC236}">
                <a16:creationId xmlns:a16="http://schemas.microsoft.com/office/drawing/2014/main" id="{EA7FFFBE-1068-F447-A863-AA45DD65E741}"/>
              </a:ext>
            </a:extLst>
          </p:cNvPr>
          <p:cNvSpPr txBox="1"/>
          <p:nvPr/>
        </p:nvSpPr>
        <p:spPr>
          <a:xfrm>
            <a:off x="596727" y="1240061"/>
            <a:ext cx="1112805" cy="461665"/>
          </a:xfrm>
          <a:prstGeom prst="rect">
            <a:avLst/>
          </a:prstGeom>
          <a:noFill/>
        </p:spPr>
        <p:txBody>
          <a:bodyPr wrap="none" rtlCol="0">
            <a:spAutoFit/>
          </a:bodyPr>
          <a:lstStyle/>
          <a:p>
            <a:r>
              <a:rPr lang="zh-CN" altLang="en-US" sz="2400" b="1" dirty="0"/>
              <a:t>一对一</a:t>
            </a:r>
            <a:endParaRPr lang="en-US" sz="2400" b="1" dirty="0"/>
          </a:p>
        </p:txBody>
      </p:sp>
      <p:sp>
        <p:nvSpPr>
          <p:cNvPr id="7" name="TextBox 6">
            <a:extLst>
              <a:ext uri="{FF2B5EF4-FFF2-40B4-BE49-F238E27FC236}">
                <a16:creationId xmlns:a16="http://schemas.microsoft.com/office/drawing/2014/main" id="{233D255A-64BB-B544-BB6B-BFAC371E2EAB}"/>
              </a:ext>
            </a:extLst>
          </p:cNvPr>
          <p:cNvSpPr txBox="1"/>
          <p:nvPr/>
        </p:nvSpPr>
        <p:spPr>
          <a:xfrm>
            <a:off x="2364242" y="1234602"/>
            <a:ext cx="1112805" cy="461665"/>
          </a:xfrm>
          <a:prstGeom prst="rect">
            <a:avLst/>
          </a:prstGeom>
          <a:noFill/>
        </p:spPr>
        <p:txBody>
          <a:bodyPr wrap="none" rtlCol="0">
            <a:spAutoFit/>
          </a:bodyPr>
          <a:lstStyle/>
          <a:p>
            <a:r>
              <a:rPr lang="zh-CN" altLang="en-US" sz="2400" b="1" dirty="0"/>
              <a:t>一对多</a:t>
            </a:r>
            <a:endParaRPr lang="en-US" sz="2400" b="1" dirty="0"/>
          </a:p>
        </p:txBody>
      </p:sp>
      <p:sp>
        <p:nvSpPr>
          <p:cNvPr id="8" name="TextBox 7">
            <a:extLst>
              <a:ext uri="{FF2B5EF4-FFF2-40B4-BE49-F238E27FC236}">
                <a16:creationId xmlns:a16="http://schemas.microsoft.com/office/drawing/2014/main" id="{79772519-1400-E647-868F-C344257EE50F}"/>
              </a:ext>
            </a:extLst>
          </p:cNvPr>
          <p:cNvSpPr txBox="1"/>
          <p:nvPr/>
        </p:nvSpPr>
        <p:spPr>
          <a:xfrm>
            <a:off x="4773191" y="1234602"/>
            <a:ext cx="1112805" cy="461665"/>
          </a:xfrm>
          <a:prstGeom prst="rect">
            <a:avLst/>
          </a:prstGeom>
          <a:noFill/>
        </p:spPr>
        <p:txBody>
          <a:bodyPr wrap="none" rtlCol="0">
            <a:spAutoFit/>
          </a:bodyPr>
          <a:lstStyle/>
          <a:p>
            <a:r>
              <a:rPr lang="zh-CN" altLang="en-US" sz="2400" b="1" dirty="0"/>
              <a:t>多对一</a:t>
            </a:r>
            <a:endParaRPr lang="en-US" sz="2400" b="1" dirty="0"/>
          </a:p>
        </p:txBody>
      </p:sp>
      <p:sp>
        <p:nvSpPr>
          <p:cNvPr id="9" name="TextBox 8">
            <a:extLst>
              <a:ext uri="{FF2B5EF4-FFF2-40B4-BE49-F238E27FC236}">
                <a16:creationId xmlns:a16="http://schemas.microsoft.com/office/drawing/2014/main" id="{AD676932-E861-D540-A290-B7E3E609381D}"/>
              </a:ext>
            </a:extLst>
          </p:cNvPr>
          <p:cNvSpPr txBox="1"/>
          <p:nvPr/>
        </p:nvSpPr>
        <p:spPr>
          <a:xfrm>
            <a:off x="7002067" y="1234602"/>
            <a:ext cx="1731564" cy="461665"/>
          </a:xfrm>
          <a:prstGeom prst="rect">
            <a:avLst/>
          </a:prstGeom>
          <a:noFill/>
        </p:spPr>
        <p:txBody>
          <a:bodyPr wrap="none" rtlCol="0">
            <a:spAutoFit/>
          </a:bodyPr>
          <a:lstStyle/>
          <a:p>
            <a:r>
              <a:rPr lang="zh-CN" altLang="en-US" sz="2400" b="1" dirty="0"/>
              <a:t>异步多对多</a:t>
            </a:r>
            <a:endParaRPr lang="en-US" sz="2400" b="1" dirty="0"/>
          </a:p>
        </p:txBody>
      </p:sp>
      <p:sp>
        <p:nvSpPr>
          <p:cNvPr id="10" name="TextBox 9">
            <a:extLst>
              <a:ext uri="{FF2B5EF4-FFF2-40B4-BE49-F238E27FC236}">
                <a16:creationId xmlns:a16="http://schemas.microsoft.com/office/drawing/2014/main" id="{63A44D4A-E05C-364B-B473-DBE0DF052E3E}"/>
              </a:ext>
            </a:extLst>
          </p:cNvPr>
          <p:cNvSpPr txBox="1"/>
          <p:nvPr/>
        </p:nvSpPr>
        <p:spPr>
          <a:xfrm>
            <a:off x="9957767" y="1239751"/>
            <a:ext cx="1731564" cy="461665"/>
          </a:xfrm>
          <a:prstGeom prst="rect">
            <a:avLst/>
          </a:prstGeom>
          <a:noFill/>
        </p:spPr>
        <p:txBody>
          <a:bodyPr wrap="none" rtlCol="0">
            <a:spAutoFit/>
          </a:bodyPr>
          <a:lstStyle/>
          <a:p>
            <a:r>
              <a:rPr lang="zh-CN" altLang="en-US" sz="2400" b="1" dirty="0">
                <a:solidFill>
                  <a:schemeClr val="bg1">
                    <a:lumMod val="75000"/>
                  </a:schemeClr>
                </a:solidFill>
              </a:rPr>
              <a:t>同步多对多</a:t>
            </a:r>
            <a:endParaRPr lang="en-US" sz="2400" b="1" dirty="0">
              <a:solidFill>
                <a:schemeClr val="bg1">
                  <a:lumMod val="75000"/>
                </a:schemeClr>
              </a:solidFill>
            </a:endParaRPr>
          </a:p>
        </p:txBody>
      </p:sp>
      <p:sp>
        <p:nvSpPr>
          <p:cNvPr id="15" name="Rounded Rectangular Callout 14">
            <a:extLst>
              <a:ext uri="{FF2B5EF4-FFF2-40B4-BE49-F238E27FC236}">
                <a16:creationId xmlns:a16="http://schemas.microsoft.com/office/drawing/2014/main" id="{E18DB4BC-9E22-484A-9042-94625CA794EF}"/>
              </a:ext>
            </a:extLst>
          </p:cNvPr>
          <p:cNvSpPr/>
          <p:nvPr/>
        </p:nvSpPr>
        <p:spPr>
          <a:xfrm>
            <a:off x="956767" y="4740085"/>
            <a:ext cx="4194347" cy="997650"/>
          </a:xfrm>
          <a:prstGeom prst="wedgeRoundRectCallout">
            <a:avLst>
              <a:gd name="adj1" fmla="val 82737"/>
              <a:gd name="adj2" fmla="val -91968"/>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多个输入全部输入后，再输出多个结果</a:t>
            </a:r>
            <a:endParaRPr lang="en-US" sz="2400" dirty="0">
              <a:solidFill>
                <a:schemeClr val="tx1"/>
              </a:solidFill>
            </a:endParaRPr>
          </a:p>
        </p:txBody>
      </p:sp>
      <p:sp>
        <p:nvSpPr>
          <p:cNvPr id="16" name="TextBox 15">
            <a:extLst>
              <a:ext uri="{FF2B5EF4-FFF2-40B4-BE49-F238E27FC236}">
                <a16:creationId xmlns:a16="http://schemas.microsoft.com/office/drawing/2014/main" id="{75CD4E89-0A86-BD4D-8D12-CC310C8AA42E}"/>
              </a:ext>
            </a:extLst>
          </p:cNvPr>
          <p:cNvSpPr txBox="1"/>
          <p:nvPr/>
        </p:nvSpPr>
        <p:spPr>
          <a:xfrm>
            <a:off x="5515546" y="5038855"/>
            <a:ext cx="7296549" cy="400110"/>
          </a:xfrm>
          <a:prstGeom prst="rect">
            <a:avLst/>
          </a:prstGeom>
          <a:noFill/>
        </p:spPr>
        <p:txBody>
          <a:bodyPr wrap="none" rtlCol="0">
            <a:spAutoFit/>
          </a:bodyPr>
          <a:lstStyle/>
          <a:p>
            <a:r>
              <a:rPr lang="zh-CN" altLang="en-US" sz="2000" dirty="0"/>
              <a:t>例如：语言翻译，输入完整的一句英文后输出完整的一句中文</a:t>
            </a:r>
            <a:endParaRPr lang="en-US" sz="2000" dirty="0"/>
          </a:p>
        </p:txBody>
      </p:sp>
      <p:sp>
        <p:nvSpPr>
          <p:cNvPr id="17" name="Rounded Rectangle 16">
            <a:extLst>
              <a:ext uri="{FF2B5EF4-FFF2-40B4-BE49-F238E27FC236}">
                <a16:creationId xmlns:a16="http://schemas.microsoft.com/office/drawing/2014/main" id="{E2015A30-4377-0849-8ABE-86CA6314CED8}"/>
              </a:ext>
            </a:extLst>
          </p:cNvPr>
          <p:cNvSpPr/>
          <p:nvPr/>
        </p:nvSpPr>
        <p:spPr>
          <a:xfrm>
            <a:off x="6501383" y="1244497"/>
            <a:ext cx="2859657" cy="3091907"/>
          </a:xfrm>
          <a:prstGeom prst="roundRect">
            <a:avLst>
              <a:gd name="adj" fmla="val 7818"/>
            </a:avLst>
          </a:prstGeom>
          <a:noFill/>
          <a:ln w="63500">
            <a:solidFill>
              <a:srgbClr val="FFFF00">
                <a:alpha val="7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C909DC-AEB4-634D-9807-5BD4DE33B38F}"/>
              </a:ext>
            </a:extLst>
          </p:cNvPr>
          <p:cNvSpPr txBox="1"/>
          <p:nvPr/>
        </p:nvSpPr>
        <p:spPr>
          <a:xfrm>
            <a:off x="7087152" y="845367"/>
            <a:ext cx="1502463" cy="369332"/>
          </a:xfrm>
          <a:prstGeom prst="rect">
            <a:avLst/>
          </a:prstGeom>
          <a:noFill/>
        </p:spPr>
        <p:txBody>
          <a:bodyPr wrap="none" rtlCol="0">
            <a:spAutoFit/>
          </a:bodyPr>
          <a:lstStyle/>
          <a:p>
            <a:r>
              <a:rPr lang="en-GB" b="1" dirty="0">
                <a:solidFill>
                  <a:srgbClr val="FF0000"/>
                </a:solidFill>
              </a:rPr>
              <a:t>asynchronous</a:t>
            </a:r>
            <a:endParaRPr lang="en-US" b="1" dirty="0">
              <a:solidFill>
                <a:srgbClr val="FF0000"/>
              </a:solidFill>
            </a:endParaRPr>
          </a:p>
        </p:txBody>
      </p:sp>
    </p:spTree>
    <p:extLst>
      <p:ext uri="{BB962C8B-B14F-4D97-AF65-F5344CB8AC3E}">
        <p14:creationId xmlns:p14="http://schemas.microsoft.com/office/powerpoint/2010/main" val="3759077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811">
            <a:extLst>
              <a:ext uri="{FF2B5EF4-FFF2-40B4-BE49-F238E27FC236}">
                <a16:creationId xmlns:a16="http://schemas.microsoft.com/office/drawing/2014/main" id="{E7DA05CC-EAED-C84F-A99C-F5592AC24BF5}"/>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sp>
        <p:nvSpPr>
          <p:cNvPr id="3" name="TextBox 2">
            <a:extLst>
              <a:ext uri="{FF2B5EF4-FFF2-40B4-BE49-F238E27FC236}">
                <a16:creationId xmlns:a16="http://schemas.microsoft.com/office/drawing/2014/main" id="{DF7E4F43-87D3-9D4E-8DF9-AA53E83AC2E3}"/>
              </a:ext>
            </a:extLst>
          </p:cNvPr>
          <p:cNvSpPr txBox="1"/>
          <p:nvPr/>
        </p:nvSpPr>
        <p:spPr>
          <a:xfrm>
            <a:off x="617220" y="777240"/>
            <a:ext cx="5128327" cy="584775"/>
          </a:xfrm>
          <a:prstGeom prst="rect">
            <a:avLst/>
          </a:prstGeom>
          <a:noFill/>
        </p:spPr>
        <p:txBody>
          <a:bodyPr wrap="none" rtlCol="0">
            <a:spAutoFit/>
          </a:bodyPr>
          <a:lstStyle/>
          <a:p>
            <a:r>
              <a:rPr lang="zh-CN" altLang="en-US" sz="3200" b="1" dirty="0">
                <a:solidFill>
                  <a:schemeClr val="bg2">
                    <a:lumMod val="50000"/>
                  </a:schemeClr>
                </a:solidFill>
              </a:rPr>
              <a:t>递归神经网络：同步多对多</a:t>
            </a:r>
            <a:endParaRPr lang="en-US" sz="3200" b="1" dirty="0">
              <a:solidFill>
                <a:schemeClr val="bg2">
                  <a:lumMod val="50000"/>
                </a:schemeClr>
              </a:solidFill>
            </a:endParaRPr>
          </a:p>
        </p:txBody>
      </p:sp>
      <p:pic>
        <p:nvPicPr>
          <p:cNvPr id="5" name="Picture 4">
            <a:extLst>
              <a:ext uri="{FF2B5EF4-FFF2-40B4-BE49-F238E27FC236}">
                <a16:creationId xmlns:a16="http://schemas.microsoft.com/office/drawing/2014/main" id="{05FB2904-B427-2946-A8CF-CCC3B1479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727" y="1643741"/>
            <a:ext cx="11757967" cy="2692664"/>
          </a:xfrm>
          <a:prstGeom prst="rect">
            <a:avLst/>
          </a:prstGeom>
        </p:spPr>
      </p:pic>
      <p:sp>
        <p:nvSpPr>
          <p:cNvPr id="6" name="TextBox 5">
            <a:extLst>
              <a:ext uri="{FF2B5EF4-FFF2-40B4-BE49-F238E27FC236}">
                <a16:creationId xmlns:a16="http://schemas.microsoft.com/office/drawing/2014/main" id="{EA7FFFBE-1068-F447-A863-AA45DD65E741}"/>
              </a:ext>
            </a:extLst>
          </p:cNvPr>
          <p:cNvSpPr txBox="1"/>
          <p:nvPr/>
        </p:nvSpPr>
        <p:spPr>
          <a:xfrm>
            <a:off x="596727" y="1240061"/>
            <a:ext cx="1112805" cy="461665"/>
          </a:xfrm>
          <a:prstGeom prst="rect">
            <a:avLst/>
          </a:prstGeom>
          <a:noFill/>
        </p:spPr>
        <p:txBody>
          <a:bodyPr wrap="none" rtlCol="0">
            <a:spAutoFit/>
          </a:bodyPr>
          <a:lstStyle/>
          <a:p>
            <a:r>
              <a:rPr lang="zh-CN" altLang="en-US" sz="2400" b="1" dirty="0"/>
              <a:t>一对一</a:t>
            </a:r>
            <a:endParaRPr lang="en-US" sz="2400" b="1" dirty="0"/>
          </a:p>
        </p:txBody>
      </p:sp>
      <p:sp>
        <p:nvSpPr>
          <p:cNvPr id="7" name="TextBox 6">
            <a:extLst>
              <a:ext uri="{FF2B5EF4-FFF2-40B4-BE49-F238E27FC236}">
                <a16:creationId xmlns:a16="http://schemas.microsoft.com/office/drawing/2014/main" id="{233D255A-64BB-B544-BB6B-BFAC371E2EAB}"/>
              </a:ext>
            </a:extLst>
          </p:cNvPr>
          <p:cNvSpPr txBox="1"/>
          <p:nvPr/>
        </p:nvSpPr>
        <p:spPr>
          <a:xfrm>
            <a:off x="2364242" y="1234602"/>
            <a:ext cx="1112805" cy="461665"/>
          </a:xfrm>
          <a:prstGeom prst="rect">
            <a:avLst/>
          </a:prstGeom>
          <a:noFill/>
        </p:spPr>
        <p:txBody>
          <a:bodyPr wrap="none" rtlCol="0">
            <a:spAutoFit/>
          </a:bodyPr>
          <a:lstStyle/>
          <a:p>
            <a:r>
              <a:rPr lang="zh-CN" altLang="en-US" sz="2400" b="1" dirty="0"/>
              <a:t>一对多</a:t>
            </a:r>
            <a:endParaRPr lang="en-US" sz="2400" b="1" dirty="0"/>
          </a:p>
        </p:txBody>
      </p:sp>
      <p:sp>
        <p:nvSpPr>
          <p:cNvPr id="8" name="TextBox 7">
            <a:extLst>
              <a:ext uri="{FF2B5EF4-FFF2-40B4-BE49-F238E27FC236}">
                <a16:creationId xmlns:a16="http://schemas.microsoft.com/office/drawing/2014/main" id="{79772519-1400-E647-868F-C344257EE50F}"/>
              </a:ext>
            </a:extLst>
          </p:cNvPr>
          <p:cNvSpPr txBox="1"/>
          <p:nvPr/>
        </p:nvSpPr>
        <p:spPr>
          <a:xfrm>
            <a:off x="4773191" y="1234602"/>
            <a:ext cx="1112805" cy="461665"/>
          </a:xfrm>
          <a:prstGeom prst="rect">
            <a:avLst/>
          </a:prstGeom>
          <a:noFill/>
        </p:spPr>
        <p:txBody>
          <a:bodyPr wrap="none" rtlCol="0">
            <a:spAutoFit/>
          </a:bodyPr>
          <a:lstStyle/>
          <a:p>
            <a:r>
              <a:rPr lang="zh-CN" altLang="en-US" sz="2400" b="1" dirty="0"/>
              <a:t>多对一</a:t>
            </a:r>
            <a:endParaRPr lang="en-US" sz="2400" b="1" dirty="0"/>
          </a:p>
        </p:txBody>
      </p:sp>
      <p:sp>
        <p:nvSpPr>
          <p:cNvPr id="9" name="TextBox 8">
            <a:extLst>
              <a:ext uri="{FF2B5EF4-FFF2-40B4-BE49-F238E27FC236}">
                <a16:creationId xmlns:a16="http://schemas.microsoft.com/office/drawing/2014/main" id="{AD676932-E861-D540-A290-B7E3E609381D}"/>
              </a:ext>
            </a:extLst>
          </p:cNvPr>
          <p:cNvSpPr txBox="1"/>
          <p:nvPr/>
        </p:nvSpPr>
        <p:spPr>
          <a:xfrm>
            <a:off x="7002067" y="1234602"/>
            <a:ext cx="1731564" cy="461665"/>
          </a:xfrm>
          <a:prstGeom prst="rect">
            <a:avLst/>
          </a:prstGeom>
          <a:noFill/>
        </p:spPr>
        <p:txBody>
          <a:bodyPr wrap="none" rtlCol="0">
            <a:spAutoFit/>
          </a:bodyPr>
          <a:lstStyle/>
          <a:p>
            <a:r>
              <a:rPr lang="zh-CN" altLang="en-US" sz="2400" b="1" dirty="0"/>
              <a:t>异步多对多</a:t>
            </a:r>
            <a:endParaRPr lang="en-US" sz="2400" b="1" dirty="0"/>
          </a:p>
        </p:txBody>
      </p:sp>
      <p:sp>
        <p:nvSpPr>
          <p:cNvPr id="10" name="TextBox 9">
            <a:extLst>
              <a:ext uri="{FF2B5EF4-FFF2-40B4-BE49-F238E27FC236}">
                <a16:creationId xmlns:a16="http://schemas.microsoft.com/office/drawing/2014/main" id="{63A44D4A-E05C-364B-B473-DBE0DF052E3E}"/>
              </a:ext>
            </a:extLst>
          </p:cNvPr>
          <p:cNvSpPr txBox="1"/>
          <p:nvPr/>
        </p:nvSpPr>
        <p:spPr>
          <a:xfrm>
            <a:off x="9957767" y="1239751"/>
            <a:ext cx="1731564" cy="461665"/>
          </a:xfrm>
          <a:prstGeom prst="rect">
            <a:avLst/>
          </a:prstGeom>
          <a:noFill/>
        </p:spPr>
        <p:txBody>
          <a:bodyPr wrap="none" rtlCol="0">
            <a:spAutoFit/>
          </a:bodyPr>
          <a:lstStyle/>
          <a:p>
            <a:r>
              <a:rPr lang="zh-CN" altLang="en-US" sz="2400" b="1" dirty="0"/>
              <a:t>同步多对多</a:t>
            </a:r>
            <a:endParaRPr lang="en-US" sz="2400" b="1" dirty="0"/>
          </a:p>
        </p:txBody>
      </p:sp>
      <p:sp>
        <p:nvSpPr>
          <p:cNvPr id="15" name="Rounded Rectangular Callout 14">
            <a:extLst>
              <a:ext uri="{FF2B5EF4-FFF2-40B4-BE49-F238E27FC236}">
                <a16:creationId xmlns:a16="http://schemas.microsoft.com/office/drawing/2014/main" id="{E18DB4BC-9E22-484A-9042-94625CA794EF}"/>
              </a:ext>
            </a:extLst>
          </p:cNvPr>
          <p:cNvSpPr/>
          <p:nvPr/>
        </p:nvSpPr>
        <p:spPr>
          <a:xfrm>
            <a:off x="956767" y="4740085"/>
            <a:ext cx="4194347" cy="997650"/>
          </a:xfrm>
          <a:prstGeom prst="wedgeRoundRectCallout">
            <a:avLst>
              <a:gd name="adj1" fmla="val 152568"/>
              <a:gd name="adj2" fmla="val -97696"/>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多个输入逐一输入的同时，逐一输出多个结果</a:t>
            </a:r>
            <a:endParaRPr lang="en-US" sz="2400" dirty="0">
              <a:solidFill>
                <a:schemeClr val="tx1"/>
              </a:solidFill>
            </a:endParaRPr>
          </a:p>
        </p:txBody>
      </p:sp>
      <p:sp>
        <p:nvSpPr>
          <p:cNvPr id="16" name="TextBox 15">
            <a:extLst>
              <a:ext uri="{FF2B5EF4-FFF2-40B4-BE49-F238E27FC236}">
                <a16:creationId xmlns:a16="http://schemas.microsoft.com/office/drawing/2014/main" id="{75CD4E89-0A86-BD4D-8D12-CC310C8AA42E}"/>
              </a:ext>
            </a:extLst>
          </p:cNvPr>
          <p:cNvSpPr txBox="1"/>
          <p:nvPr/>
        </p:nvSpPr>
        <p:spPr>
          <a:xfrm>
            <a:off x="5515546" y="5038855"/>
            <a:ext cx="954107" cy="400110"/>
          </a:xfrm>
          <a:prstGeom prst="rect">
            <a:avLst/>
          </a:prstGeom>
          <a:noFill/>
        </p:spPr>
        <p:txBody>
          <a:bodyPr wrap="none" rtlCol="0">
            <a:spAutoFit/>
          </a:bodyPr>
          <a:lstStyle/>
          <a:p>
            <a:r>
              <a:rPr lang="zh-CN" altLang="en-US" sz="2000" dirty="0"/>
              <a:t>例如：</a:t>
            </a:r>
            <a:endParaRPr lang="en-US" sz="2000" dirty="0"/>
          </a:p>
        </p:txBody>
      </p:sp>
      <p:sp>
        <p:nvSpPr>
          <p:cNvPr id="17" name="Rounded Rectangle 16">
            <a:extLst>
              <a:ext uri="{FF2B5EF4-FFF2-40B4-BE49-F238E27FC236}">
                <a16:creationId xmlns:a16="http://schemas.microsoft.com/office/drawing/2014/main" id="{E2015A30-4377-0849-8ABE-86CA6314CED8}"/>
              </a:ext>
            </a:extLst>
          </p:cNvPr>
          <p:cNvSpPr/>
          <p:nvPr/>
        </p:nvSpPr>
        <p:spPr>
          <a:xfrm>
            <a:off x="9474374" y="1244497"/>
            <a:ext cx="2859657" cy="3091907"/>
          </a:xfrm>
          <a:prstGeom prst="roundRect">
            <a:avLst>
              <a:gd name="adj" fmla="val 7818"/>
            </a:avLst>
          </a:prstGeom>
          <a:noFill/>
          <a:ln w="63500">
            <a:solidFill>
              <a:srgbClr val="FFFF00">
                <a:alpha val="7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50CE4BF-0C2B-0E46-9683-C85A9108ED36}"/>
              </a:ext>
            </a:extLst>
          </p:cNvPr>
          <p:cNvSpPr txBox="1"/>
          <p:nvPr/>
        </p:nvSpPr>
        <p:spPr>
          <a:xfrm>
            <a:off x="10089533" y="836071"/>
            <a:ext cx="1468031" cy="369332"/>
          </a:xfrm>
          <a:prstGeom prst="rect">
            <a:avLst/>
          </a:prstGeom>
          <a:noFill/>
        </p:spPr>
        <p:txBody>
          <a:bodyPr wrap="none" rtlCol="0">
            <a:spAutoFit/>
          </a:bodyPr>
          <a:lstStyle/>
          <a:p>
            <a:r>
              <a:rPr lang="en-GB" b="1" dirty="0">
                <a:solidFill>
                  <a:srgbClr val="FF0000"/>
                </a:solidFill>
              </a:rPr>
              <a:t>simultaneous</a:t>
            </a:r>
            <a:endParaRPr lang="en-US" dirty="0">
              <a:solidFill>
                <a:srgbClr val="FF0000"/>
              </a:solidFill>
            </a:endParaRPr>
          </a:p>
        </p:txBody>
      </p:sp>
      <p:sp>
        <p:nvSpPr>
          <p:cNvPr id="11" name="TextBox 10">
            <a:extLst>
              <a:ext uri="{FF2B5EF4-FFF2-40B4-BE49-F238E27FC236}">
                <a16:creationId xmlns:a16="http://schemas.microsoft.com/office/drawing/2014/main" id="{4549D5E1-9293-3B46-8C2A-014826464760}"/>
              </a:ext>
            </a:extLst>
          </p:cNvPr>
          <p:cNvSpPr txBox="1"/>
          <p:nvPr/>
        </p:nvSpPr>
        <p:spPr>
          <a:xfrm>
            <a:off x="7087152" y="845367"/>
            <a:ext cx="1502463" cy="369332"/>
          </a:xfrm>
          <a:prstGeom prst="rect">
            <a:avLst/>
          </a:prstGeom>
          <a:noFill/>
        </p:spPr>
        <p:txBody>
          <a:bodyPr wrap="none" rtlCol="0">
            <a:spAutoFit/>
          </a:bodyPr>
          <a:lstStyle/>
          <a:p>
            <a:r>
              <a:rPr lang="en-GB" b="1" dirty="0">
                <a:solidFill>
                  <a:srgbClr val="FF0000"/>
                </a:solidFill>
              </a:rPr>
              <a:t>asynchronous</a:t>
            </a:r>
            <a:endParaRPr lang="en-US" b="1" dirty="0">
              <a:solidFill>
                <a:srgbClr val="FF0000"/>
              </a:solidFill>
            </a:endParaRPr>
          </a:p>
        </p:txBody>
      </p:sp>
    </p:spTree>
    <p:extLst>
      <p:ext uri="{BB962C8B-B14F-4D97-AF65-F5344CB8AC3E}">
        <p14:creationId xmlns:p14="http://schemas.microsoft.com/office/powerpoint/2010/main" val="3695992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811">
            <a:extLst>
              <a:ext uri="{FF2B5EF4-FFF2-40B4-BE49-F238E27FC236}">
                <a16:creationId xmlns:a16="http://schemas.microsoft.com/office/drawing/2014/main" id="{E7DA05CC-EAED-C84F-A99C-F5592AC24BF5}"/>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sp>
        <p:nvSpPr>
          <p:cNvPr id="3" name="TextBox 2">
            <a:extLst>
              <a:ext uri="{FF2B5EF4-FFF2-40B4-BE49-F238E27FC236}">
                <a16:creationId xmlns:a16="http://schemas.microsoft.com/office/drawing/2014/main" id="{DF7E4F43-87D3-9D4E-8DF9-AA53E83AC2E3}"/>
              </a:ext>
            </a:extLst>
          </p:cNvPr>
          <p:cNvSpPr txBox="1"/>
          <p:nvPr/>
        </p:nvSpPr>
        <p:spPr>
          <a:xfrm>
            <a:off x="617220" y="777240"/>
            <a:ext cx="2656496" cy="584775"/>
          </a:xfrm>
          <a:prstGeom prst="rect">
            <a:avLst/>
          </a:prstGeom>
          <a:noFill/>
        </p:spPr>
        <p:txBody>
          <a:bodyPr wrap="none" rtlCol="0">
            <a:spAutoFit/>
          </a:bodyPr>
          <a:lstStyle/>
          <a:p>
            <a:r>
              <a:rPr lang="zh-CN" altLang="en-US" sz="3200" b="1" dirty="0">
                <a:solidFill>
                  <a:schemeClr val="bg2">
                    <a:lumMod val="50000"/>
                  </a:schemeClr>
                </a:solidFill>
              </a:rPr>
              <a:t>递归神经网络</a:t>
            </a:r>
            <a:endParaRPr lang="en-US" sz="3200" b="1" dirty="0">
              <a:solidFill>
                <a:schemeClr val="bg2">
                  <a:lumMod val="50000"/>
                </a:schemeClr>
              </a:solidFill>
            </a:endParaRPr>
          </a:p>
        </p:txBody>
      </p:sp>
      <p:pic>
        <p:nvPicPr>
          <p:cNvPr id="5" name="Picture 4">
            <a:extLst>
              <a:ext uri="{FF2B5EF4-FFF2-40B4-BE49-F238E27FC236}">
                <a16:creationId xmlns:a16="http://schemas.microsoft.com/office/drawing/2014/main" id="{05FB2904-B427-2946-A8CF-CCC3B1479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727" y="1643741"/>
            <a:ext cx="11757967" cy="2692664"/>
          </a:xfrm>
          <a:prstGeom prst="rect">
            <a:avLst/>
          </a:prstGeom>
        </p:spPr>
      </p:pic>
      <p:sp>
        <p:nvSpPr>
          <p:cNvPr id="6" name="TextBox 5">
            <a:extLst>
              <a:ext uri="{FF2B5EF4-FFF2-40B4-BE49-F238E27FC236}">
                <a16:creationId xmlns:a16="http://schemas.microsoft.com/office/drawing/2014/main" id="{EA7FFFBE-1068-F447-A863-AA45DD65E741}"/>
              </a:ext>
            </a:extLst>
          </p:cNvPr>
          <p:cNvSpPr txBox="1"/>
          <p:nvPr/>
        </p:nvSpPr>
        <p:spPr>
          <a:xfrm>
            <a:off x="596727" y="1240061"/>
            <a:ext cx="1112805" cy="461665"/>
          </a:xfrm>
          <a:prstGeom prst="rect">
            <a:avLst/>
          </a:prstGeom>
          <a:noFill/>
        </p:spPr>
        <p:txBody>
          <a:bodyPr wrap="none" rtlCol="0">
            <a:spAutoFit/>
          </a:bodyPr>
          <a:lstStyle/>
          <a:p>
            <a:r>
              <a:rPr lang="zh-CN" altLang="en-US" sz="2400" b="1" dirty="0"/>
              <a:t>一对一</a:t>
            </a:r>
            <a:endParaRPr lang="en-US" sz="2400" b="1" dirty="0"/>
          </a:p>
        </p:txBody>
      </p:sp>
      <p:sp>
        <p:nvSpPr>
          <p:cNvPr id="7" name="TextBox 6">
            <a:extLst>
              <a:ext uri="{FF2B5EF4-FFF2-40B4-BE49-F238E27FC236}">
                <a16:creationId xmlns:a16="http://schemas.microsoft.com/office/drawing/2014/main" id="{233D255A-64BB-B544-BB6B-BFAC371E2EAB}"/>
              </a:ext>
            </a:extLst>
          </p:cNvPr>
          <p:cNvSpPr txBox="1"/>
          <p:nvPr/>
        </p:nvSpPr>
        <p:spPr>
          <a:xfrm>
            <a:off x="2364242" y="1234602"/>
            <a:ext cx="1112805" cy="461665"/>
          </a:xfrm>
          <a:prstGeom prst="rect">
            <a:avLst/>
          </a:prstGeom>
          <a:noFill/>
        </p:spPr>
        <p:txBody>
          <a:bodyPr wrap="none" rtlCol="0">
            <a:spAutoFit/>
          </a:bodyPr>
          <a:lstStyle/>
          <a:p>
            <a:r>
              <a:rPr lang="zh-CN" altLang="en-US" sz="2400" b="1" dirty="0"/>
              <a:t>一对多</a:t>
            </a:r>
            <a:endParaRPr lang="en-US" sz="2400" b="1" dirty="0"/>
          </a:p>
        </p:txBody>
      </p:sp>
      <p:sp>
        <p:nvSpPr>
          <p:cNvPr id="8" name="TextBox 7">
            <a:extLst>
              <a:ext uri="{FF2B5EF4-FFF2-40B4-BE49-F238E27FC236}">
                <a16:creationId xmlns:a16="http://schemas.microsoft.com/office/drawing/2014/main" id="{79772519-1400-E647-868F-C344257EE50F}"/>
              </a:ext>
            </a:extLst>
          </p:cNvPr>
          <p:cNvSpPr txBox="1"/>
          <p:nvPr/>
        </p:nvSpPr>
        <p:spPr>
          <a:xfrm>
            <a:off x="4773191" y="1234602"/>
            <a:ext cx="1112805" cy="461665"/>
          </a:xfrm>
          <a:prstGeom prst="rect">
            <a:avLst/>
          </a:prstGeom>
          <a:noFill/>
        </p:spPr>
        <p:txBody>
          <a:bodyPr wrap="none" rtlCol="0">
            <a:spAutoFit/>
          </a:bodyPr>
          <a:lstStyle/>
          <a:p>
            <a:r>
              <a:rPr lang="zh-CN" altLang="en-US" sz="2400" b="1" dirty="0"/>
              <a:t>多对一</a:t>
            </a:r>
            <a:endParaRPr lang="en-US" sz="2400" b="1" dirty="0"/>
          </a:p>
        </p:txBody>
      </p:sp>
      <p:sp>
        <p:nvSpPr>
          <p:cNvPr id="9" name="TextBox 8">
            <a:extLst>
              <a:ext uri="{FF2B5EF4-FFF2-40B4-BE49-F238E27FC236}">
                <a16:creationId xmlns:a16="http://schemas.microsoft.com/office/drawing/2014/main" id="{AD676932-E861-D540-A290-B7E3E609381D}"/>
              </a:ext>
            </a:extLst>
          </p:cNvPr>
          <p:cNvSpPr txBox="1"/>
          <p:nvPr/>
        </p:nvSpPr>
        <p:spPr>
          <a:xfrm>
            <a:off x="7002067" y="1234602"/>
            <a:ext cx="1731564" cy="461665"/>
          </a:xfrm>
          <a:prstGeom prst="rect">
            <a:avLst/>
          </a:prstGeom>
          <a:noFill/>
        </p:spPr>
        <p:txBody>
          <a:bodyPr wrap="none" rtlCol="0">
            <a:spAutoFit/>
          </a:bodyPr>
          <a:lstStyle/>
          <a:p>
            <a:r>
              <a:rPr lang="zh-CN" altLang="en-US" sz="2400" b="1" dirty="0"/>
              <a:t>异步多对多</a:t>
            </a:r>
            <a:endParaRPr lang="en-US" sz="2400" b="1" dirty="0"/>
          </a:p>
        </p:txBody>
      </p:sp>
      <p:sp>
        <p:nvSpPr>
          <p:cNvPr id="10" name="TextBox 9">
            <a:extLst>
              <a:ext uri="{FF2B5EF4-FFF2-40B4-BE49-F238E27FC236}">
                <a16:creationId xmlns:a16="http://schemas.microsoft.com/office/drawing/2014/main" id="{63A44D4A-E05C-364B-B473-DBE0DF052E3E}"/>
              </a:ext>
            </a:extLst>
          </p:cNvPr>
          <p:cNvSpPr txBox="1"/>
          <p:nvPr/>
        </p:nvSpPr>
        <p:spPr>
          <a:xfrm>
            <a:off x="9957767" y="1239751"/>
            <a:ext cx="1731564" cy="461665"/>
          </a:xfrm>
          <a:prstGeom prst="rect">
            <a:avLst/>
          </a:prstGeom>
          <a:noFill/>
        </p:spPr>
        <p:txBody>
          <a:bodyPr wrap="none" rtlCol="0">
            <a:spAutoFit/>
          </a:bodyPr>
          <a:lstStyle/>
          <a:p>
            <a:r>
              <a:rPr lang="zh-CN" altLang="en-US" sz="2400" b="1" dirty="0"/>
              <a:t>同步多对多</a:t>
            </a:r>
            <a:endParaRPr lang="en-US" sz="2400" b="1" dirty="0"/>
          </a:p>
        </p:txBody>
      </p:sp>
      <p:sp>
        <p:nvSpPr>
          <p:cNvPr id="13" name="Rounded Rectangle 12">
            <a:extLst>
              <a:ext uri="{FF2B5EF4-FFF2-40B4-BE49-F238E27FC236}">
                <a16:creationId xmlns:a16="http://schemas.microsoft.com/office/drawing/2014/main" id="{2A921ACB-5299-374E-9777-2983A36B6F21}"/>
              </a:ext>
            </a:extLst>
          </p:cNvPr>
          <p:cNvSpPr/>
          <p:nvPr/>
        </p:nvSpPr>
        <p:spPr>
          <a:xfrm>
            <a:off x="2036888" y="2900568"/>
            <a:ext cx="10317806" cy="643749"/>
          </a:xfrm>
          <a:prstGeom prst="roundRect">
            <a:avLst>
              <a:gd name="adj" fmla="val 7818"/>
            </a:avLst>
          </a:prstGeom>
          <a:noFill/>
          <a:ln w="63500">
            <a:solidFill>
              <a:srgbClr val="FFFF00">
                <a:alpha val="7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ular Callout 13">
            <a:extLst>
              <a:ext uri="{FF2B5EF4-FFF2-40B4-BE49-F238E27FC236}">
                <a16:creationId xmlns:a16="http://schemas.microsoft.com/office/drawing/2014/main" id="{E6800C36-62A9-A240-B0BB-5D9835E2E0DF}"/>
              </a:ext>
            </a:extLst>
          </p:cNvPr>
          <p:cNvSpPr/>
          <p:nvPr/>
        </p:nvSpPr>
        <p:spPr>
          <a:xfrm>
            <a:off x="956767" y="4740085"/>
            <a:ext cx="4194347" cy="997650"/>
          </a:xfrm>
          <a:prstGeom prst="wedgeRoundRectCallout">
            <a:avLst>
              <a:gd name="adj1" fmla="val 25089"/>
              <a:gd name="adj2" fmla="val -164496"/>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递归神经网络：</a:t>
            </a:r>
            <a:endParaRPr lang="en-GB" altLang="zh-CN" sz="2400" dirty="0">
              <a:solidFill>
                <a:schemeClr val="tx1"/>
              </a:solidFill>
            </a:endParaRPr>
          </a:p>
          <a:p>
            <a:pPr algn="ctr"/>
            <a:r>
              <a:rPr lang="zh-CN" altLang="en-US" sz="2400" dirty="0">
                <a:solidFill>
                  <a:schemeClr val="tx1"/>
                </a:solidFill>
              </a:rPr>
              <a:t>保存与处理时间序列信息</a:t>
            </a:r>
            <a:endParaRPr lang="en-US" sz="2400" dirty="0">
              <a:solidFill>
                <a:schemeClr val="tx1"/>
              </a:solidFill>
            </a:endParaRPr>
          </a:p>
        </p:txBody>
      </p:sp>
      <p:sp>
        <p:nvSpPr>
          <p:cNvPr id="15" name="Rounded Rectangular Callout 14">
            <a:extLst>
              <a:ext uri="{FF2B5EF4-FFF2-40B4-BE49-F238E27FC236}">
                <a16:creationId xmlns:a16="http://schemas.microsoft.com/office/drawing/2014/main" id="{B9BC00F3-67F9-E74C-A9CF-6331B9FE4338}"/>
              </a:ext>
            </a:extLst>
          </p:cNvPr>
          <p:cNvSpPr/>
          <p:nvPr/>
        </p:nvSpPr>
        <p:spPr>
          <a:xfrm>
            <a:off x="6267476" y="4740085"/>
            <a:ext cx="4194347" cy="997650"/>
          </a:xfrm>
          <a:prstGeom prst="wedgeRoundRectCallout">
            <a:avLst>
              <a:gd name="adj1" fmla="val 25089"/>
              <a:gd name="adj2" fmla="val -164496"/>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GB" sz="2400" dirty="0">
                <a:solidFill>
                  <a:schemeClr val="tx1"/>
                </a:solidFill>
              </a:rPr>
              <a:t>可以</a:t>
            </a:r>
            <a:r>
              <a:rPr lang="zh-CN" altLang="en-US" sz="2400" dirty="0">
                <a:solidFill>
                  <a:schemeClr val="tx1"/>
                </a:solidFill>
              </a:rPr>
              <a:t>都用同一种递归神经网络，只是使用方法不同而已</a:t>
            </a:r>
            <a:endParaRPr lang="en-US" sz="2400" dirty="0">
              <a:solidFill>
                <a:schemeClr val="tx1"/>
              </a:solidFill>
            </a:endParaRPr>
          </a:p>
        </p:txBody>
      </p:sp>
    </p:spTree>
    <p:extLst>
      <p:ext uri="{BB962C8B-B14F-4D97-AF65-F5344CB8AC3E}">
        <p14:creationId xmlns:p14="http://schemas.microsoft.com/office/powerpoint/2010/main" val="1593281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811">
            <a:extLst>
              <a:ext uri="{FF2B5EF4-FFF2-40B4-BE49-F238E27FC236}">
                <a16:creationId xmlns:a16="http://schemas.microsoft.com/office/drawing/2014/main" id="{E7DA05CC-EAED-C84F-A99C-F5592AC24BF5}"/>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sp>
        <p:nvSpPr>
          <p:cNvPr id="3" name="TextBox 2">
            <a:extLst>
              <a:ext uri="{FF2B5EF4-FFF2-40B4-BE49-F238E27FC236}">
                <a16:creationId xmlns:a16="http://schemas.microsoft.com/office/drawing/2014/main" id="{DF7E4F43-87D3-9D4E-8DF9-AA53E83AC2E3}"/>
              </a:ext>
            </a:extLst>
          </p:cNvPr>
          <p:cNvSpPr txBox="1"/>
          <p:nvPr/>
        </p:nvSpPr>
        <p:spPr>
          <a:xfrm>
            <a:off x="617220" y="777240"/>
            <a:ext cx="6546985" cy="584775"/>
          </a:xfrm>
          <a:prstGeom prst="rect">
            <a:avLst/>
          </a:prstGeom>
          <a:noFill/>
        </p:spPr>
        <p:txBody>
          <a:bodyPr wrap="none" rtlCol="0">
            <a:spAutoFit/>
          </a:bodyPr>
          <a:lstStyle/>
          <a:p>
            <a:r>
              <a:rPr lang="zh-CN" altLang="en-US" sz="3200" b="1" dirty="0">
                <a:solidFill>
                  <a:schemeClr val="bg2">
                    <a:lumMod val="50000"/>
                  </a:schemeClr>
                </a:solidFill>
              </a:rPr>
              <a:t>递归神经网络：简单递归神经网络</a:t>
            </a:r>
            <a:endParaRPr lang="en-US" sz="3200" b="1" dirty="0">
              <a:solidFill>
                <a:schemeClr val="bg2">
                  <a:lumMod val="50000"/>
                </a:schemeClr>
              </a:solidFill>
            </a:endParaRPr>
          </a:p>
        </p:txBody>
      </p:sp>
      <p:pic>
        <p:nvPicPr>
          <p:cNvPr id="4" name="Picture 3">
            <a:extLst>
              <a:ext uri="{FF2B5EF4-FFF2-40B4-BE49-F238E27FC236}">
                <a16:creationId xmlns:a16="http://schemas.microsoft.com/office/drawing/2014/main" id="{E44F1912-3F7B-8B49-913C-A8CA6C7D65D1}"/>
              </a:ext>
            </a:extLst>
          </p:cNvPr>
          <p:cNvPicPr>
            <a:picLocks noChangeAspect="1"/>
          </p:cNvPicPr>
          <p:nvPr/>
        </p:nvPicPr>
        <p:blipFill>
          <a:blip r:embed="rId2"/>
          <a:stretch>
            <a:fillRect/>
          </a:stretch>
        </p:blipFill>
        <p:spPr>
          <a:xfrm>
            <a:off x="236687" y="1816125"/>
            <a:ext cx="2900677" cy="358270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FAF97DB-5A40-2649-B5BA-A418D8003C4A}"/>
                  </a:ext>
                </a:extLst>
              </p:cNvPr>
              <p:cNvSpPr txBox="1"/>
              <p:nvPr/>
            </p:nvSpPr>
            <p:spPr>
              <a:xfrm>
                <a:off x="2080857" y="4840461"/>
                <a:ext cx="21130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𝑿</m:t>
                          </m:r>
                        </m:e>
                        <m:sub>
                          <m:r>
                            <a:rPr lang="en-US" altLang="zh-CN" b="1" i="1" smtClean="0">
                              <a:solidFill>
                                <a:srgbClr val="FF0000"/>
                              </a:solidFill>
                              <a:latin typeface="Cambria Math" panose="02040503050406030204" pitchFamily="18" charset="0"/>
                            </a:rPr>
                            <m:t>𝒕</m:t>
                          </m:r>
                        </m:sub>
                      </m:sSub>
                      <m:r>
                        <a:rPr lang="zh-CN" altLang="en-US" b="1" i="1" smtClean="0">
                          <a:solidFill>
                            <a:srgbClr val="FF0000"/>
                          </a:solidFill>
                          <a:latin typeface="Cambria Math" panose="02040503050406030204" pitchFamily="18" charset="0"/>
                        </a:rPr>
                        <m:t> </m:t>
                      </m:r>
                      <m:r>
                        <a:rPr lang="zh-CN" altLang="en-US" b="1" i="1">
                          <a:solidFill>
                            <a:srgbClr val="FF0000"/>
                          </a:solidFill>
                          <a:latin typeface="Cambria Math" panose="02040503050406030204" pitchFamily="18" charset="0"/>
                        </a:rPr>
                        <m:t>是</m:t>
                      </m:r>
                      <m:r>
                        <a:rPr lang="zh-CN" altLang="en-US" b="1" i="1" smtClean="0">
                          <a:solidFill>
                            <a:srgbClr val="FF0000"/>
                          </a:solidFill>
                          <a:latin typeface="Cambria Math" panose="02040503050406030204" pitchFamily="18" charset="0"/>
                        </a:rPr>
                        <m:t>时间</m:t>
                      </m:r>
                      <m:r>
                        <a:rPr lang="en-US" altLang="zh-CN" b="1" i="0" smtClean="0">
                          <a:solidFill>
                            <a:srgbClr val="FF0000"/>
                          </a:solidFill>
                          <a:latin typeface="Cambria Math" panose="02040503050406030204" pitchFamily="18" charset="0"/>
                        </a:rPr>
                        <m:t> </m:t>
                      </m:r>
                      <m:r>
                        <a:rPr lang="en-US" b="1" i="1" dirty="0" smtClean="0">
                          <a:solidFill>
                            <a:srgbClr val="FF0000"/>
                          </a:solidFill>
                          <a:latin typeface="Cambria Math" panose="02040503050406030204" pitchFamily="18" charset="0"/>
                        </a:rPr>
                        <m:t>𝒕</m:t>
                      </m:r>
                      <m:r>
                        <a:rPr lang="en-US" b="1" i="1" dirty="0" smtClean="0">
                          <a:solidFill>
                            <a:srgbClr val="FF0000"/>
                          </a:solidFill>
                          <a:latin typeface="Cambria Math" panose="02040503050406030204" pitchFamily="18" charset="0"/>
                        </a:rPr>
                        <m:t> </m:t>
                      </m:r>
                      <m:r>
                        <a:rPr lang="en-US" b="1" i="1" dirty="0">
                          <a:solidFill>
                            <a:srgbClr val="FF0000"/>
                          </a:solidFill>
                          <a:latin typeface="Cambria Math" panose="02040503050406030204" pitchFamily="18" charset="0"/>
                        </a:rPr>
                        <m:t>的</m:t>
                      </m:r>
                      <m:r>
                        <a:rPr lang="en-US" b="1" i="1" dirty="0" smtClean="0">
                          <a:solidFill>
                            <a:srgbClr val="FF0000"/>
                          </a:solidFill>
                          <a:latin typeface="Cambria Math" panose="02040503050406030204" pitchFamily="18" charset="0"/>
                        </a:rPr>
                        <m:t>输入</m:t>
                      </m:r>
                    </m:oMath>
                  </m:oMathPara>
                </a14:m>
                <a:endParaRPr lang="en-US" b="1" dirty="0">
                  <a:solidFill>
                    <a:srgbClr val="FF0000"/>
                  </a:solidFill>
                </a:endParaRPr>
              </a:p>
            </p:txBody>
          </p:sp>
        </mc:Choice>
        <mc:Fallback xmlns="">
          <p:sp>
            <p:nvSpPr>
              <p:cNvPr id="11" name="TextBox 10">
                <a:extLst>
                  <a:ext uri="{FF2B5EF4-FFF2-40B4-BE49-F238E27FC236}">
                    <a16:creationId xmlns:a16="http://schemas.microsoft.com/office/drawing/2014/main" id="{1FAF97DB-5A40-2649-B5BA-A418D8003C4A}"/>
                  </a:ext>
                </a:extLst>
              </p:cNvPr>
              <p:cNvSpPr txBox="1">
                <a:spLocks noRot="1" noChangeAspect="1" noMove="1" noResize="1" noEditPoints="1" noAdjustHandles="1" noChangeArrowheads="1" noChangeShapeType="1" noTextEdit="1"/>
              </p:cNvSpPr>
              <p:nvPr/>
            </p:nvSpPr>
            <p:spPr>
              <a:xfrm>
                <a:off x="2080857" y="4840461"/>
                <a:ext cx="2113014"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8DB1CA0-C2A2-CE47-82B5-DD112FDCD29C}"/>
                  </a:ext>
                </a:extLst>
              </p:cNvPr>
              <p:cNvSpPr txBox="1"/>
              <p:nvPr/>
            </p:nvSpPr>
            <p:spPr>
              <a:xfrm>
                <a:off x="3044999" y="3400301"/>
                <a:ext cx="48749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b="1" i="1" smtClean="0">
                          <a:solidFill>
                            <a:srgbClr val="FF0000"/>
                          </a:solidFill>
                          <a:latin typeface="Cambria Math" panose="02040503050406030204" pitchFamily="18" charset="0"/>
                        </a:rPr>
                        <m:t>把时间</m:t>
                      </m:r>
                      <m:r>
                        <a:rPr lang="en-US" altLang="zh-CN" b="1" i="0" smtClean="0">
                          <a:solidFill>
                            <a:srgbClr val="FF0000"/>
                          </a:solidFill>
                          <a:latin typeface="Cambria Math" panose="02040503050406030204" pitchFamily="18" charset="0"/>
                        </a:rPr>
                        <m:t> </m:t>
                      </m:r>
                      <m:r>
                        <a:rPr lang="en-US" b="1" i="1" dirty="0" smtClean="0">
                          <a:solidFill>
                            <a:srgbClr val="FF0000"/>
                          </a:solidFill>
                          <a:latin typeface="Cambria Math" panose="02040503050406030204" pitchFamily="18" charset="0"/>
                        </a:rPr>
                        <m:t>𝒕</m:t>
                      </m:r>
                      <m:r>
                        <a:rPr lang="en-US" b="1" i="1" dirty="0" smtClean="0">
                          <a:solidFill>
                            <a:srgbClr val="FF0000"/>
                          </a:solidFill>
                          <a:latin typeface="Cambria Math" panose="02040503050406030204" pitchFamily="18" charset="0"/>
                        </a:rPr>
                        <m:t> </m:t>
                      </m:r>
                      <m:r>
                        <a:rPr lang="en-GB" b="1" i="1" dirty="0">
                          <a:solidFill>
                            <a:srgbClr val="FF0000"/>
                          </a:solidFill>
                          <a:latin typeface="Cambria Math" panose="02040503050406030204" pitchFamily="18" charset="0"/>
                        </a:rPr>
                        <m:t>的</m:t>
                      </m:r>
                      <m:r>
                        <m:rPr>
                          <m:nor/>
                        </m:rPr>
                        <a:rPr lang="zh-CN" altLang="en-US" dirty="0">
                          <a:solidFill>
                            <a:srgbClr val="FF0000"/>
                          </a:solidFill>
                        </a:rPr>
                        <m:t>隐含</m:t>
                      </m:r>
                      <m:r>
                        <a:rPr lang="zh-CN" altLang="en-GB" i="1" dirty="0">
                          <a:solidFill>
                            <a:srgbClr val="FF0000"/>
                          </a:solidFill>
                          <a:latin typeface="Cambria Math" panose="02040503050406030204" pitchFamily="18" charset="0"/>
                        </a:rPr>
                        <m:t>向量作为</m:t>
                      </m:r>
                      <m:r>
                        <a:rPr lang="en-US" b="1" i="1" dirty="0">
                          <a:solidFill>
                            <a:srgbClr val="FF0000"/>
                          </a:solidFill>
                          <a:latin typeface="Cambria Math" panose="02040503050406030204" pitchFamily="18" charset="0"/>
                        </a:rPr>
                        <m:t>𝒕</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𝟏</m:t>
                      </m:r>
                      <m:r>
                        <a:rPr lang="en-US" b="1" i="1" dirty="0">
                          <a:solidFill>
                            <a:srgbClr val="FF0000"/>
                          </a:solidFill>
                          <a:latin typeface="Cambria Math" panose="02040503050406030204" pitchFamily="18" charset="0"/>
                        </a:rPr>
                        <m:t>时</m:t>
                      </m:r>
                      <m:r>
                        <a:rPr lang="en-US" b="1" i="1" dirty="0" smtClean="0">
                          <a:solidFill>
                            <a:srgbClr val="FF0000"/>
                          </a:solidFill>
                          <a:latin typeface="Cambria Math" panose="02040503050406030204" pitchFamily="18" charset="0"/>
                        </a:rPr>
                        <m:t>的</m:t>
                      </m:r>
                      <m:r>
                        <a:rPr lang="en-US" b="1" i="1" dirty="0">
                          <a:solidFill>
                            <a:srgbClr val="FF0000"/>
                          </a:solidFill>
                          <a:latin typeface="Cambria Math" panose="02040503050406030204" pitchFamily="18" charset="0"/>
                        </a:rPr>
                        <m:t>输入</m:t>
                      </m:r>
                    </m:oMath>
                  </m:oMathPara>
                </a14:m>
                <a:endParaRPr lang="en-US" b="1" dirty="0">
                  <a:solidFill>
                    <a:srgbClr val="FF0000"/>
                  </a:solidFill>
                </a:endParaRPr>
              </a:p>
            </p:txBody>
          </p:sp>
        </mc:Choice>
        <mc:Fallback xmlns="">
          <p:sp>
            <p:nvSpPr>
              <p:cNvPr id="17" name="TextBox 16">
                <a:extLst>
                  <a:ext uri="{FF2B5EF4-FFF2-40B4-BE49-F238E27FC236}">
                    <a16:creationId xmlns:a16="http://schemas.microsoft.com/office/drawing/2014/main" id="{D8DB1CA0-C2A2-CE47-82B5-DD112FDCD29C}"/>
                  </a:ext>
                </a:extLst>
              </p:cNvPr>
              <p:cNvSpPr txBox="1">
                <a:spLocks noRot="1" noChangeAspect="1" noMove="1" noResize="1" noEditPoints="1" noAdjustHandles="1" noChangeArrowheads="1" noChangeShapeType="1" noTextEdit="1"/>
              </p:cNvSpPr>
              <p:nvPr/>
            </p:nvSpPr>
            <p:spPr>
              <a:xfrm>
                <a:off x="3044999" y="3400301"/>
                <a:ext cx="4874988" cy="369332"/>
              </a:xfrm>
              <a:prstGeom prst="rect">
                <a:avLst/>
              </a:prstGeom>
              <a:blipFill>
                <a:blip r:embed="rId4"/>
                <a:stretch>
                  <a:fillRect b="-13333"/>
                </a:stretch>
              </a:blipFill>
            </p:spPr>
            <p:txBody>
              <a:bodyPr/>
              <a:lstStyle/>
              <a:p>
                <a:r>
                  <a:rPr lang="en-US">
                    <a:noFill/>
                  </a:rPr>
                  <a:t> </a:t>
                </a:r>
              </a:p>
            </p:txBody>
          </p:sp>
        </mc:Fallback>
      </mc:AlternateContent>
      <p:sp>
        <p:nvSpPr>
          <p:cNvPr id="18" name="Rounded Rectangular Callout 17">
            <a:extLst>
              <a:ext uri="{FF2B5EF4-FFF2-40B4-BE49-F238E27FC236}">
                <a16:creationId xmlns:a16="http://schemas.microsoft.com/office/drawing/2014/main" id="{8DA0AE32-3385-B648-B55B-AC1D2C6EFAB5}"/>
              </a:ext>
            </a:extLst>
          </p:cNvPr>
          <p:cNvSpPr/>
          <p:nvPr/>
        </p:nvSpPr>
        <p:spPr>
          <a:xfrm>
            <a:off x="7347596" y="1528093"/>
            <a:ext cx="4626395" cy="1308337"/>
          </a:xfrm>
          <a:prstGeom prst="wedgeRoundRectCallout">
            <a:avLst>
              <a:gd name="adj1" fmla="val -149805"/>
              <a:gd name="adj2" fmla="val 94451"/>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tLang="zh-CN" sz="2400" dirty="0">
              <a:solidFill>
                <a:schemeClr val="tx1"/>
              </a:solidFill>
            </a:endParaRPr>
          </a:p>
          <a:p>
            <a:pPr algn="ctr"/>
            <a:r>
              <a:rPr lang="zh-CN" altLang="en-US" sz="2400" dirty="0">
                <a:solidFill>
                  <a:schemeClr val="tx1"/>
                </a:solidFill>
              </a:rPr>
              <a:t>递归神经网络</a:t>
            </a:r>
            <a:r>
              <a:rPr lang="en-US" altLang="zh-CN" sz="2400" dirty="0">
                <a:solidFill>
                  <a:schemeClr val="tx1"/>
                </a:solidFill>
              </a:rPr>
              <a:t>RNN</a:t>
            </a:r>
            <a:r>
              <a:rPr lang="zh-CN" altLang="en-US" sz="2400" dirty="0">
                <a:solidFill>
                  <a:schemeClr val="tx1"/>
                </a:solidFill>
              </a:rPr>
              <a:t>和前馈网络</a:t>
            </a:r>
            <a:r>
              <a:rPr lang="en-US" altLang="zh-CN" sz="2400" dirty="0">
                <a:solidFill>
                  <a:schemeClr val="tx1"/>
                </a:solidFill>
              </a:rPr>
              <a:t>FNN</a:t>
            </a:r>
            <a:r>
              <a:rPr lang="zh-CN" altLang="en-US" sz="2400" dirty="0">
                <a:solidFill>
                  <a:schemeClr val="tx1"/>
                </a:solidFill>
              </a:rPr>
              <a:t>唯一的区别是：把前一步的网络信息传递到后一步中。</a:t>
            </a:r>
            <a:endParaRPr lang="en-US" sz="2400" dirty="0">
              <a:solidFill>
                <a:schemeClr val="tx1"/>
              </a:solidFill>
            </a:endParaRPr>
          </a:p>
          <a:p>
            <a:pPr algn="ctr"/>
            <a:endParaRPr lang="en-US" sz="2400" dirty="0">
              <a:solidFill>
                <a:schemeClr val="tx1"/>
              </a:solidFill>
            </a:endParaRPr>
          </a:p>
        </p:txBody>
      </p:sp>
      <p:pic>
        <p:nvPicPr>
          <p:cNvPr id="20" name="Picture 19">
            <a:extLst>
              <a:ext uri="{FF2B5EF4-FFF2-40B4-BE49-F238E27FC236}">
                <a16:creationId xmlns:a16="http://schemas.microsoft.com/office/drawing/2014/main" id="{66915E6E-5E3C-8F4F-8A46-987FD275DB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2359" y="3800823"/>
            <a:ext cx="6591672" cy="2119758"/>
          </a:xfrm>
          <a:prstGeom prst="rect">
            <a:avLst/>
          </a:prstGeom>
        </p:spPr>
      </p:pic>
      <p:sp>
        <p:nvSpPr>
          <p:cNvPr id="21" name="Right Arrow 20">
            <a:extLst>
              <a:ext uri="{FF2B5EF4-FFF2-40B4-BE49-F238E27FC236}">
                <a16:creationId xmlns:a16="http://schemas.microsoft.com/office/drawing/2014/main" id="{E0E5C13D-E7F1-1341-9D41-ECDE1D73E295}"/>
              </a:ext>
            </a:extLst>
          </p:cNvPr>
          <p:cNvSpPr/>
          <p:nvPr/>
        </p:nvSpPr>
        <p:spPr>
          <a:xfrm rot="946638">
            <a:off x="4031446" y="4348321"/>
            <a:ext cx="1362182" cy="317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22" name="TextBox 21">
            <a:extLst>
              <a:ext uri="{FF2B5EF4-FFF2-40B4-BE49-F238E27FC236}">
                <a16:creationId xmlns:a16="http://schemas.microsoft.com/office/drawing/2014/main" id="{FA1DA5A0-3F3B-BA46-87D5-08F1A7EFF258}"/>
              </a:ext>
            </a:extLst>
          </p:cNvPr>
          <p:cNvSpPr txBox="1"/>
          <p:nvPr/>
        </p:nvSpPr>
        <p:spPr>
          <a:xfrm rot="1080153">
            <a:off x="4350139" y="3995230"/>
            <a:ext cx="803425" cy="461665"/>
          </a:xfrm>
          <a:prstGeom prst="rect">
            <a:avLst/>
          </a:prstGeom>
          <a:noFill/>
        </p:spPr>
        <p:txBody>
          <a:bodyPr wrap="none" rtlCol="0">
            <a:spAutoFit/>
          </a:bodyPr>
          <a:lstStyle/>
          <a:p>
            <a:r>
              <a:rPr lang="zh-CN" altLang="en-US" sz="2400" b="1" dirty="0">
                <a:solidFill>
                  <a:srgbClr val="FF0000"/>
                </a:solidFill>
              </a:rPr>
              <a:t>展开</a:t>
            </a:r>
            <a:endParaRPr lang="en-US" sz="2400" b="1" dirty="0">
              <a:solidFill>
                <a:srgbClr val="FF0000"/>
              </a:solidFil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B869ACD-BF66-8E4E-91F1-6CC2D4AEE37E}"/>
                  </a:ext>
                </a:extLst>
              </p:cNvPr>
              <p:cNvSpPr txBox="1"/>
              <p:nvPr/>
            </p:nvSpPr>
            <p:spPr>
              <a:xfrm>
                <a:off x="2214967" y="2027180"/>
                <a:ext cx="3783728" cy="369332"/>
              </a:xfrm>
              <a:prstGeom prst="rect">
                <a:avLst/>
              </a:prstGeom>
              <a:noFill/>
            </p:spPr>
            <p:txBody>
              <a:bodyPr wrap="none" rtlCol="0">
                <a:spAutoFit/>
              </a:bodyPr>
              <a:lstStyle/>
              <a:p>
                <a14:m>
                  <m:oMath xmlns:m="http://schemas.openxmlformats.org/officeDocument/2006/math">
                    <m:r>
                      <a:rPr lang="zh-CN" altLang="en-US" b="1" i="1">
                        <a:solidFill>
                          <a:srgbClr val="FF0000"/>
                        </a:solidFill>
                        <a:latin typeface="Cambria Math" panose="02040503050406030204" pitchFamily="18" charset="0"/>
                      </a:rPr>
                      <m:t>时间</m:t>
                    </m:r>
                    <m:r>
                      <a:rPr lang="en-US" altLang="zh-CN" b="1">
                        <a:solidFill>
                          <a:srgbClr val="FF0000"/>
                        </a:solidFill>
                        <a:latin typeface="Cambria Math" panose="02040503050406030204" pitchFamily="18" charset="0"/>
                      </a:rPr>
                      <m:t> </m:t>
                    </m:r>
                    <m:r>
                      <a:rPr lang="en-US" b="1" i="1" dirty="0">
                        <a:solidFill>
                          <a:srgbClr val="FF0000"/>
                        </a:solidFill>
                        <a:latin typeface="Cambria Math" panose="02040503050406030204" pitchFamily="18" charset="0"/>
                      </a:rPr>
                      <m:t>𝒕</m:t>
                    </m:r>
                    <m:r>
                      <a:rPr lang="en-US" b="1" i="1" dirty="0">
                        <a:solidFill>
                          <a:srgbClr val="FF0000"/>
                        </a:solidFill>
                        <a:latin typeface="Cambria Math" panose="02040503050406030204" pitchFamily="18" charset="0"/>
                      </a:rPr>
                      <m:t> </m:t>
                    </m:r>
                    <m:r>
                      <a:rPr lang="en-GB" b="1" i="1" dirty="0">
                        <a:solidFill>
                          <a:srgbClr val="FF0000"/>
                        </a:solidFill>
                        <a:latin typeface="Cambria Math" panose="02040503050406030204" pitchFamily="18" charset="0"/>
                      </a:rPr>
                      <m:t>的</m:t>
                    </m:r>
                  </m:oMath>
                </a14:m>
                <a:r>
                  <a:rPr lang="zh-CN" altLang="en-US" dirty="0">
                    <a:solidFill>
                      <a:srgbClr val="FF0000"/>
                    </a:solidFill>
                  </a:rPr>
                  <a:t>隐含向量（</a:t>
                </a:r>
                <a:r>
                  <a:rPr lang="en-US" dirty="0">
                    <a:solidFill>
                      <a:srgbClr val="FF0000"/>
                    </a:solidFill>
                  </a:rPr>
                  <a:t>Hidden</a:t>
                </a:r>
                <a:r>
                  <a:rPr lang="zh-CN" altLang="en-US" dirty="0">
                    <a:solidFill>
                      <a:srgbClr val="FF0000"/>
                    </a:solidFill>
                  </a:rPr>
                  <a:t> </a:t>
                </a:r>
                <a:r>
                  <a:rPr lang="en-US" altLang="zh-CN" dirty="0">
                    <a:solidFill>
                      <a:srgbClr val="FF0000"/>
                    </a:solidFill>
                  </a:rPr>
                  <a:t>vector</a:t>
                </a:r>
                <a:r>
                  <a:rPr lang="zh-CN" altLang="en-US" dirty="0">
                    <a:solidFill>
                      <a:srgbClr val="FF0000"/>
                    </a:solidFill>
                  </a:rPr>
                  <a:t>）</a:t>
                </a:r>
                <a:endParaRPr lang="en-US" dirty="0">
                  <a:solidFill>
                    <a:srgbClr val="FF0000"/>
                  </a:solidFill>
                </a:endParaRPr>
              </a:p>
            </p:txBody>
          </p:sp>
        </mc:Choice>
        <mc:Fallback xmlns="">
          <p:sp>
            <p:nvSpPr>
              <p:cNvPr id="23" name="TextBox 22">
                <a:extLst>
                  <a:ext uri="{FF2B5EF4-FFF2-40B4-BE49-F238E27FC236}">
                    <a16:creationId xmlns:a16="http://schemas.microsoft.com/office/drawing/2014/main" id="{6B869ACD-BF66-8E4E-91F1-6CC2D4AEE37E}"/>
                  </a:ext>
                </a:extLst>
              </p:cNvPr>
              <p:cNvSpPr txBox="1">
                <a:spLocks noRot="1" noChangeAspect="1" noMove="1" noResize="1" noEditPoints="1" noAdjustHandles="1" noChangeArrowheads="1" noChangeShapeType="1" noTextEdit="1"/>
              </p:cNvSpPr>
              <p:nvPr/>
            </p:nvSpPr>
            <p:spPr>
              <a:xfrm>
                <a:off x="2214967" y="2027180"/>
                <a:ext cx="3783728" cy="369332"/>
              </a:xfrm>
              <a:prstGeom prst="rect">
                <a:avLst/>
              </a:prstGeom>
              <a:blipFill>
                <a:blip r:embed="rId6"/>
                <a:stretch>
                  <a:fillRect l="-334" t="-13333" r="-334" b="-23333"/>
                </a:stretch>
              </a:blipFill>
            </p:spPr>
            <p:txBody>
              <a:bodyPr/>
              <a:lstStyle/>
              <a:p>
                <a:r>
                  <a:rPr lang="en-US">
                    <a:noFill/>
                  </a:rPr>
                  <a:t> </a:t>
                </a:r>
              </a:p>
            </p:txBody>
          </p:sp>
        </mc:Fallback>
      </mc:AlternateContent>
    </p:spTree>
    <p:extLst>
      <p:ext uri="{BB962C8B-B14F-4D97-AF65-F5344CB8AC3E}">
        <p14:creationId xmlns:p14="http://schemas.microsoft.com/office/powerpoint/2010/main" val="2922461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7E4F43-87D3-9D4E-8DF9-AA53E83AC2E3}"/>
              </a:ext>
            </a:extLst>
          </p:cNvPr>
          <p:cNvSpPr txBox="1"/>
          <p:nvPr/>
        </p:nvSpPr>
        <p:spPr>
          <a:xfrm>
            <a:off x="617220" y="777240"/>
            <a:ext cx="6364243" cy="584775"/>
          </a:xfrm>
          <a:prstGeom prst="rect">
            <a:avLst/>
          </a:prstGeom>
          <a:noFill/>
        </p:spPr>
        <p:txBody>
          <a:bodyPr wrap="none" rtlCol="0">
            <a:spAutoFit/>
          </a:bodyPr>
          <a:lstStyle/>
          <a:p>
            <a:r>
              <a:rPr lang="zh-CN" altLang="en-US" sz="3200" b="1" dirty="0">
                <a:solidFill>
                  <a:schemeClr val="bg2">
                    <a:lumMod val="50000"/>
                  </a:schemeClr>
                </a:solidFill>
              </a:rPr>
              <a:t>递归神经网络：简单递归神经网络</a:t>
            </a:r>
            <a:endParaRPr lang="en-US" sz="3200" b="1" dirty="0">
              <a:solidFill>
                <a:schemeClr val="bg2">
                  <a:lumMod val="50000"/>
                </a:schemeClr>
              </a:solidFill>
            </a:endParaRPr>
          </a:p>
        </p:txBody>
      </p:sp>
      <p:sp>
        <p:nvSpPr>
          <p:cNvPr id="6" name="Rectangle 5">
            <a:extLst>
              <a:ext uri="{FF2B5EF4-FFF2-40B4-BE49-F238E27FC236}">
                <a16:creationId xmlns:a16="http://schemas.microsoft.com/office/drawing/2014/main" id="{4696FF4E-F491-BC47-A2B7-6ADED5EB6CA1}"/>
              </a:ext>
            </a:extLst>
          </p:cNvPr>
          <p:cNvSpPr/>
          <p:nvPr/>
        </p:nvSpPr>
        <p:spPr>
          <a:xfrm>
            <a:off x="3693071" y="1908462"/>
            <a:ext cx="5061223" cy="461665"/>
          </a:xfrm>
          <a:prstGeom prst="rect">
            <a:avLst/>
          </a:prstGeom>
        </p:spPr>
        <p:txBody>
          <a:bodyPr wrap="square">
            <a:spAutoFit/>
          </a:bodyPr>
          <a:lstStyle/>
          <a:p>
            <a:r>
              <a:rPr lang="zh-CN" altLang="en-US" sz="2400" b="1" dirty="0">
                <a:highlight>
                  <a:srgbClr val="DE9CD8"/>
                </a:highlight>
              </a:rPr>
              <a:t>我</a:t>
            </a:r>
            <a:r>
              <a:rPr lang="zh-CN" altLang="en-US" sz="2400" b="1" dirty="0">
                <a:highlight>
                  <a:srgbClr val="FDD61F"/>
                </a:highlight>
              </a:rPr>
              <a:t>来自于</a:t>
            </a:r>
            <a:r>
              <a:rPr lang="zh-CN" altLang="en-US" sz="2400" b="1" dirty="0">
                <a:highlight>
                  <a:srgbClr val="7CD6CD"/>
                </a:highlight>
              </a:rPr>
              <a:t>中国</a:t>
            </a:r>
            <a:r>
              <a:rPr lang="zh-CN" altLang="en-US" sz="2400" b="1" dirty="0"/>
              <a:t>，</a:t>
            </a:r>
            <a:r>
              <a:rPr lang="zh-CN" altLang="en-US" sz="2400" b="1" dirty="0">
                <a:highlight>
                  <a:srgbClr val="00B0F0"/>
                </a:highlight>
              </a:rPr>
              <a:t>所以</a:t>
            </a:r>
            <a:r>
              <a:rPr lang="zh-CN" altLang="en-US" sz="2400" b="1" dirty="0">
                <a:highlight>
                  <a:srgbClr val="BAC36D"/>
                </a:highlight>
              </a:rPr>
              <a:t>我是 </a:t>
            </a:r>
            <a:r>
              <a:rPr lang="en-US" sz="2400" b="1" dirty="0"/>
              <a:t>______</a:t>
            </a:r>
          </a:p>
        </p:txBody>
      </p:sp>
      <p:sp>
        <p:nvSpPr>
          <p:cNvPr id="7" name="TextBox 6">
            <a:extLst>
              <a:ext uri="{FF2B5EF4-FFF2-40B4-BE49-F238E27FC236}">
                <a16:creationId xmlns:a16="http://schemas.microsoft.com/office/drawing/2014/main" id="{F2666777-0D57-B443-B3DC-5A04BFA25EF2}"/>
              </a:ext>
            </a:extLst>
          </p:cNvPr>
          <p:cNvSpPr txBox="1"/>
          <p:nvPr/>
        </p:nvSpPr>
        <p:spPr>
          <a:xfrm>
            <a:off x="7124658" y="1908462"/>
            <a:ext cx="1176925" cy="830997"/>
          </a:xfrm>
          <a:prstGeom prst="rect">
            <a:avLst/>
          </a:prstGeom>
          <a:noFill/>
        </p:spPr>
        <p:txBody>
          <a:bodyPr wrap="none" rtlCol="0">
            <a:spAutoFit/>
          </a:bodyPr>
          <a:lstStyle/>
          <a:p>
            <a:r>
              <a:rPr lang="zh-CN" altLang="en-US" sz="2400" b="1" dirty="0">
                <a:solidFill>
                  <a:srgbClr val="FF0000"/>
                </a:solidFill>
              </a:rPr>
              <a:t>中国人 </a:t>
            </a:r>
          </a:p>
          <a:p>
            <a:endParaRPr lang="en-US" sz="2400" b="1" dirty="0">
              <a:solidFill>
                <a:srgbClr val="FF0000"/>
              </a:solidFill>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C6BF1E2-FD66-B043-941A-CFCEE1FE5F37}"/>
                  </a:ext>
                </a:extLst>
              </p:cNvPr>
              <p:cNvSpPr/>
              <p:nvPr/>
            </p:nvSpPr>
            <p:spPr>
              <a:xfrm>
                <a:off x="3744712" y="2382897"/>
                <a:ext cx="3473708" cy="369332"/>
              </a:xfrm>
              <a:prstGeom prst="rect">
                <a:avLst/>
              </a:prstGeom>
            </p:spPr>
            <p:txBody>
              <a:bodyPr wrap="none">
                <a:spAutoFit/>
              </a:bodyPr>
              <a:lstStyle/>
              <a:p>
                <a14:m>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𝑿</m:t>
                        </m:r>
                      </m:e>
                      <m:sub>
                        <m:r>
                          <a:rPr lang="en-US" altLang="zh-CN" b="1" i="1" smtClean="0">
                            <a:solidFill>
                              <a:schemeClr val="tx1"/>
                            </a:solidFill>
                            <a:latin typeface="Cambria Math" panose="02040503050406030204" pitchFamily="18" charset="0"/>
                          </a:rPr>
                          <m:t>𝟎</m:t>
                        </m:r>
                      </m:sub>
                    </m:sSub>
                    <m:r>
                      <a:rPr lang="en-US" altLang="zh-CN" b="0" i="1" smtClean="0">
                        <a:solidFill>
                          <a:schemeClr val="tx1"/>
                        </a:solidFill>
                        <a:latin typeface="Cambria Math" panose="02040503050406030204" pitchFamily="18" charset="0"/>
                      </a:rPr>
                      <m:t>       </m:t>
                    </m:r>
                    <m:sSub>
                      <m:sSubPr>
                        <m:ctrlPr>
                          <a:rPr lang="en-US" altLang="zh-CN" b="1" i="1" smtClean="0">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𝑿</m:t>
                        </m:r>
                      </m:e>
                      <m:sub>
                        <m:r>
                          <a:rPr lang="en-US" altLang="zh-CN" b="1" i="1" smtClean="0">
                            <a:solidFill>
                              <a:schemeClr val="tx1"/>
                            </a:solidFill>
                            <a:latin typeface="Cambria Math" panose="02040503050406030204" pitchFamily="18" charset="0"/>
                          </a:rPr>
                          <m:t>𝟏</m:t>
                        </m:r>
                      </m:sub>
                    </m:sSub>
                  </m:oMath>
                </a14:m>
                <a:r>
                  <a:rPr lang="en-US" i="1" dirty="0">
                    <a:solidFill>
                      <a:schemeClr val="tx1"/>
                    </a:solidFill>
                  </a:rPr>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smtClean="0">
                            <a:latin typeface="Cambria Math" panose="02040503050406030204" pitchFamily="18" charset="0"/>
                          </a:rPr>
                          <m:t>𝟐</m:t>
                        </m:r>
                      </m:sub>
                    </m:sSub>
                  </m:oMath>
                </a14:m>
                <a:r>
                  <a:rPr lang="en-US" i="1" dirty="0"/>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smtClean="0">
                            <a:latin typeface="Cambria Math" panose="02040503050406030204" pitchFamily="18" charset="0"/>
                          </a:rPr>
                          <m:t>𝟑</m:t>
                        </m:r>
                      </m:sub>
                    </m:sSub>
                  </m:oMath>
                </a14:m>
                <a:r>
                  <a:rPr lang="en-US" i="1" dirty="0"/>
                  <a:t> </a:t>
                </a:r>
                <a14:m>
                  <m:oMath xmlns:m="http://schemas.openxmlformats.org/officeDocument/2006/math">
                    <m:r>
                      <a:rPr lang="en-US" altLang="zh-CN" b="0" i="1" smtClean="0">
                        <a:latin typeface="Cambria Math" panose="02040503050406030204" pitchFamily="18" charset="0"/>
                      </a:rPr>
                      <m:t>       </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smtClean="0">
                            <a:latin typeface="Cambria Math" panose="02040503050406030204" pitchFamily="18" charset="0"/>
                          </a:rPr>
                          <m:t>𝟒</m:t>
                        </m:r>
                      </m:sub>
                    </m:sSub>
                  </m:oMath>
                </a14:m>
                <a:r>
                  <a:rPr lang="en-US" i="1" dirty="0"/>
                  <a:t> </a:t>
                </a:r>
                <a:endParaRPr lang="en-US" i="1" dirty="0">
                  <a:solidFill>
                    <a:schemeClr val="tx1"/>
                  </a:solidFill>
                </a:endParaRPr>
              </a:p>
            </p:txBody>
          </p:sp>
        </mc:Choice>
        <mc:Fallback xmlns="">
          <p:sp>
            <p:nvSpPr>
              <p:cNvPr id="9" name="Rectangle 8">
                <a:extLst>
                  <a:ext uri="{FF2B5EF4-FFF2-40B4-BE49-F238E27FC236}">
                    <a16:creationId xmlns:a16="http://schemas.microsoft.com/office/drawing/2014/main" id="{BC6BF1E2-FD66-B043-941A-CFCEE1FE5F37}"/>
                  </a:ext>
                </a:extLst>
              </p:cNvPr>
              <p:cNvSpPr>
                <a:spLocks noRot="1" noChangeAspect="1" noMove="1" noResize="1" noEditPoints="1" noAdjustHandles="1" noChangeArrowheads="1" noChangeShapeType="1" noTextEdit="1"/>
              </p:cNvSpPr>
              <p:nvPr/>
            </p:nvSpPr>
            <p:spPr>
              <a:xfrm>
                <a:off x="3744712" y="2382897"/>
                <a:ext cx="3473708" cy="369332"/>
              </a:xfrm>
              <a:prstGeom prst="rect">
                <a:avLst/>
              </a:prstGeom>
              <a:blipFill>
                <a:blip r:embed="rId2"/>
                <a:stretch>
                  <a:fillRect b="-13333"/>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E94763BC-7328-4745-8BB7-6C72A3C91C4D}"/>
              </a:ext>
            </a:extLst>
          </p:cNvPr>
          <p:cNvPicPr>
            <a:picLocks noChangeAspect="1"/>
          </p:cNvPicPr>
          <p:nvPr/>
        </p:nvPicPr>
        <p:blipFill>
          <a:blip r:embed="rId3"/>
          <a:stretch>
            <a:fillRect/>
          </a:stretch>
        </p:blipFill>
        <p:spPr>
          <a:xfrm>
            <a:off x="236687" y="1816125"/>
            <a:ext cx="2900677" cy="358270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09B490F-9460-4144-A692-FF9760C879F8}"/>
                  </a:ext>
                </a:extLst>
              </p:cNvPr>
              <p:cNvSpPr txBox="1"/>
              <p:nvPr/>
            </p:nvSpPr>
            <p:spPr>
              <a:xfrm>
                <a:off x="7753942" y="2988274"/>
                <a:ext cx="4691092" cy="988091"/>
              </a:xfrm>
              <a:prstGeom prst="rect">
                <a:avLst/>
              </a:prstGeom>
              <a:noFill/>
            </p:spPr>
            <p:txBody>
              <a:bodyPr wrap="none"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𝜎</m:t>
                        </m:r>
                      </m:e>
                      <m:sub>
                        <m:r>
                          <a:rPr lang="en-US" sz="2800" b="0" i="1" smtClean="0">
                            <a:latin typeface="Cambria Math" panose="02040503050406030204" pitchFamily="18" charset="0"/>
                            <a:ea typeface="Cambria Math" panose="02040503050406030204" pitchFamily="18" charset="0"/>
                          </a:rPr>
                          <m:t>h</m:t>
                        </m:r>
                      </m:sub>
                    </m:sSub>
                  </m:oMath>
                </a14:m>
                <a:r>
                  <a:rPr lang="en-US" sz="2800" dirty="0"/>
                  <a:t>(</a:t>
                </a:r>
                <a14:m>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𝑊</m:t>
                        </m:r>
                      </m:e>
                      <m:sub>
                        <m:r>
                          <a:rPr lang="en-US" sz="2800" b="0" i="1" dirty="0" smtClean="0">
                            <a:latin typeface="Cambria Math" panose="02040503050406030204" pitchFamily="18" charset="0"/>
                          </a:rPr>
                          <m:t>h</m:t>
                        </m:r>
                      </m:sub>
                    </m:sSub>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𝑥</m:t>
                        </m:r>
                      </m:e>
                      <m:sub>
                        <m:r>
                          <a:rPr lang="en-US" sz="2800" b="0" i="1" dirty="0" smtClean="0">
                            <a:latin typeface="Cambria Math" panose="02040503050406030204" pitchFamily="18" charset="0"/>
                          </a:rPr>
                          <m:t>𝑡</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𝑈</m:t>
                        </m:r>
                      </m:e>
                      <m:sub>
                        <m:r>
                          <a:rPr lang="en-US" sz="2800" b="0" i="1" dirty="0" smtClean="0">
                            <a:latin typeface="Cambria Math" panose="02040503050406030204" pitchFamily="18" charset="0"/>
                          </a:rPr>
                          <m:t>h</m:t>
                        </m:r>
                      </m:sub>
                    </m:sSub>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h</m:t>
                        </m:r>
                      </m:e>
                      <m:sub>
                        <m:r>
                          <a:rPr lang="en-US" sz="2800" b="0" i="1" dirty="0" smtClean="0">
                            <a:latin typeface="Cambria Math" panose="02040503050406030204" pitchFamily="18" charset="0"/>
                          </a:rPr>
                          <m:t>𝑡</m:t>
                        </m:r>
                        <m:r>
                          <a:rPr lang="en-US" sz="2800" b="0" i="1" dirty="0" smtClean="0">
                            <a:latin typeface="Cambria Math" panose="02040503050406030204" pitchFamily="18" charset="0"/>
                          </a:rPr>
                          <m:t>−1</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𝑏</m:t>
                        </m:r>
                      </m:e>
                      <m:sub>
                        <m:r>
                          <a:rPr lang="en-US" sz="2800" b="0" i="1" dirty="0" smtClean="0">
                            <a:latin typeface="Cambria Math" panose="02040503050406030204" pitchFamily="18" charset="0"/>
                          </a:rPr>
                          <m:t>h</m:t>
                        </m:r>
                      </m:sub>
                    </m:sSub>
                  </m:oMath>
                </a14:m>
                <a:r>
                  <a:rPr lang="en-US" sz="2800" dirty="0"/>
                  <a:t>)</a:t>
                </a:r>
              </a:p>
              <a:p>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oMath>
                </a14:m>
                <a:r>
                  <a:rPr lang="en-US" sz="2800" dirty="0">
                    <a:ea typeface="Cambria Math" panose="02040503050406030204" pitchFamily="18" charset="0"/>
                  </a:rPr>
                  <a:t>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𝜎</m:t>
                        </m:r>
                      </m:e>
                      <m:sub>
                        <m:r>
                          <a:rPr lang="en-US" sz="2800" b="0" i="1" smtClean="0">
                            <a:latin typeface="Cambria Math" panose="02040503050406030204" pitchFamily="18" charset="0"/>
                            <a:ea typeface="Cambria Math" panose="02040503050406030204" pitchFamily="18" charset="0"/>
                          </a:rPr>
                          <m:t>𝑦</m:t>
                        </m:r>
                      </m:sub>
                    </m:sSub>
                    <m:r>
                      <a:rPr lang="en-US" sz="2800" b="0" i="1" smtClean="0">
                        <a:latin typeface="Cambria Math" panose="02040503050406030204" pitchFamily="18" charset="0"/>
                        <a:ea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𝑊</m:t>
                        </m:r>
                      </m:e>
                      <m:sub>
                        <m:r>
                          <a:rPr lang="en-US" sz="2800" b="0" i="1" dirty="0" smtClean="0">
                            <a:latin typeface="Cambria Math" panose="02040503050406030204" pitchFamily="18" charset="0"/>
                          </a:rPr>
                          <m:t>𝑦</m:t>
                        </m:r>
                      </m:sub>
                    </m:sSub>
                    <m:sSub>
                      <m:sSubPr>
                        <m:ctrlPr>
                          <a:rPr lang="en-US" sz="2800" i="1" dirty="0">
                            <a:latin typeface="Cambria Math" panose="02040503050406030204" pitchFamily="18" charset="0"/>
                          </a:rPr>
                        </m:ctrlPr>
                      </m:sSubPr>
                      <m:e>
                        <m:r>
                          <a:rPr lang="en-US" sz="2800" i="1" dirty="0">
                            <a:latin typeface="Cambria Math" panose="02040503050406030204" pitchFamily="18" charset="0"/>
                          </a:rPr>
                          <m:t>h</m:t>
                        </m:r>
                      </m:e>
                      <m:sub>
                        <m:r>
                          <a:rPr lang="en-US" sz="2800" i="1" dirty="0">
                            <a:latin typeface="Cambria Math" panose="02040503050406030204" pitchFamily="18" charset="0"/>
                          </a:rPr>
                          <m:t>𝑡</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𝑏</m:t>
                        </m:r>
                      </m:e>
                      <m:sub>
                        <m:r>
                          <a:rPr lang="en-US" sz="2800" b="0" i="1" dirty="0" smtClean="0">
                            <a:latin typeface="Cambria Math" panose="02040503050406030204" pitchFamily="18" charset="0"/>
                          </a:rPr>
                          <m:t>𝑦</m:t>
                        </m:r>
                      </m:sub>
                    </m:sSub>
                    <m:r>
                      <a:rPr lang="en-US" sz="2800" b="0" i="1" smtClean="0">
                        <a:latin typeface="Cambria Math" panose="02040503050406030204" pitchFamily="18" charset="0"/>
                        <a:ea typeface="Cambria Math" panose="02040503050406030204" pitchFamily="18" charset="0"/>
                      </a:rPr>
                      <m:t>)</m:t>
                    </m:r>
                  </m:oMath>
                </a14:m>
                <a:endParaRPr lang="en-US" sz="2800" dirty="0"/>
              </a:p>
            </p:txBody>
          </p:sp>
        </mc:Choice>
        <mc:Fallback xmlns="">
          <p:sp>
            <p:nvSpPr>
              <p:cNvPr id="10" name="TextBox 9">
                <a:extLst>
                  <a:ext uri="{FF2B5EF4-FFF2-40B4-BE49-F238E27FC236}">
                    <a16:creationId xmlns:a16="http://schemas.microsoft.com/office/drawing/2014/main" id="{609B490F-9460-4144-A692-FF9760C879F8}"/>
                  </a:ext>
                </a:extLst>
              </p:cNvPr>
              <p:cNvSpPr txBox="1">
                <a:spLocks noRot="1" noChangeAspect="1" noMove="1" noResize="1" noEditPoints="1" noAdjustHandles="1" noChangeArrowheads="1" noChangeShapeType="1" noTextEdit="1"/>
              </p:cNvSpPr>
              <p:nvPr/>
            </p:nvSpPr>
            <p:spPr>
              <a:xfrm>
                <a:off x="7753942" y="2988274"/>
                <a:ext cx="4691092" cy="988091"/>
              </a:xfrm>
              <a:prstGeom prst="rect">
                <a:avLst/>
              </a:prstGeom>
              <a:blipFill>
                <a:blip r:embed="rId4"/>
                <a:stretch>
                  <a:fillRect l="-811" t="-6329" r="-1622" b="-63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7AFD556-6CD8-9440-B22B-2405182E1438}"/>
                  </a:ext>
                </a:extLst>
              </p:cNvPr>
              <p:cNvSpPr txBox="1"/>
              <p:nvPr/>
            </p:nvSpPr>
            <p:spPr>
              <a:xfrm>
                <a:off x="7849794" y="4399049"/>
                <a:ext cx="4945585" cy="1473224"/>
              </a:xfrm>
              <a:prstGeom prst="rect">
                <a:avLst/>
              </a:prstGeom>
              <a:noFill/>
            </p:spPr>
            <p:txBody>
              <a:bodyPr wrap="none" rtlCol="0">
                <a:spAutoFit/>
              </a:bodyPr>
              <a:lstStyle/>
              <a:p>
                <a14:m>
                  <m:oMath xmlns:m="http://schemas.openxmlformats.org/officeDocument/2006/math">
                    <m:r>
                      <a:rPr lang="en-US" sz="2200" b="0" i="1" smtClean="0">
                        <a:latin typeface="Cambria Math" panose="02040503050406030204" pitchFamily="18" charset="0"/>
                      </a:rPr>
                      <m:t>𝑊</m:t>
                    </m:r>
                    <m:r>
                      <a:rPr lang="zh-CN" altLang="en-US" sz="2200" b="0" i="1" smtClean="0">
                        <a:latin typeface="Cambria Math" panose="02040503050406030204" pitchFamily="18" charset="0"/>
                      </a:rPr>
                      <m:t>、</m:t>
                    </m:r>
                    <m:r>
                      <a:rPr lang="en-US" sz="2200" b="0" i="1">
                        <a:latin typeface="Cambria Math" panose="02040503050406030204" pitchFamily="18" charset="0"/>
                      </a:rPr>
                      <m:t>𝑈</m:t>
                    </m:r>
                    <m:r>
                      <a:rPr lang="zh-CN" altLang="en-US" sz="2200" b="0" i="1" smtClean="0">
                        <a:latin typeface="Cambria Math" panose="02040503050406030204" pitchFamily="18" charset="0"/>
                      </a:rPr>
                      <m:t> </m:t>
                    </m:r>
                  </m:oMath>
                </a14:m>
                <a:r>
                  <a:rPr lang="en-GB" sz="2200" dirty="0">
                    <a:latin typeface="Cambria Math" panose="02040503050406030204" pitchFamily="18" charset="0"/>
                  </a:rPr>
                  <a:t>和 </a:t>
                </a:r>
                <a14:m>
                  <m:oMath xmlns:m="http://schemas.openxmlformats.org/officeDocument/2006/math">
                    <m:r>
                      <a:rPr lang="en-US" sz="2200" b="0" i="1" dirty="0" smtClean="0">
                        <a:latin typeface="Cambria Math" panose="02040503050406030204" pitchFamily="18" charset="0"/>
                      </a:rPr>
                      <m:t>𝑏</m:t>
                    </m:r>
                    <m:r>
                      <a:rPr lang="zh-CN" altLang="en-US" sz="2200" b="0" i="1" dirty="0" smtClean="0">
                        <a:latin typeface="Cambria Math" panose="02040503050406030204" pitchFamily="18" charset="0"/>
                      </a:rPr>
                      <m:t> </m:t>
                    </m:r>
                  </m:oMath>
                </a14:m>
                <a:r>
                  <a:rPr lang="zh-CN" altLang="en-US" sz="2200" dirty="0">
                    <a:latin typeface="Cambria Math" panose="02040503050406030204" pitchFamily="18" charset="0"/>
                  </a:rPr>
                  <a:t>：矩阵矩阵或偏值向量</a:t>
                </a:r>
                <a:endParaRPr lang="en-GB" altLang="zh-CN" sz="2200" dirty="0">
                  <a:latin typeface="Cambria Math" panose="02040503050406030204" pitchFamily="18" charset="0"/>
                </a:endParaRPr>
              </a:p>
              <a:p>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h</m:t>
                        </m:r>
                      </m:sub>
                    </m:sSub>
                  </m:oMath>
                </a14:m>
                <a:r>
                  <a:rPr lang="zh-CN" altLang="en-US" sz="2200" dirty="0">
                    <a:latin typeface="Cambria Math" panose="02040503050406030204" pitchFamily="18" charset="0"/>
                  </a:rPr>
                  <a:t>、</a:t>
                </a:r>
                <a:r>
                  <a:rPr lang="en-US" sz="2200" dirty="0">
                    <a:ea typeface="Cambria Math" panose="02040503050406030204" pitchFamily="18" charset="0"/>
                  </a:rPr>
                  <a:t> </a:t>
                </a:r>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𝑦</m:t>
                        </m:r>
                      </m:sub>
                    </m:sSub>
                  </m:oMath>
                </a14:m>
                <a:r>
                  <a:rPr lang="zh-CN" altLang="en-US" sz="2200" dirty="0">
                    <a:latin typeface="Cambria Math" panose="02040503050406030204" pitchFamily="18" charset="0"/>
                  </a:rPr>
                  <a:t>       ：激活函数，</a:t>
                </a:r>
                <a:r>
                  <a:rPr lang="en-US" sz="2200" dirty="0">
                    <a:ea typeface="Cambria Math" panose="02040503050406030204" pitchFamily="18" charset="0"/>
                  </a:rPr>
                  <a:t> </a:t>
                </a:r>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𝜎</m:t>
                        </m:r>
                      </m:e>
                      <m:sub>
                        <m:r>
                          <a:rPr lang="en-US" sz="2200" i="1">
                            <a:latin typeface="Cambria Math" panose="02040503050406030204" pitchFamily="18" charset="0"/>
                            <a:ea typeface="Cambria Math" panose="02040503050406030204" pitchFamily="18" charset="0"/>
                          </a:rPr>
                          <m:t>h</m:t>
                        </m:r>
                      </m:sub>
                    </m:sSub>
                  </m:oMath>
                </a14:m>
                <a:r>
                  <a:rPr lang="zh-CN" altLang="en-US" sz="2200" dirty="0">
                    <a:latin typeface="Cambria Math" panose="02040503050406030204" pitchFamily="18" charset="0"/>
                  </a:rPr>
                  <a:t>常为</a:t>
                </a:r>
                <a:r>
                  <a:rPr lang="en-US" altLang="zh-CN" sz="2200" dirty="0">
                    <a:latin typeface="Cambria Math" panose="02040503050406030204" pitchFamily="18" charset="0"/>
                  </a:rPr>
                  <a:t> </a:t>
                </a:r>
                <a:r>
                  <a:rPr lang="en-US" altLang="zh-CN" sz="2200" i="1" dirty="0">
                    <a:latin typeface="Cambria Math" panose="02040503050406030204" pitchFamily="18" charset="0"/>
                  </a:rPr>
                  <a:t>tanh</a:t>
                </a:r>
                <a:endParaRPr lang="en-GB" sz="2200" i="1" dirty="0">
                  <a:latin typeface="Cambria Math" panose="02040503050406030204" pitchFamily="18" charset="0"/>
                </a:endParaRPr>
              </a:p>
              <a:p>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𝑡</m:t>
                        </m:r>
                      </m:sub>
                    </m:sSub>
                  </m:oMath>
                </a14:m>
                <a:r>
                  <a:rPr lang="zh-CN" altLang="en-US" sz="2200" dirty="0"/>
                  <a:t>                  ：</a:t>
                </a:r>
                <a:r>
                  <a:rPr lang="en-US" sz="2200" dirty="0"/>
                  <a:t>在</a:t>
                </a:r>
                <a:r>
                  <a:rPr lang="zh-CN" altLang="en-US" sz="2200" dirty="0"/>
                  <a:t> </a:t>
                </a:r>
                <a14:m>
                  <m:oMath xmlns:m="http://schemas.openxmlformats.org/officeDocument/2006/math">
                    <m:r>
                      <a:rPr lang="en-US" sz="2200" b="0" i="1" smtClean="0">
                        <a:latin typeface="Cambria Math" panose="02040503050406030204" pitchFamily="18" charset="0"/>
                      </a:rPr>
                      <m:t>𝑡</m:t>
                    </m:r>
                  </m:oMath>
                </a14:m>
                <a:r>
                  <a:rPr lang="zh-CN" altLang="en-US" sz="2200" i="1" dirty="0">
                    <a:latin typeface="Cambria Math" panose="02040503050406030204" pitchFamily="18" charset="0"/>
                  </a:rPr>
                  <a:t> </a:t>
                </a:r>
                <a:r>
                  <a:rPr lang="zh-CN" altLang="en-US" sz="2200" dirty="0">
                    <a:latin typeface="Cambria Math" panose="02040503050406030204" pitchFamily="18" charset="0"/>
                  </a:rPr>
                  <a:t>时间点的输出向量</a:t>
                </a:r>
                <a:endParaRPr lang="en-GB" altLang="zh-CN" sz="2200" dirty="0">
                  <a:latin typeface="Cambria Math" panose="02040503050406030204" pitchFamily="18" charset="0"/>
                </a:endParaRPr>
              </a:p>
              <a:p>
                <a:r>
                  <a:rPr lang="zh-CN" altLang="en-US" sz="2200" dirty="0">
                    <a:latin typeface="Cambria Math" panose="02040503050406030204" pitchFamily="18" charset="0"/>
                  </a:rPr>
                  <a:t>                      （根据任务选择何时输出）</a:t>
                </a:r>
                <a:endParaRPr lang="en-US" sz="2200" dirty="0"/>
              </a:p>
            </p:txBody>
          </p:sp>
        </mc:Choice>
        <mc:Fallback xmlns="">
          <p:sp>
            <p:nvSpPr>
              <p:cNvPr id="13" name="TextBox 12">
                <a:extLst>
                  <a:ext uri="{FF2B5EF4-FFF2-40B4-BE49-F238E27FC236}">
                    <a16:creationId xmlns:a16="http://schemas.microsoft.com/office/drawing/2014/main" id="{17AFD556-6CD8-9440-B22B-2405182E1438}"/>
                  </a:ext>
                </a:extLst>
              </p:cNvPr>
              <p:cNvSpPr txBox="1">
                <a:spLocks noRot="1" noChangeAspect="1" noMove="1" noResize="1" noEditPoints="1" noAdjustHandles="1" noChangeArrowheads="1" noChangeShapeType="1" noTextEdit="1"/>
              </p:cNvSpPr>
              <p:nvPr/>
            </p:nvSpPr>
            <p:spPr>
              <a:xfrm>
                <a:off x="7849794" y="4399049"/>
                <a:ext cx="4945585" cy="1473224"/>
              </a:xfrm>
              <a:prstGeom prst="rect">
                <a:avLst/>
              </a:prstGeom>
              <a:blipFill>
                <a:blip r:embed="rId5"/>
                <a:stretch>
                  <a:fillRect t="-3419" r="-256" b="-59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ular Callout 23">
                <a:extLst>
                  <a:ext uri="{FF2B5EF4-FFF2-40B4-BE49-F238E27FC236}">
                    <a16:creationId xmlns:a16="http://schemas.microsoft.com/office/drawing/2014/main" id="{FADCF472-5488-5A4E-8A09-819A67FFCD9D}"/>
                  </a:ext>
                </a:extLst>
              </p:cNvPr>
              <p:cNvSpPr/>
              <p:nvPr/>
            </p:nvSpPr>
            <p:spPr>
              <a:xfrm>
                <a:off x="4032760" y="2932453"/>
                <a:ext cx="3497398" cy="1308337"/>
              </a:xfrm>
              <a:prstGeom prst="wedgeRoundRectCallout">
                <a:avLst>
                  <a:gd name="adj1" fmla="val 57636"/>
                  <a:gd name="adj2" fmla="val -25367"/>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h</m:t>
                        </m:r>
                      </m:e>
                      <m:sub>
                        <m:r>
                          <a:rPr lang="en-US" sz="2000" i="1" dirty="0">
                            <a:solidFill>
                              <a:schemeClr val="tx1"/>
                            </a:solidFill>
                            <a:latin typeface="Cambria Math" panose="02040503050406030204" pitchFamily="18" charset="0"/>
                          </a:rPr>
                          <m:t>𝑡</m:t>
                        </m:r>
                        <m:r>
                          <a:rPr lang="en-US" sz="2000" i="1" dirty="0">
                            <a:solidFill>
                              <a:schemeClr val="tx1"/>
                            </a:solidFill>
                            <a:latin typeface="Cambria Math" panose="02040503050406030204" pitchFamily="18" charset="0"/>
                          </a:rPr>
                          <m:t>−1</m:t>
                        </m:r>
                      </m:sub>
                    </m:sSub>
                  </m:oMath>
                </a14:m>
                <a:r>
                  <a:rPr lang="zh-CN" altLang="en-US" sz="2000" dirty="0">
                    <a:solidFill>
                      <a:schemeClr val="tx1"/>
                    </a:solidFill>
                  </a:rPr>
                  <a:t>是</a:t>
                </a:r>
                <a:r>
                  <a:rPr lang="zh-CN" altLang="en-GB" sz="2000" dirty="0">
                    <a:solidFill>
                      <a:schemeClr val="tx1"/>
                    </a:solidFill>
                  </a:rPr>
                  <a:t>上</a:t>
                </a:r>
                <a:r>
                  <a:rPr lang="zh-CN" altLang="en-US" sz="2000" dirty="0">
                    <a:solidFill>
                      <a:schemeClr val="tx1"/>
                    </a:solidFill>
                  </a:rPr>
                  <a:t>一步的隐含信息向量，若没有上一步，则用</a:t>
                </a:r>
                <a:r>
                  <a:rPr lang="zh-CN" altLang="en-GB" sz="2000" dirty="0">
                    <a:solidFill>
                      <a:schemeClr val="tx1"/>
                    </a:solidFill>
                  </a:rPr>
                  <a:t>全零</a:t>
                </a:r>
                <a:r>
                  <a:rPr lang="zh-CN" altLang="en-US" sz="2000" dirty="0">
                    <a:solidFill>
                      <a:schemeClr val="tx1"/>
                    </a:solidFill>
                  </a:rPr>
                  <a:t>作为初始化</a:t>
                </a:r>
                <a:endParaRPr lang="en-US" sz="2000" dirty="0">
                  <a:solidFill>
                    <a:schemeClr val="tx1"/>
                  </a:solidFill>
                </a:endParaRPr>
              </a:p>
            </p:txBody>
          </p:sp>
        </mc:Choice>
        <mc:Fallback xmlns="">
          <p:sp>
            <p:nvSpPr>
              <p:cNvPr id="24" name="Rounded Rectangular Callout 23">
                <a:extLst>
                  <a:ext uri="{FF2B5EF4-FFF2-40B4-BE49-F238E27FC236}">
                    <a16:creationId xmlns:a16="http://schemas.microsoft.com/office/drawing/2014/main" id="{FADCF472-5488-5A4E-8A09-819A67FFCD9D}"/>
                  </a:ext>
                </a:extLst>
              </p:cNvPr>
              <p:cNvSpPr>
                <a:spLocks noRot="1" noChangeAspect="1" noMove="1" noResize="1" noEditPoints="1" noAdjustHandles="1" noChangeArrowheads="1" noChangeShapeType="1" noTextEdit="1"/>
              </p:cNvSpPr>
              <p:nvPr/>
            </p:nvSpPr>
            <p:spPr>
              <a:xfrm>
                <a:off x="4032760" y="2932453"/>
                <a:ext cx="3497398" cy="1308337"/>
              </a:xfrm>
              <a:prstGeom prst="wedgeRoundRectCallout">
                <a:avLst>
                  <a:gd name="adj1" fmla="val 57636"/>
                  <a:gd name="adj2" fmla="val -25367"/>
                  <a:gd name="adj3" fmla="val 16667"/>
                </a:avLst>
              </a:prstGeom>
              <a:blipFill>
                <a:blip r:embed="rId6"/>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04B94538-6928-1D4A-B0C7-2BEE017C075A}"/>
              </a:ext>
            </a:extLst>
          </p:cNvPr>
          <p:cNvSpPr txBox="1"/>
          <p:nvPr/>
        </p:nvSpPr>
        <p:spPr>
          <a:xfrm>
            <a:off x="5550129" y="1485401"/>
            <a:ext cx="1980029" cy="400110"/>
          </a:xfrm>
          <a:prstGeom prst="rect">
            <a:avLst/>
          </a:prstGeom>
          <a:noFill/>
        </p:spPr>
        <p:txBody>
          <a:bodyPr wrap="none" rtlCol="0">
            <a:spAutoFit/>
          </a:bodyPr>
          <a:lstStyle/>
          <a:p>
            <a:r>
              <a:rPr lang="zh-CN" altLang="en-US" sz="2000" dirty="0">
                <a:solidFill>
                  <a:srgbClr val="FF0000"/>
                </a:solidFill>
              </a:rPr>
              <a:t>信息传递到后面</a:t>
            </a:r>
            <a:endParaRPr lang="en-US" sz="2000" dirty="0">
              <a:solidFill>
                <a:srgbClr val="FF0000"/>
              </a:solidFill>
            </a:endParaRPr>
          </a:p>
        </p:txBody>
      </p:sp>
      <p:cxnSp>
        <p:nvCxnSpPr>
          <p:cNvPr id="31" name="Straight Arrow Connector 30">
            <a:extLst>
              <a:ext uri="{FF2B5EF4-FFF2-40B4-BE49-F238E27FC236}">
                <a16:creationId xmlns:a16="http://schemas.microsoft.com/office/drawing/2014/main" id="{53473D9C-8D32-3049-ADD9-59181EAE5598}"/>
              </a:ext>
            </a:extLst>
          </p:cNvPr>
          <p:cNvCxnSpPr>
            <a:cxnSpLocks/>
            <a:endCxn id="29" idx="1"/>
          </p:cNvCxnSpPr>
          <p:nvPr/>
        </p:nvCxnSpPr>
        <p:spPr>
          <a:xfrm flipV="1">
            <a:off x="5369918" y="1685456"/>
            <a:ext cx="180211" cy="2230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EE7FE72-3680-3A4A-BEE9-1275F80874D3}"/>
              </a:ext>
            </a:extLst>
          </p:cNvPr>
          <p:cNvCxnSpPr>
            <a:cxnSpLocks/>
            <a:stCxn id="29" idx="3"/>
            <a:endCxn id="7" idx="0"/>
          </p:cNvCxnSpPr>
          <p:nvPr/>
        </p:nvCxnSpPr>
        <p:spPr>
          <a:xfrm>
            <a:off x="7530158" y="1685456"/>
            <a:ext cx="182963" cy="2230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73FA843-BECD-7848-82F6-7998DC954A8E}"/>
              </a:ext>
            </a:extLst>
          </p:cNvPr>
          <p:cNvSpPr txBox="1"/>
          <p:nvPr/>
        </p:nvSpPr>
        <p:spPr>
          <a:xfrm rot="19060240">
            <a:off x="8596328" y="1327999"/>
            <a:ext cx="1422184" cy="461665"/>
          </a:xfrm>
          <a:prstGeom prst="rect">
            <a:avLst/>
          </a:prstGeom>
          <a:noFill/>
        </p:spPr>
        <p:txBody>
          <a:bodyPr wrap="none" rtlCol="0">
            <a:spAutoFit/>
          </a:bodyPr>
          <a:lstStyle/>
          <a:p>
            <a:r>
              <a:rPr lang="zh-CN" altLang="en-US" sz="2400" b="1" dirty="0">
                <a:solidFill>
                  <a:srgbClr val="FF0000"/>
                </a:solidFill>
              </a:rPr>
              <a:t>填空正确</a:t>
            </a:r>
            <a:endParaRPr lang="en-US" sz="2400" b="1" dirty="0">
              <a:solidFill>
                <a:srgbClr val="FF0000"/>
              </a:solidFill>
            </a:endParaRPr>
          </a:p>
        </p:txBody>
      </p:sp>
      <p:sp>
        <p:nvSpPr>
          <p:cNvPr id="39" name="Rectangle 38">
            <a:extLst>
              <a:ext uri="{FF2B5EF4-FFF2-40B4-BE49-F238E27FC236}">
                <a16:creationId xmlns:a16="http://schemas.microsoft.com/office/drawing/2014/main" id="{ABB8E394-B15D-1B49-A1D9-810E1C078ABB}"/>
              </a:ext>
            </a:extLst>
          </p:cNvPr>
          <p:cNvSpPr/>
          <p:nvPr/>
        </p:nvSpPr>
        <p:spPr>
          <a:xfrm rot="19227365">
            <a:off x="8663138" y="2115909"/>
            <a:ext cx="220988" cy="5365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207255C-A4BB-414D-90D0-9BC3540D5C60}"/>
              </a:ext>
            </a:extLst>
          </p:cNvPr>
          <p:cNvSpPr/>
          <p:nvPr/>
        </p:nvSpPr>
        <p:spPr>
          <a:xfrm rot="2977874">
            <a:off x="9100314" y="1747330"/>
            <a:ext cx="243995" cy="105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2DCA1083-27F1-024D-82AB-FE8E5ECE51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2965" y="4440570"/>
            <a:ext cx="4516829" cy="1752219"/>
          </a:xfrm>
          <a:prstGeom prst="rect">
            <a:avLst/>
          </a:prstGeom>
        </p:spPr>
      </p:pic>
      <p:sp>
        <p:nvSpPr>
          <p:cNvPr id="42" name="Right Arrow 41">
            <a:extLst>
              <a:ext uri="{FF2B5EF4-FFF2-40B4-BE49-F238E27FC236}">
                <a16:creationId xmlns:a16="http://schemas.microsoft.com/office/drawing/2014/main" id="{4259546E-979E-2F4F-A1B8-0AEB8C580B61}"/>
              </a:ext>
            </a:extLst>
          </p:cNvPr>
          <p:cNvSpPr/>
          <p:nvPr/>
        </p:nvSpPr>
        <p:spPr>
          <a:xfrm rot="1766475">
            <a:off x="3110974" y="4166988"/>
            <a:ext cx="978535" cy="317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fontAlgn="base">
              <a:spcBef>
                <a:spcPct val="0"/>
              </a:spcBef>
              <a:spcAft>
                <a:spcPct val="0"/>
              </a:spcAft>
              <a:defRPr kern="1200">
                <a:solidFill>
                  <a:schemeClr val="lt1"/>
                </a:solidFill>
                <a:latin typeface="+mn-lt"/>
                <a:ea typeface="+mn-ea"/>
                <a:cs typeface="+mn-cs"/>
              </a:defRPr>
            </a:lvl1pPr>
            <a:lvl2pPr marL="639763" indent="-182563"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638" indent="-554038"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43" name="TextBox 42">
            <a:extLst>
              <a:ext uri="{FF2B5EF4-FFF2-40B4-BE49-F238E27FC236}">
                <a16:creationId xmlns:a16="http://schemas.microsoft.com/office/drawing/2014/main" id="{A5E47D22-40D1-8449-B31C-695708C846E1}"/>
              </a:ext>
            </a:extLst>
          </p:cNvPr>
          <p:cNvSpPr txBox="1"/>
          <p:nvPr/>
        </p:nvSpPr>
        <p:spPr>
          <a:xfrm rot="1856982">
            <a:off x="3322541" y="3866053"/>
            <a:ext cx="803425" cy="461665"/>
          </a:xfrm>
          <a:prstGeom prst="rect">
            <a:avLst/>
          </a:prstGeom>
          <a:noFill/>
        </p:spPr>
        <p:txBody>
          <a:bodyPr wrap="none" rtlCol="0">
            <a:spAutoFit/>
          </a:bodyPr>
          <a:lstStyle/>
          <a:p>
            <a:r>
              <a:rPr lang="zh-CN" altLang="en-US" sz="2400" b="1" dirty="0">
                <a:solidFill>
                  <a:srgbClr val="FF0000"/>
                </a:solidFill>
              </a:rPr>
              <a:t>展开</a:t>
            </a:r>
            <a:endParaRPr lang="en-US" sz="2400" b="1" dirty="0">
              <a:solidFill>
                <a:srgbClr val="FF0000"/>
              </a:solidFill>
            </a:endParaRPr>
          </a:p>
        </p:txBody>
      </p:sp>
    </p:spTree>
    <p:extLst>
      <p:ext uri="{BB962C8B-B14F-4D97-AF65-F5344CB8AC3E}">
        <p14:creationId xmlns:p14="http://schemas.microsoft.com/office/powerpoint/2010/main" val="3506246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7E4F43-87D3-9D4E-8DF9-AA53E83AC2E3}"/>
              </a:ext>
            </a:extLst>
          </p:cNvPr>
          <p:cNvSpPr txBox="1"/>
          <p:nvPr/>
        </p:nvSpPr>
        <p:spPr>
          <a:xfrm>
            <a:off x="617220" y="777240"/>
            <a:ext cx="6364243" cy="584775"/>
          </a:xfrm>
          <a:prstGeom prst="rect">
            <a:avLst/>
          </a:prstGeom>
          <a:noFill/>
        </p:spPr>
        <p:txBody>
          <a:bodyPr wrap="none" rtlCol="0">
            <a:spAutoFit/>
          </a:bodyPr>
          <a:lstStyle/>
          <a:p>
            <a:r>
              <a:rPr lang="zh-CN" altLang="en-US" sz="3200" b="1" dirty="0">
                <a:solidFill>
                  <a:schemeClr val="bg2">
                    <a:lumMod val="50000"/>
                  </a:schemeClr>
                </a:solidFill>
              </a:rPr>
              <a:t>递归神经网络：简单递归神经网络</a:t>
            </a:r>
            <a:endParaRPr lang="en-US" sz="3200" b="1" dirty="0">
              <a:solidFill>
                <a:schemeClr val="bg2">
                  <a:lumMod val="50000"/>
                </a:schemeClr>
              </a:solidFill>
            </a:endParaRPr>
          </a:p>
        </p:txBody>
      </p:sp>
      <p:sp>
        <p:nvSpPr>
          <p:cNvPr id="6" name="Rectangle 5">
            <a:extLst>
              <a:ext uri="{FF2B5EF4-FFF2-40B4-BE49-F238E27FC236}">
                <a16:creationId xmlns:a16="http://schemas.microsoft.com/office/drawing/2014/main" id="{4696FF4E-F491-BC47-A2B7-6ADED5EB6CA1}"/>
              </a:ext>
            </a:extLst>
          </p:cNvPr>
          <p:cNvSpPr/>
          <p:nvPr/>
        </p:nvSpPr>
        <p:spPr>
          <a:xfrm>
            <a:off x="3693071" y="1908462"/>
            <a:ext cx="5061223" cy="461665"/>
          </a:xfrm>
          <a:prstGeom prst="rect">
            <a:avLst/>
          </a:prstGeom>
        </p:spPr>
        <p:txBody>
          <a:bodyPr wrap="square">
            <a:spAutoFit/>
          </a:bodyPr>
          <a:lstStyle/>
          <a:p>
            <a:r>
              <a:rPr lang="zh-CN" altLang="en-US" sz="2400" b="1" dirty="0">
                <a:highlight>
                  <a:srgbClr val="DE9CD8"/>
                </a:highlight>
              </a:rPr>
              <a:t>我</a:t>
            </a:r>
            <a:r>
              <a:rPr lang="zh-CN" altLang="en-US" sz="2400" b="1" dirty="0">
                <a:highlight>
                  <a:srgbClr val="FDD61F"/>
                </a:highlight>
              </a:rPr>
              <a:t>来自于</a:t>
            </a:r>
            <a:r>
              <a:rPr lang="zh-CN" altLang="en-US" sz="2400" b="1" dirty="0">
                <a:highlight>
                  <a:srgbClr val="7CD6CD"/>
                </a:highlight>
              </a:rPr>
              <a:t>中国</a:t>
            </a:r>
            <a:r>
              <a:rPr lang="zh-CN" altLang="en-US" sz="2400" b="1" dirty="0"/>
              <a:t>，</a:t>
            </a:r>
            <a:r>
              <a:rPr lang="zh-CN" altLang="en-US" sz="2400" b="1" dirty="0">
                <a:highlight>
                  <a:srgbClr val="00B0F0"/>
                </a:highlight>
              </a:rPr>
              <a:t>所以</a:t>
            </a:r>
            <a:r>
              <a:rPr lang="zh-CN" altLang="en-US" sz="2400" b="1" dirty="0">
                <a:highlight>
                  <a:srgbClr val="BAC36D"/>
                </a:highlight>
              </a:rPr>
              <a:t>我是 </a:t>
            </a:r>
            <a:r>
              <a:rPr lang="en-US" sz="2400" b="1" dirty="0"/>
              <a:t>______</a:t>
            </a:r>
          </a:p>
        </p:txBody>
      </p:sp>
      <p:sp>
        <p:nvSpPr>
          <p:cNvPr id="7" name="TextBox 6">
            <a:extLst>
              <a:ext uri="{FF2B5EF4-FFF2-40B4-BE49-F238E27FC236}">
                <a16:creationId xmlns:a16="http://schemas.microsoft.com/office/drawing/2014/main" id="{F2666777-0D57-B443-B3DC-5A04BFA25EF2}"/>
              </a:ext>
            </a:extLst>
          </p:cNvPr>
          <p:cNvSpPr txBox="1"/>
          <p:nvPr/>
        </p:nvSpPr>
        <p:spPr>
          <a:xfrm>
            <a:off x="7124658" y="1908462"/>
            <a:ext cx="1176925" cy="830997"/>
          </a:xfrm>
          <a:prstGeom prst="rect">
            <a:avLst/>
          </a:prstGeom>
          <a:noFill/>
        </p:spPr>
        <p:txBody>
          <a:bodyPr wrap="none" rtlCol="0">
            <a:spAutoFit/>
          </a:bodyPr>
          <a:lstStyle/>
          <a:p>
            <a:r>
              <a:rPr lang="zh-CN" altLang="en-US" sz="2400" b="1" dirty="0">
                <a:solidFill>
                  <a:srgbClr val="FF0000"/>
                </a:solidFill>
              </a:rPr>
              <a:t>中国人 </a:t>
            </a:r>
          </a:p>
          <a:p>
            <a:endParaRPr lang="en-US" sz="2400" b="1" dirty="0">
              <a:solidFill>
                <a:srgbClr val="FF0000"/>
              </a:solidFill>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C6BF1E2-FD66-B043-941A-CFCEE1FE5F37}"/>
                  </a:ext>
                </a:extLst>
              </p:cNvPr>
              <p:cNvSpPr/>
              <p:nvPr/>
            </p:nvSpPr>
            <p:spPr>
              <a:xfrm>
                <a:off x="3744712" y="2382897"/>
                <a:ext cx="3473708" cy="369332"/>
              </a:xfrm>
              <a:prstGeom prst="rect">
                <a:avLst/>
              </a:prstGeom>
            </p:spPr>
            <p:txBody>
              <a:bodyPr wrap="none">
                <a:spAutoFit/>
              </a:bodyPr>
              <a:lstStyle/>
              <a:p>
                <a14:m>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𝑿</m:t>
                        </m:r>
                      </m:e>
                      <m:sub>
                        <m:r>
                          <a:rPr lang="en-US" altLang="zh-CN" b="1" i="1" smtClean="0">
                            <a:solidFill>
                              <a:schemeClr val="tx1"/>
                            </a:solidFill>
                            <a:latin typeface="Cambria Math" panose="02040503050406030204" pitchFamily="18" charset="0"/>
                          </a:rPr>
                          <m:t>𝟎</m:t>
                        </m:r>
                      </m:sub>
                    </m:sSub>
                    <m:r>
                      <a:rPr lang="en-US" altLang="zh-CN" b="0" i="1" smtClean="0">
                        <a:solidFill>
                          <a:schemeClr val="tx1"/>
                        </a:solidFill>
                        <a:latin typeface="Cambria Math" panose="02040503050406030204" pitchFamily="18" charset="0"/>
                      </a:rPr>
                      <m:t>       </m:t>
                    </m:r>
                    <m:sSub>
                      <m:sSubPr>
                        <m:ctrlPr>
                          <a:rPr lang="en-US" altLang="zh-CN" b="1" i="1" smtClean="0">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𝑿</m:t>
                        </m:r>
                      </m:e>
                      <m:sub>
                        <m:r>
                          <a:rPr lang="en-US" altLang="zh-CN" b="1" i="1" smtClean="0">
                            <a:solidFill>
                              <a:schemeClr val="tx1"/>
                            </a:solidFill>
                            <a:latin typeface="Cambria Math" panose="02040503050406030204" pitchFamily="18" charset="0"/>
                          </a:rPr>
                          <m:t>𝟏</m:t>
                        </m:r>
                      </m:sub>
                    </m:sSub>
                  </m:oMath>
                </a14:m>
                <a:r>
                  <a:rPr lang="en-US" i="1" dirty="0">
                    <a:solidFill>
                      <a:schemeClr val="tx1"/>
                    </a:solidFill>
                  </a:rPr>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smtClean="0">
                            <a:latin typeface="Cambria Math" panose="02040503050406030204" pitchFamily="18" charset="0"/>
                          </a:rPr>
                          <m:t>𝟐</m:t>
                        </m:r>
                      </m:sub>
                    </m:sSub>
                  </m:oMath>
                </a14:m>
                <a:r>
                  <a:rPr lang="en-US" i="1" dirty="0"/>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smtClean="0">
                            <a:latin typeface="Cambria Math" panose="02040503050406030204" pitchFamily="18" charset="0"/>
                          </a:rPr>
                          <m:t>𝟑</m:t>
                        </m:r>
                      </m:sub>
                    </m:sSub>
                  </m:oMath>
                </a14:m>
                <a:r>
                  <a:rPr lang="en-US" i="1" dirty="0"/>
                  <a:t> </a:t>
                </a:r>
                <a14:m>
                  <m:oMath xmlns:m="http://schemas.openxmlformats.org/officeDocument/2006/math">
                    <m:r>
                      <a:rPr lang="en-US" altLang="zh-CN" b="0" i="1" smtClean="0">
                        <a:latin typeface="Cambria Math" panose="02040503050406030204" pitchFamily="18" charset="0"/>
                      </a:rPr>
                      <m:t>       </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smtClean="0">
                            <a:latin typeface="Cambria Math" panose="02040503050406030204" pitchFamily="18" charset="0"/>
                          </a:rPr>
                          <m:t>𝟒</m:t>
                        </m:r>
                      </m:sub>
                    </m:sSub>
                  </m:oMath>
                </a14:m>
                <a:r>
                  <a:rPr lang="en-US" i="1" dirty="0"/>
                  <a:t> </a:t>
                </a:r>
                <a:endParaRPr lang="en-US" i="1" dirty="0">
                  <a:solidFill>
                    <a:schemeClr val="tx1"/>
                  </a:solidFill>
                </a:endParaRPr>
              </a:p>
            </p:txBody>
          </p:sp>
        </mc:Choice>
        <mc:Fallback xmlns="">
          <p:sp>
            <p:nvSpPr>
              <p:cNvPr id="9" name="Rectangle 8">
                <a:extLst>
                  <a:ext uri="{FF2B5EF4-FFF2-40B4-BE49-F238E27FC236}">
                    <a16:creationId xmlns:a16="http://schemas.microsoft.com/office/drawing/2014/main" id="{BC6BF1E2-FD66-B043-941A-CFCEE1FE5F37}"/>
                  </a:ext>
                </a:extLst>
              </p:cNvPr>
              <p:cNvSpPr>
                <a:spLocks noRot="1" noChangeAspect="1" noMove="1" noResize="1" noEditPoints="1" noAdjustHandles="1" noChangeArrowheads="1" noChangeShapeType="1" noTextEdit="1"/>
              </p:cNvSpPr>
              <p:nvPr/>
            </p:nvSpPr>
            <p:spPr>
              <a:xfrm>
                <a:off x="3744712" y="2382897"/>
                <a:ext cx="3473708" cy="369332"/>
              </a:xfrm>
              <a:prstGeom prst="rect">
                <a:avLst/>
              </a:prstGeom>
              <a:blipFill>
                <a:blip r:embed="rId2"/>
                <a:stretch>
                  <a:fillRect b="-13333"/>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E94763BC-7328-4745-8BB7-6C72A3C91C4D}"/>
              </a:ext>
            </a:extLst>
          </p:cNvPr>
          <p:cNvPicPr>
            <a:picLocks noChangeAspect="1"/>
          </p:cNvPicPr>
          <p:nvPr/>
        </p:nvPicPr>
        <p:blipFill>
          <a:blip r:embed="rId3"/>
          <a:stretch>
            <a:fillRect/>
          </a:stretch>
        </p:blipFill>
        <p:spPr>
          <a:xfrm>
            <a:off x="236687" y="1816125"/>
            <a:ext cx="2900677" cy="3582705"/>
          </a:xfrm>
          <a:prstGeom prst="rect">
            <a:avLst/>
          </a:prstGeom>
        </p:spPr>
      </p:pic>
      <p:sp>
        <p:nvSpPr>
          <p:cNvPr id="29" name="TextBox 28">
            <a:extLst>
              <a:ext uri="{FF2B5EF4-FFF2-40B4-BE49-F238E27FC236}">
                <a16:creationId xmlns:a16="http://schemas.microsoft.com/office/drawing/2014/main" id="{04B94538-6928-1D4A-B0C7-2BEE017C075A}"/>
              </a:ext>
            </a:extLst>
          </p:cNvPr>
          <p:cNvSpPr txBox="1"/>
          <p:nvPr/>
        </p:nvSpPr>
        <p:spPr>
          <a:xfrm>
            <a:off x="5550129" y="1485401"/>
            <a:ext cx="1980029" cy="400110"/>
          </a:xfrm>
          <a:prstGeom prst="rect">
            <a:avLst/>
          </a:prstGeom>
          <a:noFill/>
        </p:spPr>
        <p:txBody>
          <a:bodyPr wrap="none" rtlCol="0">
            <a:spAutoFit/>
          </a:bodyPr>
          <a:lstStyle/>
          <a:p>
            <a:r>
              <a:rPr lang="zh-CN" altLang="en-US" sz="2000" dirty="0">
                <a:solidFill>
                  <a:srgbClr val="FF0000"/>
                </a:solidFill>
              </a:rPr>
              <a:t>信息传递到后面</a:t>
            </a:r>
            <a:endParaRPr lang="en-US" sz="2000" dirty="0">
              <a:solidFill>
                <a:srgbClr val="FF0000"/>
              </a:solidFill>
            </a:endParaRPr>
          </a:p>
        </p:txBody>
      </p:sp>
      <p:cxnSp>
        <p:nvCxnSpPr>
          <p:cNvPr id="31" name="Straight Arrow Connector 30">
            <a:extLst>
              <a:ext uri="{FF2B5EF4-FFF2-40B4-BE49-F238E27FC236}">
                <a16:creationId xmlns:a16="http://schemas.microsoft.com/office/drawing/2014/main" id="{53473D9C-8D32-3049-ADD9-59181EAE5598}"/>
              </a:ext>
            </a:extLst>
          </p:cNvPr>
          <p:cNvCxnSpPr>
            <a:cxnSpLocks/>
            <a:endCxn id="29" idx="1"/>
          </p:cNvCxnSpPr>
          <p:nvPr/>
        </p:nvCxnSpPr>
        <p:spPr>
          <a:xfrm flipV="1">
            <a:off x="5369918" y="1685456"/>
            <a:ext cx="180211" cy="2230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EE7FE72-3680-3A4A-BEE9-1275F80874D3}"/>
              </a:ext>
            </a:extLst>
          </p:cNvPr>
          <p:cNvCxnSpPr>
            <a:cxnSpLocks/>
            <a:stCxn id="29" idx="3"/>
            <a:endCxn id="7" idx="0"/>
          </p:cNvCxnSpPr>
          <p:nvPr/>
        </p:nvCxnSpPr>
        <p:spPr>
          <a:xfrm>
            <a:off x="7530158" y="1685456"/>
            <a:ext cx="182963" cy="2230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D87E2EB-7A72-894F-B4EF-FACFF4E69340}"/>
              </a:ext>
            </a:extLst>
          </p:cNvPr>
          <p:cNvSpPr txBox="1"/>
          <p:nvPr/>
        </p:nvSpPr>
        <p:spPr>
          <a:xfrm>
            <a:off x="3697692" y="4169471"/>
            <a:ext cx="9555821" cy="461665"/>
          </a:xfrm>
          <a:prstGeom prst="rect">
            <a:avLst/>
          </a:prstGeom>
          <a:noFill/>
        </p:spPr>
        <p:txBody>
          <a:bodyPr wrap="none" rtlCol="0">
            <a:spAutoFit/>
          </a:bodyPr>
          <a:lstStyle/>
          <a:p>
            <a:r>
              <a:rPr lang="zh-CN" altLang="en-US" sz="2400" dirty="0">
                <a:highlight>
                  <a:srgbClr val="DE9CD8"/>
                </a:highlight>
              </a:rPr>
              <a:t>我</a:t>
            </a:r>
            <a:r>
              <a:rPr lang="zh-CN" altLang="en-US" sz="2400" dirty="0">
                <a:highlight>
                  <a:srgbClr val="FDD61F"/>
                </a:highlight>
              </a:rPr>
              <a:t>来自于</a:t>
            </a:r>
            <a:r>
              <a:rPr lang="zh-CN" altLang="en-US" sz="2400" dirty="0">
                <a:highlight>
                  <a:srgbClr val="74D7D4"/>
                </a:highlight>
              </a:rPr>
              <a:t>中国</a:t>
            </a:r>
            <a:r>
              <a:rPr lang="zh-CN" altLang="en-US" sz="2400" dirty="0"/>
              <a:t>， </a:t>
            </a:r>
            <a:r>
              <a:rPr lang="zh-CN" altLang="en-US" sz="2400" dirty="0">
                <a:highlight>
                  <a:srgbClr val="DE9CD8"/>
                </a:highlight>
              </a:rPr>
              <a:t>我</a:t>
            </a:r>
            <a:r>
              <a:rPr lang="zh-CN" altLang="en-US" sz="2400" dirty="0">
                <a:highlight>
                  <a:srgbClr val="95C523"/>
                </a:highlight>
              </a:rPr>
              <a:t>去过</a:t>
            </a:r>
            <a:r>
              <a:rPr lang="zh-CN" altLang="en-US" sz="2400" dirty="0">
                <a:highlight>
                  <a:srgbClr val="FDD61F"/>
                </a:highlight>
              </a:rPr>
              <a:t>英国</a:t>
            </a:r>
            <a:r>
              <a:rPr lang="zh-CN" altLang="en-US" sz="2400" dirty="0"/>
              <a:t>、</a:t>
            </a:r>
            <a:r>
              <a:rPr lang="zh-CN" altLang="en-US" sz="2400" dirty="0">
                <a:highlight>
                  <a:srgbClr val="B7AA6E"/>
                </a:highlight>
              </a:rPr>
              <a:t>澳洲</a:t>
            </a:r>
            <a:r>
              <a:rPr lang="zh-CN" altLang="en-US" sz="2400" dirty="0">
                <a:highlight>
                  <a:srgbClr val="DE9CD8"/>
                </a:highlight>
              </a:rPr>
              <a:t>和</a:t>
            </a:r>
            <a:r>
              <a:rPr lang="zh-CN" altLang="en-US" sz="2400" dirty="0">
                <a:highlight>
                  <a:srgbClr val="16B8C2"/>
                </a:highlight>
              </a:rPr>
              <a:t>美国</a:t>
            </a:r>
            <a:r>
              <a:rPr lang="zh-CN" altLang="en-US" sz="2400" dirty="0">
                <a:highlight>
                  <a:srgbClr val="FDD61F"/>
                </a:highlight>
              </a:rPr>
              <a:t>旅游</a:t>
            </a:r>
            <a:r>
              <a:rPr lang="zh-CN" altLang="en-US" sz="2400" dirty="0"/>
              <a:t>，</a:t>
            </a:r>
            <a:r>
              <a:rPr lang="zh-CN" altLang="en-US" sz="2400" dirty="0">
                <a:highlight>
                  <a:srgbClr val="B7AA6E"/>
                </a:highlight>
              </a:rPr>
              <a:t>我的</a:t>
            </a:r>
            <a:r>
              <a:rPr lang="zh-CN" altLang="en-US" sz="2400" dirty="0">
                <a:highlight>
                  <a:srgbClr val="95C523"/>
                </a:highlight>
              </a:rPr>
              <a:t>母语</a:t>
            </a:r>
            <a:r>
              <a:rPr lang="zh-CN" altLang="en-US" sz="2400" dirty="0">
                <a:highlight>
                  <a:srgbClr val="DE9CD8"/>
                </a:highlight>
              </a:rPr>
              <a:t>是</a:t>
            </a:r>
            <a:r>
              <a:rPr lang="en-US" altLang="zh-CN" sz="2400" dirty="0"/>
              <a:t>______ </a:t>
            </a:r>
            <a:endParaRPr lang="zh-CN" altLang="en-US" sz="2400" dirty="0"/>
          </a:p>
        </p:txBody>
      </p:sp>
      <p:sp>
        <p:nvSpPr>
          <p:cNvPr id="4" name="TextBox 3">
            <a:extLst>
              <a:ext uri="{FF2B5EF4-FFF2-40B4-BE49-F238E27FC236}">
                <a16:creationId xmlns:a16="http://schemas.microsoft.com/office/drawing/2014/main" id="{CA0441B6-6377-A24E-B148-1739666C4C0F}"/>
              </a:ext>
            </a:extLst>
          </p:cNvPr>
          <p:cNvSpPr txBox="1"/>
          <p:nvPr/>
        </p:nvSpPr>
        <p:spPr>
          <a:xfrm>
            <a:off x="11762588" y="4169470"/>
            <a:ext cx="803425" cy="461665"/>
          </a:xfrm>
          <a:prstGeom prst="rect">
            <a:avLst/>
          </a:prstGeom>
          <a:noFill/>
        </p:spPr>
        <p:txBody>
          <a:bodyPr wrap="none" rtlCol="0">
            <a:spAutoFit/>
          </a:bodyPr>
          <a:lstStyle/>
          <a:p>
            <a:r>
              <a:rPr lang="zh-CN" altLang="en-US" sz="2400" b="1" dirty="0">
                <a:solidFill>
                  <a:srgbClr val="FF0000"/>
                </a:solidFill>
              </a:rPr>
              <a:t>英文</a:t>
            </a:r>
            <a:endParaRPr lang="en-US" sz="2400" b="1" dirty="0">
              <a:solidFill>
                <a:srgbClr val="FF0000"/>
              </a:solidFill>
            </a:endParaRPr>
          </a:p>
        </p:txBody>
      </p:sp>
      <p:sp>
        <p:nvSpPr>
          <p:cNvPr id="5" name="TextBox 4">
            <a:extLst>
              <a:ext uri="{FF2B5EF4-FFF2-40B4-BE49-F238E27FC236}">
                <a16:creationId xmlns:a16="http://schemas.microsoft.com/office/drawing/2014/main" id="{7282851B-F228-3545-90F6-456A7EFF6D28}"/>
              </a:ext>
            </a:extLst>
          </p:cNvPr>
          <p:cNvSpPr txBox="1"/>
          <p:nvPr/>
        </p:nvSpPr>
        <p:spPr>
          <a:xfrm>
            <a:off x="3338180" y="3460427"/>
            <a:ext cx="6193362" cy="830997"/>
          </a:xfrm>
          <a:prstGeom prst="rect">
            <a:avLst/>
          </a:prstGeom>
          <a:noFill/>
        </p:spPr>
        <p:txBody>
          <a:bodyPr wrap="none" rtlCol="0">
            <a:spAutoFit/>
          </a:bodyPr>
          <a:lstStyle/>
          <a:p>
            <a:pPr marL="342900" indent="-342900">
              <a:buFont typeface="Arial" panose="020B0604020202020204" pitchFamily="34" charset="0"/>
              <a:buChar char="•"/>
            </a:pPr>
            <a:r>
              <a:rPr lang="zh-CN" altLang="en-US" sz="2400" b="1" dirty="0"/>
              <a:t>长期依赖问题（</a:t>
            </a:r>
            <a:r>
              <a:rPr lang="en-GB" sz="2400" b="1" dirty="0"/>
              <a:t>Long Term Dependencies</a:t>
            </a:r>
            <a:r>
              <a:rPr lang="zh-CN" altLang="en-US" sz="2400" b="1" dirty="0"/>
              <a:t>）</a:t>
            </a:r>
            <a:endParaRPr lang="en-GB" sz="2400" b="1" dirty="0"/>
          </a:p>
          <a:p>
            <a:pPr marL="342900" indent="-342900">
              <a:buFont typeface="Arial" panose="020B0604020202020204" pitchFamily="34" charset="0"/>
              <a:buChar char="•"/>
            </a:pPr>
            <a:endParaRPr lang="en-US" sz="2400" b="1" dirty="0"/>
          </a:p>
        </p:txBody>
      </p:sp>
      <p:sp>
        <p:nvSpPr>
          <p:cNvPr id="17" name="TextBox 16">
            <a:extLst>
              <a:ext uri="{FF2B5EF4-FFF2-40B4-BE49-F238E27FC236}">
                <a16:creationId xmlns:a16="http://schemas.microsoft.com/office/drawing/2014/main" id="{8DD63B43-2447-B541-9AF8-01F65013A6EB}"/>
              </a:ext>
            </a:extLst>
          </p:cNvPr>
          <p:cNvSpPr txBox="1"/>
          <p:nvPr/>
        </p:nvSpPr>
        <p:spPr>
          <a:xfrm>
            <a:off x="6134643" y="4997957"/>
            <a:ext cx="3775393" cy="400110"/>
          </a:xfrm>
          <a:prstGeom prst="rect">
            <a:avLst/>
          </a:prstGeom>
          <a:noFill/>
        </p:spPr>
        <p:txBody>
          <a:bodyPr wrap="none" rtlCol="0">
            <a:spAutoFit/>
          </a:bodyPr>
          <a:lstStyle/>
          <a:p>
            <a:r>
              <a:rPr lang="zh-CN" altLang="en-US" sz="2000" dirty="0">
                <a:solidFill>
                  <a:srgbClr val="FF0000"/>
                </a:solidFill>
              </a:rPr>
              <a:t>相关信息距离输出的位置太远了</a:t>
            </a:r>
            <a:endParaRPr lang="en-US" sz="2000" dirty="0">
              <a:solidFill>
                <a:srgbClr val="FF0000"/>
              </a:solidFill>
            </a:endParaRPr>
          </a:p>
        </p:txBody>
      </p:sp>
      <p:sp>
        <p:nvSpPr>
          <p:cNvPr id="18" name="Multiply 17">
            <a:extLst>
              <a:ext uri="{FF2B5EF4-FFF2-40B4-BE49-F238E27FC236}">
                <a16:creationId xmlns:a16="http://schemas.microsoft.com/office/drawing/2014/main" id="{245FBE00-E18F-C840-B977-AD9290A9BBC2}"/>
              </a:ext>
            </a:extLst>
          </p:cNvPr>
          <p:cNvSpPr/>
          <p:nvPr/>
        </p:nvSpPr>
        <p:spPr>
          <a:xfrm>
            <a:off x="11610243" y="4494869"/>
            <a:ext cx="1008112" cy="993664"/>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B211D81-C792-6B47-8BEF-6756A0860C25}"/>
              </a:ext>
            </a:extLst>
          </p:cNvPr>
          <p:cNvCxnSpPr>
            <a:cxnSpLocks/>
            <a:endCxn id="17" idx="1"/>
          </p:cNvCxnSpPr>
          <p:nvPr/>
        </p:nvCxnSpPr>
        <p:spPr>
          <a:xfrm>
            <a:off x="5257274" y="4631136"/>
            <a:ext cx="877369" cy="5668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ular Callout 24">
            <a:extLst>
              <a:ext uri="{FF2B5EF4-FFF2-40B4-BE49-F238E27FC236}">
                <a16:creationId xmlns:a16="http://schemas.microsoft.com/office/drawing/2014/main" id="{6046DE60-9E8D-DC44-A0C4-0AD337E0489E}"/>
              </a:ext>
            </a:extLst>
          </p:cNvPr>
          <p:cNvSpPr/>
          <p:nvPr/>
        </p:nvSpPr>
        <p:spPr>
          <a:xfrm>
            <a:off x="8669767" y="1362016"/>
            <a:ext cx="3857197" cy="1662280"/>
          </a:xfrm>
          <a:prstGeom prst="wedgeRoundRectCallout">
            <a:avLst>
              <a:gd name="adj1" fmla="val -78314"/>
              <a:gd name="adj2" fmla="val 75196"/>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递归神经网络</a:t>
            </a:r>
            <a:endParaRPr lang="en-GB" altLang="zh-CN" sz="2400" dirty="0">
              <a:solidFill>
                <a:schemeClr val="tx1"/>
              </a:solidFill>
            </a:endParaRPr>
          </a:p>
          <a:p>
            <a:pPr algn="ctr"/>
            <a:r>
              <a:rPr lang="zh-CN" altLang="en-US" sz="2400" dirty="0">
                <a:solidFill>
                  <a:schemeClr val="tx1"/>
                </a:solidFill>
              </a:rPr>
              <a:t>最基础的问题</a:t>
            </a:r>
            <a:endParaRPr lang="en-US" sz="2400" dirty="0">
              <a:solidFill>
                <a:schemeClr val="tx1"/>
              </a:solidFill>
            </a:endParaRPr>
          </a:p>
        </p:txBody>
      </p:sp>
      <p:sp>
        <p:nvSpPr>
          <p:cNvPr id="28" name="Shape 811">
            <a:extLst>
              <a:ext uri="{FF2B5EF4-FFF2-40B4-BE49-F238E27FC236}">
                <a16:creationId xmlns:a16="http://schemas.microsoft.com/office/drawing/2014/main" id="{3B73943A-E3C0-1F4B-BBEE-854B6A7B5B85}"/>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spTree>
    <p:extLst>
      <p:ext uri="{BB962C8B-B14F-4D97-AF65-F5344CB8AC3E}">
        <p14:creationId xmlns:p14="http://schemas.microsoft.com/office/powerpoint/2010/main" val="1003918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4" y="3025604"/>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36">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36">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矩形 7"/>
          <p:cNvSpPr/>
          <p:nvPr/>
        </p:nvSpPr>
        <p:spPr>
          <a:xfrm>
            <a:off x="4845199" y="3421633"/>
            <a:ext cx="5760640" cy="738664"/>
          </a:xfrm>
          <a:prstGeom prst="rect">
            <a:avLst/>
          </a:prstGeom>
        </p:spPr>
        <p:txBody>
          <a:bodyPr wrap="square" lIns="0" tIns="0" rIns="0" bIns="0">
            <a:spAutoFit/>
          </a:bodyPr>
          <a:lstStyle/>
          <a:p>
            <a:r>
              <a:rPr lang="zh-CN" altLang="en-US" sz="4800" dirty="0">
                <a:solidFill>
                  <a:schemeClr val="accent2"/>
                </a:solidFill>
                <a:ea typeface="微软雅黑" panose="020B0503020204020204" pitchFamily="34" charset="-122"/>
                <a:cs typeface="+mn-ea"/>
                <a:sym typeface="+mn-lt"/>
              </a:rPr>
              <a:t>四、长短时记忆</a:t>
            </a:r>
          </a:p>
        </p:txBody>
      </p:sp>
      <p:sp>
        <p:nvSpPr>
          <p:cNvPr id="9" name="TextBox 11"/>
          <p:cNvSpPr txBox="1"/>
          <p:nvPr/>
        </p:nvSpPr>
        <p:spPr>
          <a:xfrm>
            <a:off x="4739064" y="4280785"/>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0" name="TextBox 11"/>
          <p:cNvSpPr txBox="1"/>
          <p:nvPr/>
        </p:nvSpPr>
        <p:spPr>
          <a:xfrm>
            <a:off x="6718357" y="4280785"/>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1" name="TextBox 11"/>
          <p:cNvSpPr txBox="1"/>
          <p:nvPr/>
        </p:nvSpPr>
        <p:spPr>
          <a:xfrm>
            <a:off x="4739064" y="4648866"/>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6718357" y="4648866"/>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47978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par>
                          <p:cTn id="15" fill="hold">
                            <p:stCondLst>
                              <p:cond delay="500"/>
                            </p:stCondLst>
                            <p:childTnLst>
                              <p:par>
                                <p:cTn id="16" presetID="12" presetClass="entr" presetSubtype="8"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p:tgtEl>
                                          <p:spTgt spid="9"/>
                                        </p:tgtEl>
                                        <p:attrNameLst>
                                          <p:attrName>ppt_x</p:attrName>
                                        </p:attrNameLst>
                                      </p:cBhvr>
                                      <p:tavLst>
                                        <p:tav tm="0">
                                          <p:val>
                                            <p:strVal val="#ppt_x-#ppt_w*1.125000"/>
                                          </p:val>
                                        </p:tav>
                                        <p:tav tm="100000">
                                          <p:val>
                                            <p:strVal val="#ppt_x"/>
                                          </p:val>
                                        </p:tav>
                                      </p:tavLst>
                                    </p:anim>
                                    <p:animEffect transition="in" filter="wipe(right)">
                                      <p:cBhvr>
                                        <p:cTn id="19" dur="500"/>
                                        <p:tgtEl>
                                          <p:spTgt spid="9"/>
                                        </p:tgtEl>
                                      </p:cBhvr>
                                    </p:animEffect>
                                  </p:childTnLst>
                                </p:cTn>
                              </p:par>
                            </p:childTnLst>
                          </p:cTn>
                        </p:par>
                        <p:par>
                          <p:cTn id="20" fill="hold">
                            <p:stCondLst>
                              <p:cond delay="1000"/>
                            </p:stCondLst>
                            <p:childTnLst>
                              <p:par>
                                <p:cTn id="21" presetID="1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ppt_x</p:attrName>
                                        </p:attrNameLst>
                                      </p:cBhvr>
                                      <p:tavLst>
                                        <p:tav tm="0">
                                          <p:val>
                                            <p:strVal val="#ppt_x-#ppt_w*1.125000"/>
                                          </p:val>
                                        </p:tav>
                                        <p:tav tm="100000">
                                          <p:val>
                                            <p:strVal val="#ppt_x"/>
                                          </p:val>
                                        </p:tav>
                                      </p:tavLst>
                                    </p:anim>
                                    <p:animEffect transition="in" filter="wipe(right)">
                                      <p:cBhvr>
                                        <p:cTn id="24" dur="500"/>
                                        <p:tgtEl>
                                          <p:spTgt spid="10"/>
                                        </p:tgtEl>
                                      </p:cBhvr>
                                    </p:animEffect>
                                  </p:childTnLst>
                                </p:cTn>
                              </p:par>
                            </p:childTnLst>
                          </p:cTn>
                        </p:par>
                        <p:par>
                          <p:cTn id="25" fill="hold">
                            <p:stCondLst>
                              <p:cond delay="1500"/>
                            </p:stCondLst>
                            <p:childTnLst>
                              <p:par>
                                <p:cTn id="26" presetID="1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ppt_x</p:attrName>
                                        </p:attrNameLst>
                                      </p:cBhvr>
                                      <p:tavLst>
                                        <p:tav tm="0">
                                          <p:val>
                                            <p:strVal val="#ppt_x-#ppt_w*1.125000"/>
                                          </p:val>
                                        </p:tav>
                                        <p:tav tm="100000">
                                          <p:val>
                                            <p:strVal val="#ppt_x"/>
                                          </p:val>
                                        </p:tav>
                                      </p:tavLst>
                                    </p:anim>
                                    <p:animEffect transition="in" filter="wipe(right)">
                                      <p:cBhvr>
                                        <p:cTn id="29" dur="500"/>
                                        <p:tgtEl>
                                          <p:spTgt spid="11"/>
                                        </p:tgtEl>
                                      </p:cBhvr>
                                    </p:animEffect>
                                  </p:childTnLst>
                                </p:cTn>
                              </p:par>
                            </p:childTnLst>
                          </p:cTn>
                        </p:par>
                        <p:par>
                          <p:cTn id="30" fill="hold">
                            <p:stCondLst>
                              <p:cond delay="2000"/>
                            </p:stCondLst>
                            <p:childTnLst>
                              <p:par>
                                <p:cTn id="31" presetID="12" presetClass="entr" presetSubtype="8"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p:tgtEl>
                                          <p:spTgt spid="12"/>
                                        </p:tgtEl>
                                        <p:attrNameLst>
                                          <p:attrName>ppt_x</p:attrName>
                                        </p:attrNameLst>
                                      </p:cBhvr>
                                      <p:tavLst>
                                        <p:tav tm="0">
                                          <p:val>
                                            <p:strVal val="#ppt_x-#ppt_w*1.125000"/>
                                          </p:val>
                                        </p:tav>
                                        <p:tav tm="100000">
                                          <p:val>
                                            <p:strVal val="#ppt_x"/>
                                          </p:val>
                                        </p:tav>
                                      </p:tavLst>
                                    </p:anim>
                                    <p:animEffect transition="in" filter="wipe(righ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4" y="3025604"/>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36">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36">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矩形 7"/>
          <p:cNvSpPr/>
          <p:nvPr/>
        </p:nvSpPr>
        <p:spPr>
          <a:xfrm>
            <a:off x="4845199" y="3421633"/>
            <a:ext cx="3744416" cy="738664"/>
          </a:xfrm>
          <a:prstGeom prst="rect">
            <a:avLst/>
          </a:prstGeom>
        </p:spPr>
        <p:txBody>
          <a:bodyPr wrap="square" lIns="0" tIns="0" rIns="0" bIns="0">
            <a:spAutoFit/>
          </a:bodyPr>
          <a:lstStyle/>
          <a:p>
            <a:r>
              <a:rPr lang="zh-CN" altLang="en-US" sz="4800" dirty="0">
                <a:solidFill>
                  <a:schemeClr val="accent2"/>
                </a:solidFill>
                <a:ea typeface="微软雅黑" panose="020B0503020204020204" pitchFamily="34" charset="-122"/>
                <a:cs typeface="+mn-ea"/>
                <a:sym typeface="+mn-lt"/>
              </a:rPr>
              <a:t>一、概述</a:t>
            </a:r>
          </a:p>
        </p:txBody>
      </p:sp>
      <p:sp>
        <p:nvSpPr>
          <p:cNvPr id="9" name="TextBox 11"/>
          <p:cNvSpPr txBox="1"/>
          <p:nvPr/>
        </p:nvSpPr>
        <p:spPr>
          <a:xfrm>
            <a:off x="4739064" y="4280785"/>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0" name="TextBox 11"/>
          <p:cNvSpPr txBox="1"/>
          <p:nvPr/>
        </p:nvSpPr>
        <p:spPr>
          <a:xfrm>
            <a:off x="6718357" y="4280785"/>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1" name="TextBox 11"/>
          <p:cNvSpPr txBox="1"/>
          <p:nvPr/>
        </p:nvSpPr>
        <p:spPr>
          <a:xfrm>
            <a:off x="4739064" y="4648866"/>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6718357" y="4648866"/>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2193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par>
                          <p:cTn id="15" fill="hold">
                            <p:stCondLst>
                              <p:cond delay="500"/>
                            </p:stCondLst>
                            <p:childTnLst>
                              <p:par>
                                <p:cTn id="16" presetID="12" presetClass="entr" presetSubtype="8"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p:tgtEl>
                                          <p:spTgt spid="9"/>
                                        </p:tgtEl>
                                        <p:attrNameLst>
                                          <p:attrName>ppt_x</p:attrName>
                                        </p:attrNameLst>
                                      </p:cBhvr>
                                      <p:tavLst>
                                        <p:tav tm="0">
                                          <p:val>
                                            <p:strVal val="#ppt_x-#ppt_w*1.125000"/>
                                          </p:val>
                                        </p:tav>
                                        <p:tav tm="100000">
                                          <p:val>
                                            <p:strVal val="#ppt_x"/>
                                          </p:val>
                                        </p:tav>
                                      </p:tavLst>
                                    </p:anim>
                                    <p:animEffect transition="in" filter="wipe(right)">
                                      <p:cBhvr>
                                        <p:cTn id="19" dur="500"/>
                                        <p:tgtEl>
                                          <p:spTgt spid="9"/>
                                        </p:tgtEl>
                                      </p:cBhvr>
                                    </p:animEffect>
                                  </p:childTnLst>
                                </p:cTn>
                              </p:par>
                            </p:childTnLst>
                          </p:cTn>
                        </p:par>
                        <p:par>
                          <p:cTn id="20" fill="hold">
                            <p:stCondLst>
                              <p:cond delay="1000"/>
                            </p:stCondLst>
                            <p:childTnLst>
                              <p:par>
                                <p:cTn id="21" presetID="1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ppt_x</p:attrName>
                                        </p:attrNameLst>
                                      </p:cBhvr>
                                      <p:tavLst>
                                        <p:tav tm="0">
                                          <p:val>
                                            <p:strVal val="#ppt_x-#ppt_w*1.125000"/>
                                          </p:val>
                                        </p:tav>
                                        <p:tav tm="100000">
                                          <p:val>
                                            <p:strVal val="#ppt_x"/>
                                          </p:val>
                                        </p:tav>
                                      </p:tavLst>
                                    </p:anim>
                                    <p:animEffect transition="in" filter="wipe(right)">
                                      <p:cBhvr>
                                        <p:cTn id="24" dur="500"/>
                                        <p:tgtEl>
                                          <p:spTgt spid="10"/>
                                        </p:tgtEl>
                                      </p:cBhvr>
                                    </p:animEffect>
                                  </p:childTnLst>
                                </p:cTn>
                              </p:par>
                            </p:childTnLst>
                          </p:cTn>
                        </p:par>
                        <p:par>
                          <p:cTn id="25" fill="hold">
                            <p:stCondLst>
                              <p:cond delay="1500"/>
                            </p:stCondLst>
                            <p:childTnLst>
                              <p:par>
                                <p:cTn id="26" presetID="1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ppt_x</p:attrName>
                                        </p:attrNameLst>
                                      </p:cBhvr>
                                      <p:tavLst>
                                        <p:tav tm="0">
                                          <p:val>
                                            <p:strVal val="#ppt_x-#ppt_w*1.125000"/>
                                          </p:val>
                                        </p:tav>
                                        <p:tav tm="100000">
                                          <p:val>
                                            <p:strVal val="#ppt_x"/>
                                          </p:val>
                                        </p:tav>
                                      </p:tavLst>
                                    </p:anim>
                                    <p:animEffect transition="in" filter="wipe(right)">
                                      <p:cBhvr>
                                        <p:cTn id="29" dur="500"/>
                                        <p:tgtEl>
                                          <p:spTgt spid="11"/>
                                        </p:tgtEl>
                                      </p:cBhvr>
                                    </p:animEffect>
                                  </p:childTnLst>
                                </p:cTn>
                              </p:par>
                            </p:childTnLst>
                          </p:cTn>
                        </p:par>
                        <p:par>
                          <p:cTn id="30" fill="hold">
                            <p:stCondLst>
                              <p:cond delay="2000"/>
                            </p:stCondLst>
                            <p:childTnLst>
                              <p:par>
                                <p:cTn id="31" presetID="12" presetClass="entr" presetSubtype="8"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p:tgtEl>
                                          <p:spTgt spid="12"/>
                                        </p:tgtEl>
                                        <p:attrNameLst>
                                          <p:attrName>ppt_x</p:attrName>
                                        </p:attrNameLst>
                                      </p:cBhvr>
                                      <p:tavLst>
                                        <p:tav tm="0">
                                          <p:val>
                                            <p:strVal val="#ppt_x-#ppt_w*1.125000"/>
                                          </p:val>
                                        </p:tav>
                                        <p:tav tm="100000">
                                          <p:val>
                                            <p:strVal val="#ppt_x"/>
                                          </p:val>
                                        </p:tav>
                                      </p:tavLst>
                                    </p:anim>
                                    <p:animEffect transition="in" filter="wipe(righ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7E4F43-87D3-9D4E-8DF9-AA53E83AC2E3}"/>
              </a:ext>
            </a:extLst>
          </p:cNvPr>
          <p:cNvSpPr txBox="1"/>
          <p:nvPr/>
        </p:nvSpPr>
        <p:spPr>
          <a:xfrm>
            <a:off x="617220" y="777240"/>
            <a:ext cx="2244525" cy="584775"/>
          </a:xfrm>
          <a:prstGeom prst="rect">
            <a:avLst/>
          </a:prstGeom>
          <a:noFill/>
        </p:spPr>
        <p:txBody>
          <a:bodyPr wrap="none" rtlCol="0">
            <a:spAutoFit/>
          </a:bodyPr>
          <a:lstStyle/>
          <a:p>
            <a:r>
              <a:rPr lang="zh-CN" altLang="en-US" sz="3200" b="1" dirty="0">
                <a:solidFill>
                  <a:schemeClr val="bg2">
                    <a:lumMod val="50000"/>
                  </a:schemeClr>
                </a:solidFill>
              </a:rPr>
              <a:t>长短时记忆</a:t>
            </a:r>
            <a:endParaRPr lang="en-US" sz="3200" b="1" dirty="0">
              <a:solidFill>
                <a:schemeClr val="bg2">
                  <a:lumMod val="50000"/>
                </a:schemeClr>
              </a:solidFill>
            </a:endParaRPr>
          </a:p>
        </p:txBody>
      </p:sp>
      <p:sp>
        <p:nvSpPr>
          <p:cNvPr id="21" name="TextBox 20">
            <a:extLst>
              <a:ext uri="{FF2B5EF4-FFF2-40B4-BE49-F238E27FC236}">
                <a16:creationId xmlns:a16="http://schemas.microsoft.com/office/drawing/2014/main" id="{EC5608EA-1001-4743-BD78-764A6B290A11}"/>
              </a:ext>
            </a:extLst>
          </p:cNvPr>
          <p:cNvSpPr txBox="1"/>
          <p:nvPr/>
        </p:nvSpPr>
        <p:spPr>
          <a:xfrm>
            <a:off x="164679" y="1479892"/>
            <a:ext cx="12856340" cy="1200329"/>
          </a:xfrm>
          <a:prstGeom prst="rect">
            <a:avLst/>
          </a:prstGeom>
          <a:noFill/>
        </p:spPr>
        <p:txBody>
          <a:bodyPr wrap="none" rtlCol="0">
            <a:spAutoFit/>
          </a:bodyPr>
          <a:lstStyle/>
          <a:p>
            <a:pPr marL="342900" indent="-342900">
              <a:buFont typeface="Arial" panose="020B0604020202020204" pitchFamily="34" charset="0"/>
              <a:buChar char="•"/>
            </a:pPr>
            <a:r>
              <a:rPr lang="zh-CN" altLang="en-US" sz="2400" b="1" dirty="0"/>
              <a:t>长短时记忆（</a:t>
            </a:r>
            <a:r>
              <a:rPr lang="en-GB" sz="2400" b="1" dirty="0"/>
              <a:t>Long Short-Term Memory</a:t>
            </a:r>
            <a:r>
              <a:rPr lang="zh-CN" altLang="en-US" sz="2400" b="1" dirty="0"/>
              <a:t>）用于解决长期依赖问题（</a:t>
            </a:r>
            <a:r>
              <a:rPr lang="en-GB" sz="2400" b="1" dirty="0"/>
              <a:t>Long Term Dependencies</a:t>
            </a:r>
            <a:r>
              <a:rPr lang="zh-CN" altLang="en-US" sz="2400" b="1" dirty="0"/>
              <a:t>）</a:t>
            </a:r>
            <a:endParaRPr lang="en-GB"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p:txBody>
      </p:sp>
      <p:pic>
        <p:nvPicPr>
          <p:cNvPr id="8" name="Picture 7">
            <a:extLst>
              <a:ext uri="{FF2B5EF4-FFF2-40B4-BE49-F238E27FC236}">
                <a16:creationId xmlns:a16="http://schemas.microsoft.com/office/drawing/2014/main" id="{50E833E0-12E1-CB4A-AE7F-0988AD598DB5}"/>
              </a:ext>
            </a:extLst>
          </p:cNvPr>
          <p:cNvPicPr>
            <a:picLocks noChangeAspect="1"/>
          </p:cNvPicPr>
          <p:nvPr/>
        </p:nvPicPr>
        <p:blipFill>
          <a:blip r:embed="rId2"/>
          <a:stretch>
            <a:fillRect/>
          </a:stretch>
        </p:blipFill>
        <p:spPr>
          <a:xfrm>
            <a:off x="274138" y="2793485"/>
            <a:ext cx="5772522" cy="2296133"/>
          </a:xfrm>
          <a:prstGeom prst="rect">
            <a:avLst/>
          </a:prstGeom>
        </p:spPr>
      </p:pic>
      <p:pic>
        <p:nvPicPr>
          <p:cNvPr id="10" name="Picture 9">
            <a:extLst>
              <a:ext uri="{FF2B5EF4-FFF2-40B4-BE49-F238E27FC236}">
                <a16:creationId xmlns:a16="http://schemas.microsoft.com/office/drawing/2014/main" id="{30449ACE-400C-7746-A742-739887871056}"/>
              </a:ext>
            </a:extLst>
          </p:cNvPr>
          <p:cNvPicPr>
            <a:picLocks noChangeAspect="1"/>
          </p:cNvPicPr>
          <p:nvPr/>
        </p:nvPicPr>
        <p:blipFill>
          <a:blip r:embed="rId3"/>
          <a:stretch>
            <a:fillRect/>
          </a:stretch>
        </p:blipFill>
        <p:spPr>
          <a:xfrm>
            <a:off x="6215987" y="2880464"/>
            <a:ext cx="5929820" cy="2176021"/>
          </a:xfrm>
          <a:prstGeom prst="rect">
            <a:avLst/>
          </a:prstGeom>
        </p:spPr>
      </p:pic>
      <p:sp>
        <p:nvSpPr>
          <p:cNvPr id="11" name="TextBox 10">
            <a:extLst>
              <a:ext uri="{FF2B5EF4-FFF2-40B4-BE49-F238E27FC236}">
                <a16:creationId xmlns:a16="http://schemas.microsoft.com/office/drawing/2014/main" id="{4F8C2274-4994-F941-8148-F91C2DD46F50}"/>
              </a:ext>
            </a:extLst>
          </p:cNvPr>
          <p:cNvSpPr txBox="1"/>
          <p:nvPr/>
        </p:nvSpPr>
        <p:spPr>
          <a:xfrm>
            <a:off x="1752843" y="5111206"/>
            <a:ext cx="2659702" cy="830997"/>
          </a:xfrm>
          <a:prstGeom prst="rect">
            <a:avLst/>
          </a:prstGeom>
          <a:noFill/>
        </p:spPr>
        <p:txBody>
          <a:bodyPr wrap="none" rtlCol="0">
            <a:spAutoFit/>
          </a:bodyPr>
          <a:lstStyle/>
          <a:p>
            <a:pPr algn="ctr"/>
            <a:r>
              <a:rPr lang="zh-CN" altLang="en-US" sz="2400" b="1" dirty="0">
                <a:solidFill>
                  <a:srgbClr val="FF0000"/>
                </a:solidFill>
              </a:rPr>
              <a:t>简单递归神经网络</a:t>
            </a:r>
            <a:endParaRPr lang="en-GB" altLang="zh-CN" sz="2400" b="1" dirty="0">
              <a:solidFill>
                <a:srgbClr val="FF0000"/>
              </a:solidFill>
            </a:endParaRPr>
          </a:p>
          <a:p>
            <a:pPr algn="ctr"/>
            <a:r>
              <a:rPr lang="en-US" altLang="zh-CN" sz="2400" b="1" dirty="0">
                <a:solidFill>
                  <a:srgbClr val="FF0000"/>
                </a:solidFill>
              </a:rPr>
              <a:t>Naïve RNN</a:t>
            </a:r>
            <a:endParaRPr lang="en-US" sz="2400" b="1" dirty="0">
              <a:solidFill>
                <a:srgbClr val="FF0000"/>
              </a:solidFill>
            </a:endParaRPr>
          </a:p>
        </p:txBody>
      </p:sp>
      <p:sp>
        <p:nvSpPr>
          <p:cNvPr id="23" name="TextBox 22">
            <a:extLst>
              <a:ext uri="{FF2B5EF4-FFF2-40B4-BE49-F238E27FC236}">
                <a16:creationId xmlns:a16="http://schemas.microsoft.com/office/drawing/2014/main" id="{98ECF1EC-69B4-7441-806A-01EFC5B9685E}"/>
              </a:ext>
            </a:extLst>
          </p:cNvPr>
          <p:cNvSpPr txBox="1"/>
          <p:nvPr/>
        </p:nvSpPr>
        <p:spPr>
          <a:xfrm>
            <a:off x="8245007" y="5089618"/>
            <a:ext cx="2350323" cy="830997"/>
          </a:xfrm>
          <a:prstGeom prst="rect">
            <a:avLst/>
          </a:prstGeom>
          <a:noFill/>
        </p:spPr>
        <p:txBody>
          <a:bodyPr wrap="none" rtlCol="0">
            <a:spAutoFit/>
          </a:bodyPr>
          <a:lstStyle/>
          <a:p>
            <a:pPr algn="ctr"/>
            <a:r>
              <a:rPr lang="zh-CN" altLang="en-US" sz="2400" b="1" dirty="0">
                <a:solidFill>
                  <a:srgbClr val="FF0000"/>
                </a:solidFill>
              </a:rPr>
              <a:t>长短时记忆网络</a:t>
            </a:r>
            <a:endParaRPr lang="en-GB" altLang="zh-CN" sz="2400" b="1" dirty="0">
              <a:solidFill>
                <a:srgbClr val="FF0000"/>
              </a:solidFill>
            </a:endParaRPr>
          </a:p>
          <a:p>
            <a:pPr algn="ctr"/>
            <a:r>
              <a:rPr lang="en-US" altLang="zh-CN" sz="2400" b="1" dirty="0">
                <a:solidFill>
                  <a:srgbClr val="FF0000"/>
                </a:solidFill>
              </a:rPr>
              <a:t>LSTM</a:t>
            </a:r>
            <a:endParaRPr lang="en-US" sz="2400" b="1" dirty="0">
              <a:solidFill>
                <a:srgbClr val="FF0000"/>
              </a:solidFill>
            </a:endParaRPr>
          </a:p>
        </p:txBody>
      </p:sp>
      <p:sp>
        <p:nvSpPr>
          <p:cNvPr id="24" name="Rounded Rectangle 23">
            <a:extLst>
              <a:ext uri="{FF2B5EF4-FFF2-40B4-BE49-F238E27FC236}">
                <a16:creationId xmlns:a16="http://schemas.microsoft.com/office/drawing/2014/main" id="{7D64928A-267B-BC4A-AF1B-7A18D386794B}"/>
              </a:ext>
            </a:extLst>
          </p:cNvPr>
          <p:cNvSpPr/>
          <p:nvPr/>
        </p:nvSpPr>
        <p:spPr>
          <a:xfrm>
            <a:off x="2146590" y="2793485"/>
            <a:ext cx="1834513" cy="2296133"/>
          </a:xfrm>
          <a:prstGeom prst="roundRect">
            <a:avLst>
              <a:gd name="adj" fmla="val 7818"/>
            </a:avLst>
          </a:prstGeom>
          <a:noFill/>
          <a:ln w="635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2C402B88-55D9-BD42-87F1-EC841E3A5B14}"/>
              </a:ext>
            </a:extLst>
          </p:cNvPr>
          <p:cNvSpPr/>
          <p:nvPr/>
        </p:nvSpPr>
        <p:spPr>
          <a:xfrm>
            <a:off x="8300242" y="2832360"/>
            <a:ext cx="1729534" cy="2224125"/>
          </a:xfrm>
          <a:prstGeom prst="roundRect">
            <a:avLst>
              <a:gd name="adj" fmla="val 7818"/>
            </a:avLst>
          </a:prstGeom>
          <a:noFill/>
          <a:ln w="635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urved Connector 12">
            <a:extLst>
              <a:ext uri="{FF2B5EF4-FFF2-40B4-BE49-F238E27FC236}">
                <a16:creationId xmlns:a16="http://schemas.microsoft.com/office/drawing/2014/main" id="{D16AAA0E-DF15-0443-91D0-9A00459785FE}"/>
              </a:ext>
            </a:extLst>
          </p:cNvPr>
          <p:cNvCxnSpPr>
            <a:stCxn id="24" idx="0"/>
            <a:endCxn id="10" idx="0"/>
          </p:cNvCxnSpPr>
          <p:nvPr/>
        </p:nvCxnSpPr>
        <p:spPr>
          <a:xfrm rot="16200000" flipH="1">
            <a:off x="6078882" y="-221551"/>
            <a:ext cx="86979" cy="6117050"/>
          </a:xfrm>
          <a:prstGeom prst="curvedConnector3">
            <a:avLst>
              <a:gd name="adj1" fmla="val -652185"/>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Shape 811">
            <a:extLst>
              <a:ext uri="{FF2B5EF4-FFF2-40B4-BE49-F238E27FC236}">
                <a16:creationId xmlns:a16="http://schemas.microsoft.com/office/drawing/2014/main" id="{0753C116-95A0-0943-BAF7-BAF19E7EA022}"/>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spTree>
    <p:extLst>
      <p:ext uri="{BB962C8B-B14F-4D97-AF65-F5344CB8AC3E}">
        <p14:creationId xmlns:p14="http://schemas.microsoft.com/office/powerpoint/2010/main" val="4116080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7E4F43-87D3-9D4E-8DF9-AA53E83AC2E3}"/>
              </a:ext>
            </a:extLst>
          </p:cNvPr>
          <p:cNvSpPr txBox="1"/>
          <p:nvPr/>
        </p:nvSpPr>
        <p:spPr>
          <a:xfrm>
            <a:off x="617220" y="777240"/>
            <a:ext cx="2244525" cy="584775"/>
          </a:xfrm>
          <a:prstGeom prst="rect">
            <a:avLst/>
          </a:prstGeom>
          <a:noFill/>
        </p:spPr>
        <p:txBody>
          <a:bodyPr wrap="none" rtlCol="0">
            <a:spAutoFit/>
          </a:bodyPr>
          <a:lstStyle/>
          <a:p>
            <a:r>
              <a:rPr lang="zh-CN" altLang="en-US" sz="3200" b="1" dirty="0">
                <a:solidFill>
                  <a:schemeClr val="bg2">
                    <a:lumMod val="50000"/>
                  </a:schemeClr>
                </a:solidFill>
              </a:rPr>
              <a:t>长短时记忆</a:t>
            </a:r>
            <a:endParaRPr lang="en-US" sz="3200" b="1" dirty="0">
              <a:solidFill>
                <a:schemeClr val="bg2">
                  <a:lumMod val="50000"/>
                </a:schemeClr>
              </a:solidFill>
            </a:endParaRPr>
          </a:p>
        </p:txBody>
      </p:sp>
      <p:pic>
        <p:nvPicPr>
          <p:cNvPr id="2" name="Picture 1">
            <a:extLst>
              <a:ext uri="{FF2B5EF4-FFF2-40B4-BE49-F238E27FC236}">
                <a16:creationId xmlns:a16="http://schemas.microsoft.com/office/drawing/2014/main" id="{180BF894-69CD-0A45-B84A-2E4CE565E757}"/>
              </a:ext>
            </a:extLst>
          </p:cNvPr>
          <p:cNvPicPr>
            <a:picLocks noChangeAspect="1"/>
          </p:cNvPicPr>
          <p:nvPr/>
        </p:nvPicPr>
        <p:blipFill>
          <a:blip r:embed="rId2"/>
          <a:stretch>
            <a:fillRect/>
          </a:stretch>
        </p:blipFill>
        <p:spPr>
          <a:xfrm>
            <a:off x="4413151" y="1069626"/>
            <a:ext cx="4392488" cy="3064683"/>
          </a:xfrm>
          <a:prstGeom prst="rect">
            <a:avLst/>
          </a:prstGeom>
        </p:spPr>
      </p:pic>
      <p:pic>
        <p:nvPicPr>
          <p:cNvPr id="5" name="Picture 4">
            <a:extLst>
              <a:ext uri="{FF2B5EF4-FFF2-40B4-BE49-F238E27FC236}">
                <a16:creationId xmlns:a16="http://schemas.microsoft.com/office/drawing/2014/main" id="{0AA1A35D-99C0-AD49-8ABE-A4A7DB8022D7}"/>
              </a:ext>
            </a:extLst>
          </p:cNvPr>
          <p:cNvPicPr>
            <a:picLocks noChangeAspect="1"/>
          </p:cNvPicPr>
          <p:nvPr/>
        </p:nvPicPr>
        <p:blipFill>
          <a:blip r:embed="rId3"/>
          <a:stretch>
            <a:fillRect/>
          </a:stretch>
        </p:blipFill>
        <p:spPr>
          <a:xfrm>
            <a:off x="1881299" y="3976365"/>
            <a:ext cx="9456192" cy="1643172"/>
          </a:xfrm>
          <a:prstGeom prst="rect">
            <a:avLst/>
          </a:prstGeom>
        </p:spPr>
      </p:pic>
      <p:sp>
        <p:nvSpPr>
          <p:cNvPr id="14" name="Shape 811">
            <a:extLst>
              <a:ext uri="{FF2B5EF4-FFF2-40B4-BE49-F238E27FC236}">
                <a16:creationId xmlns:a16="http://schemas.microsoft.com/office/drawing/2014/main" id="{3457E42D-1221-B14D-B370-F80E62CA9446}"/>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spTree>
    <p:extLst>
      <p:ext uri="{BB962C8B-B14F-4D97-AF65-F5344CB8AC3E}">
        <p14:creationId xmlns:p14="http://schemas.microsoft.com/office/powerpoint/2010/main" val="3397124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7E4F43-87D3-9D4E-8DF9-AA53E83AC2E3}"/>
              </a:ext>
            </a:extLst>
          </p:cNvPr>
          <p:cNvSpPr txBox="1"/>
          <p:nvPr/>
        </p:nvSpPr>
        <p:spPr>
          <a:xfrm>
            <a:off x="617220" y="777240"/>
            <a:ext cx="9308382" cy="584775"/>
          </a:xfrm>
          <a:prstGeom prst="rect">
            <a:avLst/>
          </a:prstGeom>
          <a:noFill/>
        </p:spPr>
        <p:txBody>
          <a:bodyPr wrap="none" rtlCol="0">
            <a:spAutoFit/>
          </a:bodyPr>
          <a:lstStyle/>
          <a:p>
            <a:r>
              <a:rPr lang="zh-CN" altLang="en-US" sz="3200" b="1" dirty="0">
                <a:solidFill>
                  <a:schemeClr val="bg2">
                    <a:lumMod val="50000"/>
                  </a:schemeClr>
                </a:solidFill>
              </a:rPr>
              <a:t>长短时记忆：开始之前</a:t>
            </a:r>
            <a:r>
              <a:rPr lang="en-US" altLang="zh-CN" sz="3200" b="1">
                <a:solidFill>
                  <a:schemeClr val="bg2">
                    <a:lumMod val="50000"/>
                  </a:schemeClr>
                </a:solidFill>
              </a:rPr>
              <a:t>--</a:t>
            </a:r>
            <a:r>
              <a:rPr lang="zh-CN" altLang="en-GB" sz="3200" b="1">
                <a:solidFill>
                  <a:schemeClr val="bg2">
                    <a:lumMod val="50000"/>
                  </a:schemeClr>
                </a:solidFill>
              </a:rPr>
              <a:t>门</a:t>
            </a:r>
            <a:r>
              <a:rPr lang="zh-CN" altLang="en-US" sz="3200" b="1" dirty="0">
                <a:solidFill>
                  <a:schemeClr val="bg2">
                    <a:lumMod val="50000"/>
                  </a:schemeClr>
                </a:solidFill>
              </a:rPr>
              <a:t>函数（</a:t>
            </a:r>
            <a:r>
              <a:rPr lang="en-US" altLang="zh-CN" sz="3200" b="1" dirty="0">
                <a:solidFill>
                  <a:schemeClr val="bg2">
                    <a:lumMod val="50000"/>
                  </a:schemeClr>
                </a:solidFill>
              </a:rPr>
              <a:t>Gating Function</a:t>
            </a:r>
            <a:r>
              <a:rPr lang="zh-CN" altLang="en-US" sz="3200" b="1" dirty="0">
                <a:solidFill>
                  <a:schemeClr val="bg2">
                    <a:lumMod val="50000"/>
                  </a:schemeClr>
                </a:solidFill>
              </a:rPr>
              <a:t>）</a:t>
            </a:r>
            <a:endParaRPr lang="en-US" sz="3200" b="1" dirty="0">
              <a:solidFill>
                <a:schemeClr val="bg2">
                  <a:lumMod val="50000"/>
                </a:schemeClr>
              </a:solidFill>
            </a:endParaRPr>
          </a:p>
        </p:txBody>
      </p:sp>
      <p:sp>
        <p:nvSpPr>
          <p:cNvPr id="14" name="Shape 811">
            <a:extLst>
              <a:ext uri="{FF2B5EF4-FFF2-40B4-BE49-F238E27FC236}">
                <a16:creationId xmlns:a16="http://schemas.microsoft.com/office/drawing/2014/main" id="{3457E42D-1221-B14D-B370-F80E62CA9446}"/>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graphicFrame>
        <p:nvGraphicFramePr>
          <p:cNvPr id="2" name="Table 1">
            <a:extLst>
              <a:ext uri="{FF2B5EF4-FFF2-40B4-BE49-F238E27FC236}">
                <a16:creationId xmlns:a16="http://schemas.microsoft.com/office/drawing/2014/main" id="{E22CEE3A-BC45-4A4B-906F-3513E17FBA56}"/>
              </a:ext>
            </a:extLst>
          </p:cNvPr>
          <p:cNvGraphicFramePr>
            <a:graphicFrameLocks noGrp="1"/>
          </p:cNvGraphicFramePr>
          <p:nvPr>
            <p:extLst>
              <p:ext uri="{D42A27DB-BD31-4B8C-83A1-F6EECF244321}">
                <p14:modId xmlns:p14="http://schemas.microsoft.com/office/powerpoint/2010/main" val="1827314233"/>
              </p:ext>
            </p:extLst>
          </p:nvPr>
        </p:nvGraphicFramePr>
        <p:xfrm>
          <a:off x="1026798" y="2627231"/>
          <a:ext cx="841553" cy="2285238"/>
        </p:xfrm>
        <a:graphic>
          <a:graphicData uri="http://schemas.openxmlformats.org/drawingml/2006/table">
            <a:tbl>
              <a:tblPr firstRow="1" bandRow="1">
                <a:tableStyleId>{5C22544A-7EE6-4342-B048-85BDC9FD1C3A}</a:tableStyleId>
              </a:tblPr>
              <a:tblGrid>
                <a:gridCol w="841553">
                  <a:extLst>
                    <a:ext uri="{9D8B030D-6E8A-4147-A177-3AD203B41FA5}">
                      <a16:colId xmlns:a16="http://schemas.microsoft.com/office/drawing/2014/main" val="1938386492"/>
                    </a:ext>
                  </a:extLst>
                </a:gridCol>
              </a:tblGrid>
              <a:tr h="370840">
                <a:tc>
                  <a:txBody>
                    <a:bodyPr/>
                    <a:lstStyle/>
                    <a:p>
                      <a:pPr algn="ctr"/>
                      <a:r>
                        <a:rPr lang="en-US" dirty="0">
                          <a:solidFill>
                            <a:schemeClr val="tx1"/>
                          </a:solidFill>
                        </a:rPr>
                        <a:t>0.53</a:t>
                      </a:r>
                    </a:p>
                  </a:txBody>
                  <a:tcPr>
                    <a:solidFill>
                      <a:schemeClr val="bg1">
                        <a:lumMod val="95000"/>
                      </a:schemeClr>
                    </a:solidFill>
                  </a:tcPr>
                </a:tc>
                <a:extLst>
                  <a:ext uri="{0D108BD9-81ED-4DB2-BD59-A6C34878D82A}">
                    <a16:rowId xmlns:a16="http://schemas.microsoft.com/office/drawing/2014/main" val="485980763"/>
                  </a:ext>
                </a:extLst>
              </a:tr>
              <a:tr h="370840">
                <a:tc>
                  <a:txBody>
                    <a:bodyPr/>
                    <a:lstStyle/>
                    <a:p>
                      <a:pPr algn="ctr"/>
                      <a:r>
                        <a:rPr lang="en-US" b="1" dirty="0">
                          <a:solidFill>
                            <a:schemeClr val="tx1"/>
                          </a:solidFill>
                        </a:rPr>
                        <a:t>-0.32</a:t>
                      </a:r>
                    </a:p>
                  </a:txBody>
                  <a:tcPr>
                    <a:solidFill>
                      <a:schemeClr val="bg1">
                        <a:lumMod val="95000"/>
                      </a:schemeClr>
                    </a:solidFill>
                  </a:tcPr>
                </a:tc>
                <a:extLst>
                  <a:ext uri="{0D108BD9-81ED-4DB2-BD59-A6C34878D82A}">
                    <a16:rowId xmlns:a16="http://schemas.microsoft.com/office/drawing/2014/main" val="2496604356"/>
                  </a:ext>
                </a:extLst>
              </a:tr>
              <a:tr h="370840">
                <a:tc>
                  <a:txBody>
                    <a:bodyPr/>
                    <a:lstStyle/>
                    <a:p>
                      <a:pPr algn="ctr"/>
                      <a:r>
                        <a:rPr lang="en-US" b="1" dirty="0">
                          <a:solidFill>
                            <a:schemeClr val="tx1"/>
                          </a:solidFill>
                        </a:rPr>
                        <a:t>0.72</a:t>
                      </a:r>
                    </a:p>
                  </a:txBody>
                  <a:tcPr>
                    <a:solidFill>
                      <a:schemeClr val="bg1">
                        <a:lumMod val="95000"/>
                      </a:schemeClr>
                    </a:solidFill>
                  </a:tcPr>
                </a:tc>
                <a:extLst>
                  <a:ext uri="{0D108BD9-81ED-4DB2-BD59-A6C34878D82A}">
                    <a16:rowId xmlns:a16="http://schemas.microsoft.com/office/drawing/2014/main" val="1671521596"/>
                  </a:ext>
                </a:extLst>
              </a:tr>
              <a:tr h="370840">
                <a:tc>
                  <a:txBody>
                    <a:bodyPr/>
                    <a:lstStyle/>
                    <a:p>
                      <a:pPr algn="ctr"/>
                      <a:r>
                        <a:rPr lang="en-US" b="1" dirty="0">
                          <a:solidFill>
                            <a:schemeClr val="tx1"/>
                          </a:solidFill>
                        </a:rPr>
                        <a:t>0.45</a:t>
                      </a:r>
                    </a:p>
                  </a:txBody>
                  <a:tcPr>
                    <a:solidFill>
                      <a:schemeClr val="bg1">
                        <a:lumMod val="95000"/>
                      </a:schemeClr>
                    </a:solidFill>
                  </a:tcPr>
                </a:tc>
                <a:extLst>
                  <a:ext uri="{0D108BD9-81ED-4DB2-BD59-A6C34878D82A}">
                    <a16:rowId xmlns:a16="http://schemas.microsoft.com/office/drawing/2014/main" val="3555513473"/>
                  </a:ext>
                </a:extLst>
              </a:tr>
              <a:tr h="370840">
                <a:tc>
                  <a:txBody>
                    <a:bodyPr/>
                    <a:lstStyle/>
                    <a:p>
                      <a:pPr algn="ctr"/>
                      <a:r>
                        <a:rPr lang="en-US" b="1" dirty="0">
                          <a:solidFill>
                            <a:schemeClr val="tx1"/>
                          </a:solidFill>
                        </a:rPr>
                        <a:t>1.23</a:t>
                      </a:r>
                    </a:p>
                  </a:txBody>
                  <a:tcPr>
                    <a:solidFill>
                      <a:schemeClr val="bg1">
                        <a:lumMod val="95000"/>
                      </a:schemeClr>
                    </a:solidFill>
                  </a:tcPr>
                </a:tc>
                <a:extLst>
                  <a:ext uri="{0D108BD9-81ED-4DB2-BD59-A6C34878D82A}">
                    <a16:rowId xmlns:a16="http://schemas.microsoft.com/office/drawing/2014/main" val="1272120842"/>
                  </a:ext>
                </a:extLst>
              </a:tr>
              <a:tr h="370840">
                <a:tc>
                  <a:txBody>
                    <a:bodyPr/>
                    <a:lstStyle/>
                    <a:p>
                      <a:pPr algn="ctr"/>
                      <a:r>
                        <a:rPr lang="en-US" b="1" dirty="0">
                          <a:solidFill>
                            <a:schemeClr val="tx1"/>
                          </a:solidFill>
                        </a:rPr>
                        <a:t>-0.24</a:t>
                      </a:r>
                    </a:p>
                  </a:txBody>
                  <a:tcPr>
                    <a:solidFill>
                      <a:schemeClr val="bg1">
                        <a:lumMod val="95000"/>
                      </a:schemeClr>
                    </a:solidFill>
                  </a:tcPr>
                </a:tc>
                <a:extLst>
                  <a:ext uri="{0D108BD9-81ED-4DB2-BD59-A6C34878D82A}">
                    <a16:rowId xmlns:a16="http://schemas.microsoft.com/office/drawing/2014/main" val="2138035017"/>
                  </a:ext>
                </a:extLst>
              </a:tr>
            </a:tbl>
          </a:graphicData>
        </a:graphic>
      </p:graphicFrame>
      <p:graphicFrame>
        <p:nvGraphicFramePr>
          <p:cNvPr id="15" name="Table 14">
            <a:extLst>
              <a:ext uri="{FF2B5EF4-FFF2-40B4-BE49-F238E27FC236}">
                <a16:creationId xmlns:a16="http://schemas.microsoft.com/office/drawing/2014/main" id="{CE26D1AA-5D4E-5B4D-B806-78E4A94375E7}"/>
              </a:ext>
            </a:extLst>
          </p:cNvPr>
          <p:cNvGraphicFramePr>
            <a:graphicFrameLocks noGrp="1"/>
          </p:cNvGraphicFramePr>
          <p:nvPr>
            <p:extLst>
              <p:ext uri="{D42A27DB-BD31-4B8C-83A1-F6EECF244321}">
                <p14:modId xmlns:p14="http://schemas.microsoft.com/office/powerpoint/2010/main" val="1592601867"/>
              </p:ext>
            </p:extLst>
          </p:nvPr>
        </p:nvGraphicFramePr>
        <p:xfrm>
          <a:off x="2468186" y="2627231"/>
          <a:ext cx="841553" cy="2285238"/>
        </p:xfrm>
        <a:graphic>
          <a:graphicData uri="http://schemas.openxmlformats.org/drawingml/2006/table">
            <a:tbl>
              <a:tblPr firstRow="1" bandRow="1">
                <a:tableStyleId>{5C22544A-7EE6-4342-B048-85BDC9FD1C3A}</a:tableStyleId>
              </a:tblPr>
              <a:tblGrid>
                <a:gridCol w="841553">
                  <a:extLst>
                    <a:ext uri="{9D8B030D-6E8A-4147-A177-3AD203B41FA5}">
                      <a16:colId xmlns:a16="http://schemas.microsoft.com/office/drawing/2014/main" val="1938386492"/>
                    </a:ext>
                  </a:extLst>
                </a:gridCol>
              </a:tblGrid>
              <a:tr h="0">
                <a:tc>
                  <a:txBody>
                    <a:bodyPr/>
                    <a:lstStyle/>
                    <a:p>
                      <a:pPr algn="ctr"/>
                      <a:r>
                        <a:rPr lang="en-US" b="1" dirty="0">
                          <a:solidFill>
                            <a:schemeClr val="tx1"/>
                          </a:solidFill>
                        </a:rPr>
                        <a:t>0.01</a:t>
                      </a:r>
                    </a:p>
                  </a:txBody>
                  <a:tcPr>
                    <a:solidFill>
                      <a:schemeClr val="bg2"/>
                    </a:solidFill>
                  </a:tcPr>
                </a:tc>
                <a:extLst>
                  <a:ext uri="{0D108BD9-81ED-4DB2-BD59-A6C34878D82A}">
                    <a16:rowId xmlns:a16="http://schemas.microsoft.com/office/drawing/2014/main" val="485980763"/>
                  </a:ext>
                </a:extLst>
              </a:tr>
              <a:tr h="370840">
                <a:tc>
                  <a:txBody>
                    <a:bodyPr/>
                    <a:lstStyle/>
                    <a:p>
                      <a:pPr algn="ctr"/>
                      <a:r>
                        <a:rPr lang="en-US" b="1" dirty="0">
                          <a:solidFill>
                            <a:schemeClr val="tx1"/>
                          </a:solidFill>
                        </a:rPr>
                        <a:t>0.99</a:t>
                      </a:r>
                    </a:p>
                  </a:txBody>
                  <a:tcPr>
                    <a:solidFill>
                      <a:schemeClr val="bg1">
                        <a:lumMod val="95000"/>
                      </a:schemeClr>
                    </a:solidFill>
                  </a:tcPr>
                </a:tc>
                <a:extLst>
                  <a:ext uri="{0D108BD9-81ED-4DB2-BD59-A6C34878D82A}">
                    <a16:rowId xmlns:a16="http://schemas.microsoft.com/office/drawing/2014/main" val="2496604356"/>
                  </a:ext>
                </a:extLst>
              </a:tr>
              <a:tr h="370840">
                <a:tc>
                  <a:txBody>
                    <a:bodyPr/>
                    <a:lstStyle/>
                    <a:p>
                      <a:pPr algn="ctr"/>
                      <a:r>
                        <a:rPr lang="en-US" b="1" dirty="0">
                          <a:solidFill>
                            <a:schemeClr val="tx1"/>
                          </a:solidFill>
                        </a:rPr>
                        <a:t>0.98</a:t>
                      </a:r>
                    </a:p>
                  </a:txBody>
                  <a:tcPr>
                    <a:solidFill>
                      <a:schemeClr val="bg1">
                        <a:lumMod val="95000"/>
                      </a:schemeClr>
                    </a:solidFill>
                  </a:tcPr>
                </a:tc>
                <a:extLst>
                  <a:ext uri="{0D108BD9-81ED-4DB2-BD59-A6C34878D82A}">
                    <a16:rowId xmlns:a16="http://schemas.microsoft.com/office/drawing/2014/main" val="1671521596"/>
                  </a:ext>
                </a:extLst>
              </a:tr>
              <a:tr h="370840">
                <a:tc>
                  <a:txBody>
                    <a:bodyPr/>
                    <a:lstStyle/>
                    <a:p>
                      <a:pPr algn="ctr"/>
                      <a:r>
                        <a:rPr lang="en-US" b="1" dirty="0">
                          <a:solidFill>
                            <a:schemeClr val="tx1"/>
                          </a:solidFill>
                        </a:rPr>
                        <a:t>0.04</a:t>
                      </a:r>
                    </a:p>
                  </a:txBody>
                  <a:tcPr>
                    <a:solidFill>
                      <a:schemeClr val="bg2"/>
                    </a:solidFill>
                  </a:tcPr>
                </a:tc>
                <a:extLst>
                  <a:ext uri="{0D108BD9-81ED-4DB2-BD59-A6C34878D82A}">
                    <a16:rowId xmlns:a16="http://schemas.microsoft.com/office/drawing/2014/main" val="3555513473"/>
                  </a:ext>
                </a:extLst>
              </a:tr>
              <a:tr h="370840">
                <a:tc>
                  <a:txBody>
                    <a:bodyPr/>
                    <a:lstStyle/>
                    <a:p>
                      <a:pPr algn="ctr"/>
                      <a:r>
                        <a:rPr lang="en-US" b="1" dirty="0">
                          <a:solidFill>
                            <a:schemeClr val="tx1"/>
                          </a:solidFill>
                        </a:rPr>
                        <a:t>0.98</a:t>
                      </a:r>
                    </a:p>
                  </a:txBody>
                  <a:tcPr>
                    <a:solidFill>
                      <a:schemeClr val="bg1">
                        <a:lumMod val="95000"/>
                      </a:schemeClr>
                    </a:solidFill>
                  </a:tcPr>
                </a:tc>
                <a:extLst>
                  <a:ext uri="{0D108BD9-81ED-4DB2-BD59-A6C34878D82A}">
                    <a16:rowId xmlns:a16="http://schemas.microsoft.com/office/drawing/2014/main" val="1272120842"/>
                  </a:ext>
                </a:extLst>
              </a:tr>
              <a:tr h="370840">
                <a:tc>
                  <a:txBody>
                    <a:bodyPr/>
                    <a:lstStyle/>
                    <a:p>
                      <a:pPr algn="ctr"/>
                      <a:r>
                        <a:rPr lang="en-US" b="1" dirty="0">
                          <a:solidFill>
                            <a:schemeClr val="tx1"/>
                          </a:solidFill>
                        </a:rPr>
                        <a:t>0.02</a:t>
                      </a:r>
                    </a:p>
                  </a:txBody>
                  <a:tcPr>
                    <a:solidFill>
                      <a:schemeClr val="bg2"/>
                    </a:solidFill>
                  </a:tcPr>
                </a:tc>
                <a:extLst>
                  <a:ext uri="{0D108BD9-81ED-4DB2-BD59-A6C34878D82A}">
                    <a16:rowId xmlns:a16="http://schemas.microsoft.com/office/drawing/2014/main" val="2138035017"/>
                  </a:ext>
                </a:extLst>
              </a:tr>
            </a:tbl>
          </a:graphicData>
        </a:graphic>
      </p:graphicFrame>
      <p:graphicFrame>
        <p:nvGraphicFramePr>
          <p:cNvPr id="16" name="Table 15">
            <a:extLst>
              <a:ext uri="{FF2B5EF4-FFF2-40B4-BE49-F238E27FC236}">
                <a16:creationId xmlns:a16="http://schemas.microsoft.com/office/drawing/2014/main" id="{E5FBF24A-E6B8-BB41-BB7A-6C1B2B88A2F4}"/>
              </a:ext>
            </a:extLst>
          </p:cNvPr>
          <p:cNvGraphicFramePr>
            <a:graphicFrameLocks noGrp="1"/>
          </p:cNvGraphicFramePr>
          <p:nvPr>
            <p:extLst>
              <p:ext uri="{D42A27DB-BD31-4B8C-83A1-F6EECF244321}">
                <p14:modId xmlns:p14="http://schemas.microsoft.com/office/powerpoint/2010/main" val="2982207753"/>
              </p:ext>
            </p:extLst>
          </p:nvPr>
        </p:nvGraphicFramePr>
        <p:xfrm>
          <a:off x="3836338" y="2627231"/>
          <a:ext cx="1008112" cy="2285238"/>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1938386492"/>
                    </a:ext>
                  </a:extLst>
                </a:gridCol>
              </a:tblGrid>
              <a:tr h="370840">
                <a:tc>
                  <a:txBody>
                    <a:bodyPr/>
                    <a:lstStyle/>
                    <a:p>
                      <a:pPr algn="ctr"/>
                      <a:r>
                        <a:rPr lang="en-US" b="1" dirty="0">
                          <a:solidFill>
                            <a:schemeClr val="tx1"/>
                          </a:solidFill>
                        </a:rPr>
                        <a:t>0.0053</a:t>
                      </a:r>
                    </a:p>
                  </a:txBody>
                  <a:tcPr>
                    <a:solidFill>
                      <a:schemeClr val="bg2"/>
                    </a:solidFill>
                  </a:tcPr>
                </a:tc>
                <a:extLst>
                  <a:ext uri="{0D108BD9-81ED-4DB2-BD59-A6C34878D82A}">
                    <a16:rowId xmlns:a16="http://schemas.microsoft.com/office/drawing/2014/main" val="485980763"/>
                  </a:ext>
                </a:extLst>
              </a:tr>
              <a:tr h="370840">
                <a:tc>
                  <a:txBody>
                    <a:bodyPr/>
                    <a:lstStyle/>
                    <a:p>
                      <a:pPr algn="ctr"/>
                      <a:r>
                        <a:rPr lang="en-US" b="1" dirty="0">
                          <a:solidFill>
                            <a:schemeClr val="tx1"/>
                          </a:solidFill>
                        </a:rPr>
                        <a:t>-0.3168</a:t>
                      </a:r>
                    </a:p>
                  </a:txBody>
                  <a:tcPr>
                    <a:solidFill>
                      <a:schemeClr val="bg1">
                        <a:lumMod val="95000"/>
                      </a:schemeClr>
                    </a:solidFill>
                  </a:tcPr>
                </a:tc>
                <a:extLst>
                  <a:ext uri="{0D108BD9-81ED-4DB2-BD59-A6C34878D82A}">
                    <a16:rowId xmlns:a16="http://schemas.microsoft.com/office/drawing/2014/main" val="2496604356"/>
                  </a:ext>
                </a:extLst>
              </a:tr>
              <a:tr h="370840">
                <a:tc>
                  <a:txBody>
                    <a:bodyPr/>
                    <a:lstStyle/>
                    <a:p>
                      <a:pPr algn="ctr"/>
                      <a:r>
                        <a:rPr lang="en-US" b="1" dirty="0">
                          <a:solidFill>
                            <a:schemeClr val="tx1"/>
                          </a:solidFill>
                        </a:rPr>
                        <a:t>0.7056</a:t>
                      </a:r>
                    </a:p>
                  </a:txBody>
                  <a:tcPr>
                    <a:solidFill>
                      <a:schemeClr val="bg1">
                        <a:lumMod val="95000"/>
                      </a:schemeClr>
                    </a:solidFill>
                  </a:tcPr>
                </a:tc>
                <a:extLst>
                  <a:ext uri="{0D108BD9-81ED-4DB2-BD59-A6C34878D82A}">
                    <a16:rowId xmlns:a16="http://schemas.microsoft.com/office/drawing/2014/main" val="1671521596"/>
                  </a:ext>
                </a:extLst>
              </a:tr>
              <a:tr h="370840">
                <a:tc>
                  <a:txBody>
                    <a:bodyPr/>
                    <a:lstStyle/>
                    <a:p>
                      <a:pPr algn="ctr"/>
                      <a:r>
                        <a:rPr lang="en-US" b="1" dirty="0">
                          <a:solidFill>
                            <a:schemeClr val="tx1"/>
                          </a:solidFill>
                        </a:rPr>
                        <a:t>0.0018</a:t>
                      </a:r>
                    </a:p>
                  </a:txBody>
                  <a:tcPr>
                    <a:solidFill>
                      <a:schemeClr val="bg2"/>
                    </a:solidFill>
                  </a:tcPr>
                </a:tc>
                <a:extLst>
                  <a:ext uri="{0D108BD9-81ED-4DB2-BD59-A6C34878D82A}">
                    <a16:rowId xmlns:a16="http://schemas.microsoft.com/office/drawing/2014/main" val="3555513473"/>
                  </a:ext>
                </a:extLst>
              </a:tr>
              <a:tr h="370840">
                <a:tc>
                  <a:txBody>
                    <a:bodyPr/>
                    <a:lstStyle/>
                    <a:p>
                      <a:pPr algn="ctr"/>
                      <a:r>
                        <a:rPr lang="en-US" b="1" dirty="0">
                          <a:solidFill>
                            <a:schemeClr val="tx1"/>
                          </a:solidFill>
                        </a:rPr>
                        <a:t>1.2054</a:t>
                      </a:r>
                    </a:p>
                  </a:txBody>
                  <a:tcPr>
                    <a:solidFill>
                      <a:schemeClr val="bg1">
                        <a:lumMod val="95000"/>
                      </a:schemeClr>
                    </a:solidFill>
                  </a:tcPr>
                </a:tc>
                <a:extLst>
                  <a:ext uri="{0D108BD9-81ED-4DB2-BD59-A6C34878D82A}">
                    <a16:rowId xmlns:a16="http://schemas.microsoft.com/office/drawing/2014/main" val="1272120842"/>
                  </a:ext>
                </a:extLst>
              </a:tr>
              <a:tr h="370840">
                <a:tc>
                  <a:txBody>
                    <a:bodyPr/>
                    <a:lstStyle/>
                    <a:p>
                      <a:pPr algn="ctr"/>
                      <a:r>
                        <a:rPr lang="en-US" b="1" dirty="0">
                          <a:solidFill>
                            <a:schemeClr val="tx1"/>
                          </a:solidFill>
                        </a:rPr>
                        <a:t>-0.0048</a:t>
                      </a:r>
                    </a:p>
                  </a:txBody>
                  <a:tcPr>
                    <a:solidFill>
                      <a:schemeClr val="bg2"/>
                    </a:solidFill>
                  </a:tcPr>
                </a:tc>
                <a:extLst>
                  <a:ext uri="{0D108BD9-81ED-4DB2-BD59-A6C34878D82A}">
                    <a16:rowId xmlns:a16="http://schemas.microsoft.com/office/drawing/2014/main" val="2138035017"/>
                  </a:ext>
                </a:extLst>
              </a:tr>
            </a:tbl>
          </a:graphicData>
        </a:graphic>
      </p:graphicFrame>
      <p:sp>
        <p:nvSpPr>
          <p:cNvPr id="5" name="TextBox 4">
            <a:extLst>
              <a:ext uri="{FF2B5EF4-FFF2-40B4-BE49-F238E27FC236}">
                <a16:creationId xmlns:a16="http://schemas.microsoft.com/office/drawing/2014/main" id="{E950C7E7-301B-5646-98C1-7D15A75A7B79}"/>
              </a:ext>
            </a:extLst>
          </p:cNvPr>
          <p:cNvSpPr txBox="1"/>
          <p:nvPr/>
        </p:nvSpPr>
        <p:spPr>
          <a:xfrm>
            <a:off x="884759" y="2160517"/>
            <a:ext cx="1125629" cy="369332"/>
          </a:xfrm>
          <a:prstGeom prst="rect">
            <a:avLst/>
          </a:prstGeom>
          <a:noFill/>
        </p:spPr>
        <p:txBody>
          <a:bodyPr wrap="none" rtlCol="0">
            <a:spAutoFit/>
          </a:bodyPr>
          <a:lstStyle/>
          <a:p>
            <a:r>
              <a:rPr lang="zh-CN" altLang="en-US" b="1" dirty="0">
                <a:solidFill>
                  <a:srgbClr val="FF0000"/>
                </a:solidFill>
              </a:rPr>
              <a:t>输入信息</a:t>
            </a:r>
            <a:endParaRPr lang="en-US" b="1" dirty="0">
              <a:solidFill>
                <a:srgbClr val="FF0000"/>
              </a:solidFill>
            </a:endParaRPr>
          </a:p>
        </p:txBody>
      </p:sp>
      <p:sp>
        <p:nvSpPr>
          <p:cNvPr id="17" name="TextBox 16">
            <a:extLst>
              <a:ext uri="{FF2B5EF4-FFF2-40B4-BE49-F238E27FC236}">
                <a16:creationId xmlns:a16="http://schemas.microsoft.com/office/drawing/2014/main" id="{FA45FEC0-0799-4649-B368-8F4752D4BDC1}"/>
              </a:ext>
            </a:extLst>
          </p:cNvPr>
          <p:cNvSpPr txBox="1"/>
          <p:nvPr/>
        </p:nvSpPr>
        <p:spPr>
          <a:xfrm>
            <a:off x="2447975" y="2158233"/>
            <a:ext cx="881973" cy="369332"/>
          </a:xfrm>
          <a:prstGeom prst="rect">
            <a:avLst/>
          </a:prstGeom>
          <a:noFill/>
        </p:spPr>
        <p:txBody>
          <a:bodyPr wrap="none" rtlCol="0">
            <a:spAutoFit/>
          </a:bodyPr>
          <a:lstStyle/>
          <a:p>
            <a:r>
              <a:rPr lang="zh-CN" altLang="en-US" b="1" dirty="0">
                <a:solidFill>
                  <a:srgbClr val="FF0000"/>
                </a:solidFill>
              </a:rPr>
              <a:t>门向量</a:t>
            </a:r>
            <a:endParaRPr lang="en-US" b="1" dirty="0">
              <a:solidFill>
                <a:srgbClr val="FF0000"/>
              </a:solidFill>
            </a:endParaRPr>
          </a:p>
        </p:txBody>
      </p:sp>
      <p:sp>
        <p:nvSpPr>
          <p:cNvPr id="18" name="TextBox 17">
            <a:extLst>
              <a:ext uri="{FF2B5EF4-FFF2-40B4-BE49-F238E27FC236}">
                <a16:creationId xmlns:a16="http://schemas.microsoft.com/office/drawing/2014/main" id="{A5325E21-3210-8D4D-B42B-337627234B59}"/>
              </a:ext>
            </a:extLst>
          </p:cNvPr>
          <p:cNvSpPr txBox="1"/>
          <p:nvPr/>
        </p:nvSpPr>
        <p:spPr>
          <a:xfrm>
            <a:off x="3765557" y="2174221"/>
            <a:ext cx="1149674" cy="369332"/>
          </a:xfrm>
          <a:prstGeom prst="rect">
            <a:avLst/>
          </a:prstGeom>
          <a:noFill/>
        </p:spPr>
        <p:txBody>
          <a:bodyPr wrap="none" rtlCol="0">
            <a:spAutoFit/>
          </a:bodyPr>
          <a:lstStyle/>
          <a:p>
            <a:r>
              <a:rPr lang="zh-CN" altLang="en-US" b="1" dirty="0">
                <a:solidFill>
                  <a:srgbClr val="FF0000"/>
                </a:solidFill>
              </a:rPr>
              <a:t>输出信息</a:t>
            </a:r>
            <a:endParaRPr lang="en-US" b="1" dirty="0">
              <a:solidFill>
                <a:srgbClr val="FF0000"/>
              </a:solidFill>
            </a:endParaRPr>
          </a:p>
        </p:txBody>
      </p:sp>
      <p:sp>
        <p:nvSpPr>
          <p:cNvPr id="6" name="TextBox 5">
            <a:extLst>
              <a:ext uri="{FF2B5EF4-FFF2-40B4-BE49-F238E27FC236}">
                <a16:creationId xmlns:a16="http://schemas.microsoft.com/office/drawing/2014/main" id="{9D12C395-949F-4046-AE9F-F6B22C7CB2F0}"/>
              </a:ext>
            </a:extLst>
          </p:cNvPr>
          <p:cNvSpPr txBox="1"/>
          <p:nvPr/>
        </p:nvSpPr>
        <p:spPr>
          <a:xfrm>
            <a:off x="3365938" y="3446684"/>
            <a:ext cx="413896" cy="646331"/>
          </a:xfrm>
          <a:prstGeom prst="rect">
            <a:avLst/>
          </a:prstGeom>
          <a:noFill/>
        </p:spPr>
        <p:txBody>
          <a:bodyPr wrap="none" rtlCol="0">
            <a:spAutoFit/>
          </a:bodyPr>
          <a:lstStyle/>
          <a:p>
            <a:r>
              <a:rPr lang="en-US" sz="3600" b="1" dirty="0">
                <a:solidFill>
                  <a:schemeClr val="accent1"/>
                </a:solidFill>
              </a:rPr>
              <a: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D1A9E5A-672F-BE47-BABF-6CC6B29F6217}"/>
                  </a:ext>
                </a:extLst>
              </p:cNvPr>
              <p:cNvSpPr txBox="1"/>
              <p:nvPr/>
            </p:nvSpPr>
            <p:spPr>
              <a:xfrm>
                <a:off x="1820863" y="3446684"/>
                <a:ext cx="6912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1" i="1" smtClean="0">
                          <a:solidFill>
                            <a:schemeClr val="accent1"/>
                          </a:solidFill>
                          <a:latin typeface="Cambria Math" panose="02040503050406030204" pitchFamily="18" charset="0"/>
                          <a:ea typeface="Cambria Math" panose="02040503050406030204" pitchFamily="18" charset="0"/>
                        </a:rPr>
                        <m:t>⨀</m:t>
                      </m:r>
                    </m:oMath>
                  </m:oMathPara>
                </a14:m>
                <a:endParaRPr lang="en-US" sz="3600" b="1" dirty="0">
                  <a:solidFill>
                    <a:schemeClr val="accent1"/>
                  </a:solidFill>
                </a:endParaRPr>
              </a:p>
            </p:txBody>
          </p:sp>
        </mc:Choice>
        <mc:Fallback xmlns="">
          <p:sp>
            <p:nvSpPr>
              <p:cNvPr id="20" name="TextBox 19">
                <a:extLst>
                  <a:ext uri="{FF2B5EF4-FFF2-40B4-BE49-F238E27FC236}">
                    <a16:creationId xmlns:a16="http://schemas.microsoft.com/office/drawing/2014/main" id="{DD1A9E5A-672F-BE47-BABF-6CC6B29F6217}"/>
                  </a:ext>
                </a:extLst>
              </p:cNvPr>
              <p:cNvSpPr txBox="1">
                <a:spLocks noRot="1" noChangeAspect="1" noMove="1" noResize="1" noEditPoints="1" noAdjustHandles="1" noChangeArrowheads="1" noChangeShapeType="1" noTextEdit="1"/>
              </p:cNvSpPr>
              <p:nvPr/>
            </p:nvSpPr>
            <p:spPr>
              <a:xfrm>
                <a:off x="1820863" y="3446684"/>
                <a:ext cx="691215" cy="646331"/>
              </a:xfrm>
              <a:prstGeom prst="rect">
                <a:avLst/>
              </a:prstGeom>
              <a:blipFill>
                <a:blip r:embed="rId2"/>
                <a:stretch>
                  <a:fillRect l="-1786" r="-3571" b="-5769"/>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10E479F-B3C9-9748-91A4-DDA331A1A92D}"/>
              </a:ext>
            </a:extLst>
          </p:cNvPr>
          <p:cNvSpPr txBox="1"/>
          <p:nvPr/>
        </p:nvSpPr>
        <p:spPr>
          <a:xfrm>
            <a:off x="1820863" y="3911705"/>
            <a:ext cx="649537" cy="369332"/>
          </a:xfrm>
          <a:prstGeom prst="rect">
            <a:avLst/>
          </a:prstGeom>
          <a:noFill/>
        </p:spPr>
        <p:txBody>
          <a:bodyPr wrap="none" rtlCol="0">
            <a:spAutoFit/>
          </a:bodyPr>
          <a:lstStyle/>
          <a:p>
            <a:r>
              <a:rPr lang="zh-CN" altLang="en-US" b="1" dirty="0">
                <a:solidFill>
                  <a:srgbClr val="FF0000"/>
                </a:solidFill>
              </a:rPr>
              <a:t>点乘</a:t>
            </a:r>
            <a:endParaRPr lang="en-US" b="1" dirty="0">
              <a:solidFill>
                <a:srgbClr val="FF0000"/>
              </a:solidFill>
            </a:endParaRPr>
          </a:p>
        </p:txBody>
      </p:sp>
      <p:sp>
        <p:nvSpPr>
          <p:cNvPr id="7" name="TextBox 6">
            <a:extLst>
              <a:ext uri="{FF2B5EF4-FFF2-40B4-BE49-F238E27FC236}">
                <a16:creationId xmlns:a16="http://schemas.microsoft.com/office/drawing/2014/main" id="{1C6A3C56-4E0E-9642-9E0E-E62462773957}"/>
              </a:ext>
            </a:extLst>
          </p:cNvPr>
          <p:cNvSpPr txBox="1"/>
          <p:nvPr/>
        </p:nvSpPr>
        <p:spPr>
          <a:xfrm>
            <a:off x="5133231" y="2663610"/>
            <a:ext cx="7346792" cy="224676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dirty="0"/>
              <a:t>LSTM</a:t>
            </a:r>
            <a:r>
              <a:rPr lang="zh-CN" altLang="en-US" sz="2000" b="1" dirty="0"/>
              <a:t>比普通</a:t>
            </a:r>
            <a:r>
              <a:rPr lang="en-US" altLang="zh-CN" sz="2000" b="1" dirty="0"/>
              <a:t>RNN</a:t>
            </a:r>
            <a:r>
              <a:rPr lang="zh-CN" altLang="en-US" sz="2000" b="1" dirty="0"/>
              <a:t>多了</a:t>
            </a:r>
            <a:r>
              <a:rPr lang="en-US" altLang="zh-CN" sz="2000" b="1" dirty="0"/>
              <a:t>Cell</a:t>
            </a:r>
            <a:r>
              <a:rPr lang="zh-CN" altLang="en-US" sz="2000" b="1" dirty="0"/>
              <a:t> </a:t>
            </a:r>
            <a:r>
              <a:rPr lang="en-US" altLang="zh-CN" sz="2000" b="1" dirty="0"/>
              <a:t>vector</a:t>
            </a:r>
            <a:r>
              <a:rPr lang="zh-CN" altLang="en-US" sz="2000" b="1" dirty="0"/>
              <a:t>，用以存储记忆更久的信息。</a:t>
            </a:r>
            <a:endParaRPr lang="en-US" altLang="zh-CN" sz="2000" b="1" dirty="0"/>
          </a:p>
          <a:p>
            <a:pPr marL="285750" indent="-285750">
              <a:buFont typeface="Arial" panose="020B0604020202020204" pitchFamily="34" charset="0"/>
              <a:buChar char="•"/>
            </a:pPr>
            <a:endParaRPr lang="en-US" altLang="zh-CN" sz="2000" b="1" dirty="0"/>
          </a:p>
          <a:p>
            <a:pPr marL="285750" indent="-285750">
              <a:buFont typeface="Arial" panose="020B0604020202020204" pitchFamily="34" charset="0"/>
              <a:buChar char="•"/>
            </a:pPr>
            <a:r>
              <a:rPr lang="zh-CN" altLang="en-US" sz="2000" b="1" dirty="0"/>
              <a:t>门函数输出数值范围在</a:t>
            </a:r>
            <a:r>
              <a:rPr lang="en-US" altLang="zh-CN" sz="2000" b="1" dirty="0"/>
              <a:t>0</a:t>
            </a:r>
            <a:r>
              <a:rPr lang="zh-CN" altLang="en-US" sz="2000" b="1" dirty="0"/>
              <a:t>～</a:t>
            </a:r>
            <a:r>
              <a:rPr lang="en-US" altLang="zh-CN" sz="2000" b="1" dirty="0"/>
              <a:t>1</a:t>
            </a:r>
            <a:r>
              <a:rPr lang="zh-CN" altLang="en-US" sz="2000" b="1" dirty="0"/>
              <a:t>之间的门向量，</a:t>
            </a:r>
            <a:r>
              <a:rPr lang="en-US" altLang="zh-CN" sz="2000" b="1" dirty="0"/>
              <a:t>0</a:t>
            </a:r>
            <a:r>
              <a:rPr lang="zh-CN" altLang="en-US" sz="2000" b="1" dirty="0"/>
              <a:t>代表关闭，</a:t>
            </a:r>
            <a:r>
              <a:rPr lang="en-US" altLang="zh-CN" sz="2000" b="1" dirty="0"/>
              <a:t>1</a:t>
            </a:r>
            <a:r>
              <a:rPr lang="zh-CN" altLang="en-US" sz="2000" b="1" dirty="0"/>
              <a:t>代表开启。</a:t>
            </a:r>
            <a:endParaRPr lang="en-GB" altLang="zh-CN" sz="2000" b="1" dirty="0"/>
          </a:p>
          <a:p>
            <a:endParaRPr lang="en-GB" altLang="zh-CN" sz="2000" b="1" dirty="0"/>
          </a:p>
          <a:p>
            <a:pPr marL="285750" indent="-285750">
              <a:buFont typeface="Arial" panose="020B0604020202020204" pitchFamily="34" charset="0"/>
              <a:buChar char="•"/>
            </a:pPr>
            <a:r>
              <a:rPr lang="zh-CN" altLang="en-US" sz="2000" b="1" dirty="0"/>
              <a:t>门向量与输入向量进行点乘，</a:t>
            </a:r>
            <a:r>
              <a:rPr lang="zh-CN" altLang="en-GB" sz="2000" b="1" dirty="0"/>
              <a:t>以</a:t>
            </a:r>
            <a:r>
              <a:rPr lang="zh-CN" altLang="en-US" sz="2000" b="1" dirty="0"/>
              <a:t>实现信息“过滤”。</a:t>
            </a:r>
            <a:endParaRPr lang="en-GB" altLang="zh-CN" sz="2000" b="1" dirty="0"/>
          </a:p>
          <a:p>
            <a:pPr marL="285750" indent="-285750">
              <a:buFont typeface="Arial" panose="020B0604020202020204" pitchFamily="34" charset="0"/>
              <a:buChar char="•"/>
            </a:pPr>
            <a:endParaRPr lang="en-GB" altLang="zh-CN" sz="2000" b="1" dirty="0"/>
          </a:p>
        </p:txBody>
      </p:sp>
      <p:sp>
        <p:nvSpPr>
          <p:cNvPr id="8" name="TextBox 7">
            <a:extLst>
              <a:ext uri="{FF2B5EF4-FFF2-40B4-BE49-F238E27FC236}">
                <a16:creationId xmlns:a16="http://schemas.microsoft.com/office/drawing/2014/main" id="{52FE1BD4-E390-5845-BBD4-647FA492D048}"/>
              </a:ext>
            </a:extLst>
          </p:cNvPr>
          <p:cNvSpPr txBox="1"/>
          <p:nvPr/>
        </p:nvSpPr>
        <p:spPr>
          <a:xfrm>
            <a:off x="2544206" y="5058860"/>
            <a:ext cx="649537" cy="369332"/>
          </a:xfrm>
          <a:prstGeom prst="rect">
            <a:avLst/>
          </a:prstGeom>
          <a:noFill/>
        </p:spPr>
        <p:txBody>
          <a:bodyPr wrap="none" rtlCol="0">
            <a:spAutoFit/>
          </a:bodyPr>
          <a:lstStyle/>
          <a:p>
            <a:r>
              <a:rPr lang="en-US" dirty="0">
                <a:solidFill>
                  <a:srgbClr val="FF0000"/>
                </a:solidFill>
              </a:rPr>
              <a:t>0</a:t>
            </a:r>
            <a:r>
              <a:rPr lang="zh-CN" altLang="en-US" dirty="0">
                <a:solidFill>
                  <a:srgbClr val="FF0000"/>
                </a:solidFill>
              </a:rPr>
              <a:t>～</a:t>
            </a:r>
            <a:r>
              <a:rPr lang="en-US" dirty="0">
                <a:solidFill>
                  <a:srgbClr val="FF0000"/>
                </a:solidFill>
              </a:rPr>
              <a:t>1</a:t>
            </a:r>
          </a:p>
        </p:txBody>
      </p:sp>
    </p:spTree>
    <p:extLst>
      <p:ext uri="{BB962C8B-B14F-4D97-AF65-F5344CB8AC3E}">
        <p14:creationId xmlns:p14="http://schemas.microsoft.com/office/powerpoint/2010/main" val="2573374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7E4F43-87D3-9D4E-8DF9-AA53E83AC2E3}"/>
              </a:ext>
            </a:extLst>
          </p:cNvPr>
          <p:cNvSpPr txBox="1"/>
          <p:nvPr/>
        </p:nvSpPr>
        <p:spPr>
          <a:xfrm>
            <a:off x="617220" y="777240"/>
            <a:ext cx="6266267" cy="584775"/>
          </a:xfrm>
          <a:prstGeom prst="rect">
            <a:avLst/>
          </a:prstGeom>
          <a:noFill/>
        </p:spPr>
        <p:txBody>
          <a:bodyPr wrap="none" rtlCol="0">
            <a:spAutoFit/>
          </a:bodyPr>
          <a:lstStyle/>
          <a:p>
            <a:r>
              <a:rPr lang="zh-CN" altLang="en-US" sz="3200" b="1" dirty="0">
                <a:solidFill>
                  <a:schemeClr val="bg2">
                    <a:lumMod val="50000"/>
                  </a:schemeClr>
                </a:solidFill>
              </a:rPr>
              <a:t>长短时记忆：</a:t>
            </a:r>
            <a:r>
              <a:rPr lang="en-US" altLang="zh-CN" sz="3200" b="1" dirty="0">
                <a:solidFill>
                  <a:schemeClr val="bg2">
                    <a:lumMod val="50000"/>
                  </a:schemeClr>
                </a:solidFill>
              </a:rPr>
              <a:t>1</a:t>
            </a:r>
            <a:r>
              <a:rPr lang="zh-CN" altLang="en-US" sz="3200" b="1" dirty="0">
                <a:solidFill>
                  <a:schemeClr val="bg2">
                    <a:lumMod val="50000"/>
                  </a:schemeClr>
                </a:solidFill>
              </a:rPr>
              <a:t> 遗忘门 </a:t>
            </a:r>
            <a:r>
              <a:rPr lang="en-US" altLang="zh-CN" sz="3200" b="1" dirty="0">
                <a:solidFill>
                  <a:schemeClr val="bg2">
                    <a:lumMod val="50000"/>
                  </a:schemeClr>
                </a:solidFill>
              </a:rPr>
              <a:t>Forget Gate</a:t>
            </a:r>
            <a:endParaRPr lang="en-US" sz="3200" b="1" dirty="0">
              <a:solidFill>
                <a:schemeClr val="bg2">
                  <a:lumMod val="50000"/>
                </a:schemeClr>
              </a:solidFill>
            </a:endParaRPr>
          </a:p>
        </p:txBody>
      </p:sp>
      <p:sp>
        <p:nvSpPr>
          <p:cNvPr id="14" name="Shape 811">
            <a:extLst>
              <a:ext uri="{FF2B5EF4-FFF2-40B4-BE49-F238E27FC236}">
                <a16:creationId xmlns:a16="http://schemas.microsoft.com/office/drawing/2014/main" id="{3457E42D-1221-B14D-B370-F80E62CA9446}"/>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pic>
        <p:nvPicPr>
          <p:cNvPr id="7" name="Picture 6">
            <a:extLst>
              <a:ext uri="{FF2B5EF4-FFF2-40B4-BE49-F238E27FC236}">
                <a16:creationId xmlns:a16="http://schemas.microsoft.com/office/drawing/2014/main" id="{05497ECB-8202-2844-922D-B8898FEF1F61}"/>
              </a:ext>
            </a:extLst>
          </p:cNvPr>
          <p:cNvPicPr>
            <a:picLocks noChangeAspect="1"/>
          </p:cNvPicPr>
          <p:nvPr/>
        </p:nvPicPr>
        <p:blipFill>
          <a:blip r:embed="rId2"/>
          <a:stretch>
            <a:fillRect/>
          </a:stretch>
        </p:blipFill>
        <p:spPr>
          <a:xfrm>
            <a:off x="6935842" y="-639964"/>
            <a:ext cx="4609108" cy="572675"/>
          </a:xfrm>
          <a:prstGeom prst="rect">
            <a:avLst/>
          </a:prstGeom>
        </p:spPr>
      </p:pic>
      <p:pic>
        <p:nvPicPr>
          <p:cNvPr id="10" name="Picture 9">
            <a:extLst>
              <a:ext uri="{FF2B5EF4-FFF2-40B4-BE49-F238E27FC236}">
                <a16:creationId xmlns:a16="http://schemas.microsoft.com/office/drawing/2014/main" id="{4DF32FF4-C819-CF4F-884A-57535C0A5BB7}"/>
              </a:ext>
            </a:extLst>
          </p:cNvPr>
          <p:cNvPicPr>
            <a:picLocks noChangeAspect="1"/>
          </p:cNvPicPr>
          <p:nvPr/>
        </p:nvPicPr>
        <p:blipFill>
          <a:blip r:embed="rId3"/>
          <a:stretch>
            <a:fillRect/>
          </a:stretch>
        </p:blipFill>
        <p:spPr>
          <a:xfrm>
            <a:off x="-1030195" y="8292185"/>
            <a:ext cx="5846136" cy="1015865"/>
          </a:xfrm>
          <a:prstGeom prst="rect">
            <a:avLst/>
          </a:prstGeom>
        </p:spPr>
      </p:pic>
      <p:pic>
        <p:nvPicPr>
          <p:cNvPr id="4" name="Picture 3">
            <a:extLst>
              <a:ext uri="{FF2B5EF4-FFF2-40B4-BE49-F238E27FC236}">
                <a16:creationId xmlns:a16="http://schemas.microsoft.com/office/drawing/2014/main" id="{092E490C-D1FC-E844-8F11-1EAE4990D4C8}"/>
              </a:ext>
            </a:extLst>
          </p:cNvPr>
          <p:cNvPicPr>
            <a:picLocks noChangeAspect="1"/>
          </p:cNvPicPr>
          <p:nvPr/>
        </p:nvPicPr>
        <p:blipFill>
          <a:blip r:embed="rId4"/>
          <a:stretch>
            <a:fillRect/>
          </a:stretch>
        </p:blipFill>
        <p:spPr>
          <a:xfrm>
            <a:off x="0" y="1395617"/>
            <a:ext cx="6218212" cy="4479340"/>
          </a:xfrm>
          <a:prstGeom prst="rect">
            <a:avLst/>
          </a:prstGeom>
        </p:spPr>
      </p:pic>
      <p:sp>
        <p:nvSpPr>
          <p:cNvPr id="11" name="Right Brace 10">
            <a:extLst>
              <a:ext uri="{FF2B5EF4-FFF2-40B4-BE49-F238E27FC236}">
                <a16:creationId xmlns:a16="http://schemas.microsoft.com/office/drawing/2014/main" id="{97E030EC-5A42-B24E-BDB5-B9EA86E0D668}"/>
              </a:ext>
            </a:extLst>
          </p:cNvPr>
          <p:cNvSpPr/>
          <p:nvPr/>
        </p:nvSpPr>
        <p:spPr>
          <a:xfrm rot="5400000">
            <a:off x="9737303" y="2540645"/>
            <a:ext cx="368920" cy="1224136"/>
          </a:xfrm>
          <a:prstGeom prst="rightBrace">
            <a:avLst>
              <a:gd name="adj1" fmla="val 89117"/>
              <a:gd name="adj2" fmla="val 50000"/>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accent1"/>
              </a:solidFill>
            </a:endParaRPr>
          </a:p>
        </p:txBody>
      </p:sp>
      <p:sp>
        <p:nvSpPr>
          <p:cNvPr id="12" name="TextBox 11">
            <a:extLst>
              <a:ext uri="{FF2B5EF4-FFF2-40B4-BE49-F238E27FC236}">
                <a16:creationId xmlns:a16="http://schemas.microsoft.com/office/drawing/2014/main" id="{3005515A-ABE2-A640-A3F2-D41816C4623A}"/>
              </a:ext>
            </a:extLst>
          </p:cNvPr>
          <p:cNvSpPr txBox="1"/>
          <p:nvPr/>
        </p:nvSpPr>
        <p:spPr>
          <a:xfrm>
            <a:off x="6921740" y="3450979"/>
            <a:ext cx="7611398" cy="512472"/>
          </a:xfrm>
          <a:prstGeom prst="rect">
            <a:avLst/>
          </a:prstGeom>
          <a:noFill/>
        </p:spPr>
        <p:txBody>
          <a:bodyPr wrap="none" rtlCol="0">
            <a:spAutoFit/>
          </a:bodyPr>
          <a:lstStyle/>
          <a:p>
            <a:r>
              <a:rPr lang="zh-CN" altLang="en-US" sz="2000" b="1" dirty="0">
                <a:solidFill>
                  <a:srgbClr val="FF0000"/>
                </a:solidFill>
              </a:rPr>
              <a:t>合并（</a:t>
            </a:r>
            <a:r>
              <a:rPr lang="en-US" altLang="zh-CN" sz="2000" b="1" dirty="0" err="1">
                <a:solidFill>
                  <a:srgbClr val="FF0000"/>
                </a:solidFill>
              </a:rPr>
              <a:t>concat</a:t>
            </a:r>
            <a:r>
              <a:rPr lang="zh-CN" altLang="en-US" sz="2000" b="1" dirty="0">
                <a:solidFill>
                  <a:srgbClr val="FF0000"/>
                </a:solidFill>
              </a:rPr>
              <a:t>）</a:t>
            </a:r>
            <a:r>
              <a:rPr lang="en-US" altLang="zh-CN" sz="2000" b="1" dirty="0">
                <a:solidFill>
                  <a:srgbClr val="FF0000"/>
                </a:solidFill>
              </a:rPr>
              <a:t>hidden</a:t>
            </a:r>
            <a:r>
              <a:rPr lang="zh-CN" altLang="en-US" sz="2000" b="1" dirty="0">
                <a:solidFill>
                  <a:srgbClr val="FF0000"/>
                </a:solidFill>
              </a:rPr>
              <a:t> </a:t>
            </a:r>
            <a:r>
              <a:rPr lang="en-US" altLang="zh-CN" sz="2000" b="1" dirty="0">
                <a:solidFill>
                  <a:srgbClr val="FF0000"/>
                </a:solidFill>
              </a:rPr>
              <a:t>vector</a:t>
            </a:r>
            <a:r>
              <a:rPr lang="zh-CN" altLang="en-US" sz="2000" b="1" dirty="0">
                <a:solidFill>
                  <a:srgbClr val="FF0000"/>
                </a:solidFill>
              </a:rPr>
              <a:t>和输入，作为联合输入</a:t>
            </a:r>
            <a:endParaRPr lang="en-US" sz="2000" b="1" dirty="0">
              <a:solidFill>
                <a:srgbClr val="FF0000"/>
              </a:solidFill>
            </a:endParaRPr>
          </a:p>
        </p:txBody>
      </p:sp>
      <p:sp>
        <p:nvSpPr>
          <p:cNvPr id="13" name="TextBox 12">
            <a:extLst>
              <a:ext uri="{FF2B5EF4-FFF2-40B4-BE49-F238E27FC236}">
                <a16:creationId xmlns:a16="http://schemas.microsoft.com/office/drawing/2014/main" id="{E8C1B4B5-8D74-BC46-9C30-52D21CF6596E}"/>
              </a:ext>
            </a:extLst>
          </p:cNvPr>
          <p:cNvSpPr txBox="1"/>
          <p:nvPr/>
        </p:nvSpPr>
        <p:spPr>
          <a:xfrm>
            <a:off x="6573391" y="4734468"/>
            <a:ext cx="9063260" cy="512472"/>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t>控制哪些</a:t>
            </a:r>
            <a:r>
              <a:rPr lang="en-US" altLang="zh-CN" sz="2000" b="1" dirty="0"/>
              <a:t>Cell vector</a:t>
            </a:r>
            <a:r>
              <a:rPr lang="zh-CN" altLang="en-US" sz="2000" b="1" dirty="0"/>
              <a:t>的信息可以被“过滤</a:t>
            </a:r>
            <a:r>
              <a:rPr lang="en-US" altLang="zh-CN" sz="2000" b="1" dirty="0"/>
              <a:t>/</a:t>
            </a:r>
            <a:r>
              <a:rPr lang="zh-CN" altLang="en-US" sz="2000" b="1" dirty="0"/>
              <a:t>遗忘”掉。</a:t>
            </a:r>
            <a:endParaRPr lang="en-GB" altLang="zh-CN" sz="2000" b="1" dirty="0"/>
          </a:p>
        </p:txBody>
      </p:sp>
      <p:sp>
        <p:nvSpPr>
          <p:cNvPr id="6" name="TextBox 5">
            <a:extLst>
              <a:ext uri="{FF2B5EF4-FFF2-40B4-BE49-F238E27FC236}">
                <a16:creationId xmlns:a16="http://schemas.microsoft.com/office/drawing/2014/main" id="{E992FC45-8FCD-8243-91BF-22E0B1100E3C}"/>
              </a:ext>
            </a:extLst>
          </p:cNvPr>
          <p:cNvSpPr txBox="1"/>
          <p:nvPr/>
        </p:nvSpPr>
        <p:spPr>
          <a:xfrm>
            <a:off x="888316" y="1437022"/>
            <a:ext cx="1610018" cy="512472"/>
          </a:xfrm>
          <a:prstGeom prst="rect">
            <a:avLst/>
          </a:prstGeom>
          <a:noFill/>
        </p:spPr>
        <p:txBody>
          <a:bodyPr wrap="none" rtlCol="0">
            <a:spAutoFit/>
          </a:bodyPr>
          <a:lstStyle/>
          <a:p>
            <a:r>
              <a:rPr lang="en-US" sz="2000" b="1" dirty="0">
                <a:solidFill>
                  <a:srgbClr val="FF0000"/>
                </a:solidFill>
              </a:rPr>
              <a:t>Cell vector</a:t>
            </a:r>
          </a:p>
        </p:txBody>
      </p:sp>
      <p:cxnSp>
        <p:nvCxnSpPr>
          <p:cNvPr id="9" name="Straight Arrow Connector 8">
            <a:extLst>
              <a:ext uri="{FF2B5EF4-FFF2-40B4-BE49-F238E27FC236}">
                <a16:creationId xmlns:a16="http://schemas.microsoft.com/office/drawing/2014/main" id="{11B667F8-A2A5-6047-9CF3-20A7D0B4CEC6}"/>
              </a:ext>
            </a:extLst>
          </p:cNvPr>
          <p:cNvCxnSpPr>
            <a:cxnSpLocks/>
          </p:cNvCxnSpPr>
          <p:nvPr/>
        </p:nvCxnSpPr>
        <p:spPr>
          <a:xfrm flipH="1">
            <a:off x="532990" y="1910073"/>
            <a:ext cx="532990" cy="7868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9829567-15B4-4D4A-9E14-7AF016A88088}"/>
              </a:ext>
            </a:extLst>
          </p:cNvPr>
          <p:cNvSpPr txBox="1"/>
          <p:nvPr/>
        </p:nvSpPr>
        <p:spPr>
          <a:xfrm>
            <a:off x="7720711" y="1121935"/>
            <a:ext cx="1819715" cy="512472"/>
          </a:xfrm>
          <a:prstGeom prst="rect">
            <a:avLst/>
          </a:prstGeom>
          <a:noFill/>
        </p:spPr>
        <p:txBody>
          <a:bodyPr wrap="none" rtlCol="0">
            <a:spAutoFit/>
          </a:bodyPr>
          <a:lstStyle/>
          <a:p>
            <a:r>
              <a:rPr lang="zh-CN" altLang="en-US" sz="2000" b="1" dirty="0">
                <a:solidFill>
                  <a:srgbClr val="FF0000"/>
                </a:solidFill>
              </a:rPr>
              <a:t>遗忘门向量</a:t>
            </a:r>
            <a:endParaRPr lang="en-US" sz="2000" b="1" dirty="0">
              <a:solidFill>
                <a:srgbClr val="FF0000"/>
              </a:solidFill>
            </a:endParaRPr>
          </a:p>
        </p:txBody>
      </p:sp>
      <p:cxnSp>
        <p:nvCxnSpPr>
          <p:cNvPr id="17" name="Straight Arrow Connector 16">
            <a:extLst>
              <a:ext uri="{FF2B5EF4-FFF2-40B4-BE49-F238E27FC236}">
                <a16:creationId xmlns:a16="http://schemas.microsoft.com/office/drawing/2014/main" id="{E448E055-CE8A-4F4B-9E81-95C6C2042F7B}"/>
              </a:ext>
            </a:extLst>
          </p:cNvPr>
          <p:cNvCxnSpPr>
            <a:cxnSpLocks/>
          </p:cNvCxnSpPr>
          <p:nvPr/>
        </p:nvCxnSpPr>
        <p:spPr>
          <a:xfrm flipH="1">
            <a:off x="7172984" y="1694515"/>
            <a:ext cx="532990" cy="7868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ight Arrow 17">
            <a:extLst>
              <a:ext uri="{FF2B5EF4-FFF2-40B4-BE49-F238E27FC236}">
                <a16:creationId xmlns:a16="http://schemas.microsoft.com/office/drawing/2014/main" id="{A3D793B6-C4FA-D248-B0BC-4DC23F115FC9}"/>
              </a:ext>
            </a:extLst>
          </p:cNvPr>
          <p:cNvSpPr/>
          <p:nvPr/>
        </p:nvSpPr>
        <p:spPr>
          <a:xfrm>
            <a:off x="0" y="2101548"/>
            <a:ext cx="6472634" cy="1604184"/>
          </a:xfrm>
          <a:prstGeom prst="rightArrow">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0E5E8C9-8172-DB42-B7B4-2690FEAF34E3}"/>
                  </a:ext>
                </a:extLst>
              </p:cNvPr>
              <p:cNvSpPr txBox="1"/>
              <p:nvPr/>
            </p:nvSpPr>
            <p:spPr>
              <a:xfrm>
                <a:off x="6213351" y="2455903"/>
                <a:ext cx="6782342" cy="7143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𝑠𝑖𝑔𝑚𝑜𝑖𝑑</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𝑊</m:t>
                          </m:r>
                        </m:e>
                        <m:sub>
                          <m:r>
                            <a:rPr lang="en-US" sz="2800" b="0" i="1" smtClean="0">
                              <a:latin typeface="Cambria Math" panose="02040503050406030204" pitchFamily="18" charset="0"/>
                              <a:ea typeface="Cambria Math" panose="02040503050406030204" pitchFamily="18" charset="0"/>
                            </a:rPr>
                            <m:t>𝑓</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𝑓</m:t>
                          </m:r>
                        </m:sub>
                      </m:sSub>
                      <m:r>
                        <a:rPr lang="en-US" sz="2800" b="0" i="1" smtClean="0">
                          <a:latin typeface="Cambria Math" panose="02040503050406030204" pitchFamily="18" charset="0"/>
                        </a:rPr>
                        <m:t>)</m:t>
                      </m:r>
                    </m:oMath>
                  </m:oMathPara>
                </a14:m>
                <a:endParaRPr lang="en-US" sz="2800" dirty="0"/>
              </a:p>
            </p:txBody>
          </p:sp>
        </mc:Choice>
        <mc:Fallback xmlns="">
          <p:sp>
            <p:nvSpPr>
              <p:cNvPr id="19" name="TextBox 18">
                <a:extLst>
                  <a:ext uri="{FF2B5EF4-FFF2-40B4-BE49-F238E27FC236}">
                    <a16:creationId xmlns:a16="http://schemas.microsoft.com/office/drawing/2014/main" id="{10E5E8C9-8172-DB42-B7B4-2690FEAF34E3}"/>
                  </a:ext>
                </a:extLst>
              </p:cNvPr>
              <p:cNvSpPr txBox="1">
                <a:spLocks noRot="1" noChangeAspect="1" noMove="1" noResize="1" noEditPoints="1" noAdjustHandles="1" noChangeArrowheads="1" noChangeShapeType="1" noTextEdit="1"/>
              </p:cNvSpPr>
              <p:nvPr/>
            </p:nvSpPr>
            <p:spPr>
              <a:xfrm>
                <a:off x="6213351" y="2455903"/>
                <a:ext cx="6782342" cy="714340"/>
              </a:xfrm>
              <a:prstGeom prst="rect">
                <a:avLst/>
              </a:prstGeom>
              <a:blipFill>
                <a:blip r:embed="rId5"/>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A136ED50-0B34-4A4F-B9B3-70FFE499803A}"/>
              </a:ext>
            </a:extLst>
          </p:cNvPr>
          <p:cNvCxnSpPr>
            <a:cxnSpLocks/>
            <a:stCxn id="24" idx="1"/>
          </p:cNvCxnSpPr>
          <p:nvPr/>
        </p:nvCxnSpPr>
        <p:spPr>
          <a:xfrm flipH="1">
            <a:off x="2252911" y="3822033"/>
            <a:ext cx="4104457" cy="42387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99AE6533-CCCF-D94C-8FFA-B9A0295E58D2}"/>
              </a:ext>
            </a:extLst>
          </p:cNvPr>
          <p:cNvSpPr/>
          <p:nvPr/>
        </p:nvSpPr>
        <p:spPr>
          <a:xfrm rot="10800000">
            <a:off x="6357368" y="2623045"/>
            <a:ext cx="355326" cy="2397977"/>
          </a:xfrm>
          <a:prstGeom prst="rightBrace">
            <a:avLst>
              <a:gd name="adj1" fmla="val 89117"/>
              <a:gd name="adj2" fmla="val 50000"/>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accent1"/>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0713AC1-F118-A54B-B30F-BA9196A647E6}"/>
                  </a:ext>
                </a:extLst>
              </p:cNvPr>
              <p:cNvSpPr txBox="1"/>
              <p:nvPr/>
            </p:nvSpPr>
            <p:spPr>
              <a:xfrm>
                <a:off x="12858750" y="10024752"/>
                <a:ext cx="3477555" cy="558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𝑡</m:t>
                          </m:r>
                          <m:r>
                            <a:rPr lang="en-US" sz="2800" b="0" i="1" smtClean="0">
                              <a:latin typeface="Cambria Math" panose="02040503050406030204" pitchFamily="18" charset="0"/>
                            </a:rPr>
                            <m:t>, </m:t>
                          </m:r>
                          <m:r>
                            <a:rPr lang="en-US" sz="2800" b="0" i="1" smtClean="0">
                              <a:latin typeface="Cambria Math" panose="02040503050406030204" pitchFamily="18" charset="0"/>
                            </a:rPr>
                            <m:t>𝑓𝑜𝑟𝑔𝑒𝑡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𝑓</m:t>
                          </m:r>
                        </m:e>
                        <m:sub>
                          <m:r>
                            <a:rPr lang="en-US" sz="2800" b="0" i="1" smtClean="0">
                              <a:latin typeface="Cambria Math" panose="02040503050406030204" pitchFamily="18" charset="0"/>
                              <a:ea typeface="Cambria Math" panose="02040503050406030204" pitchFamily="18" charset="0"/>
                            </a:rPr>
                            <m:t>𝑡</m:t>
                          </m:r>
                        </m:sub>
                      </m:sSub>
                    </m:oMath>
                  </m:oMathPara>
                </a14:m>
                <a:endParaRPr lang="en-US" sz="2800" dirty="0"/>
              </a:p>
            </p:txBody>
          </p:sp>
        </mc:Choice>
        <mc:Fallback xmlns="">
          <p:sp>
            <p:nvSpPr>
              <p:cNvPr id="26" name="TextBox 25">
                <a:extLst>
                  <a:ext uri="{FF2B5EF4-FFF2-40B4-BE49-F238E27FC236}">
                    <a16:creationId xmlns:a16="http://schemas.microsoft.com/office/drawing/2014/main" id="{B0713AC1-F118-A54B-B30F-BA9196A647E6}"/>
                  </a:ext>
                </a:extLst>
              </p:cNvPr>
              <p:cNvSpPr txBox="1">
                <a:spLocks noRot="1" noChangeAspect="1" noMove="1" noResize="1" noEditPoints="1" noAdjustHandles="1" noChangeArrowheads="1" noChangeShapeType="1" noTextEdit="1"/>
              </p:cNvSpPr>
              <p:nvPr/>
            </p:nvSpPr>
            <p:spPr>
              <a:xfrm>
                <a:off x="12858750" y="10024752"/>
                <a:ext cx="3477555" cy="558230"/>
              </a:xfrm>
              <a:prstGeom prst="rect">
                <a:avLst/>
              </a:prstGeom>
              <a:blipFill>
                <a:blip r:embed="rId6"/>
                <a:stretch>
                  <a:fillRect b="-13333"/>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6C4BF23C-0D94-FB41-A599-F4776F70E6C7}"/>
              </a:ext>
            </a:extLst>
          </p:cNvPr>
          <p:cNvCxnSpPr>
            <a:cxnSpLocks/>
            <a:stCxn id="26" idx="1"/>
          </p:cNvCxnSpPr>
          <p:nvPr/>
        </p:nvCxnSpPr>
        <p:spPr>
          <a:xfrm flipH="1" flipV="1">
            <a:off x="7602098" y="7843411"/>
            <a:ext cx="5256652" cy="246045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00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7E4F43-87D3-9D4E-8DF9-AA53E83AC2E3}"/>
              </a:ext>
            </a:extLst>
          </p:cNvPr>
          <p:cNvSpPr txBox="1"/>
          <p:nvPr/>
        </p:nvSpPr>
        <p:spPr>
          <a:xfrm>
            <a:off x="617220" y="777240"/>
            <a:ext cx="6094169" cy="584775"/>
          </a:xfrm>
          <a:prstGeom prst="rect">
            <a:avLst/>
          </a:prstGeom>
          <a:noFill/>
        </p:spPr>
        <p:txBody>
          <a:bodyPr wrap="none" rtlCol="0">
            <a:spAutoFit/>
          </a:bodyPr>
          <a:lstStyle/>
          <a:p>
            <a:r>
              <a:rPr lang="zh-CN" altLang="en-US" sz="3200" b="1" dirty="0">
                <a:solidFill>
                  <a:schemeClr val="bg2">
                    <a:lumMod val="50000"/>
                  </a:schemeClr>
                </a:solidFill>
              </a:rPr>
              <a:t>长短时记忆：</a:t>
            </a:r>
            <a:r>
              <a:rPr lang="en-US" altLang="zh-CN" sz="3200" b="1" dirty="0">
                <a:solidFill>
                  <a:schemeClr val="bg2">
                    <a:lumMod val="50000"/>
                  </a:schemeClr>
                </a:solidFill>
              </a:rPr>
              <a:t>2</a:t>
            </a:r>
            <a:r>
              <a:rPr lang="zh-CN" altLang="en-US" sz="3200" b="1" dirty="0">
                <a:solidFill>
                  <a:schemeClr val="bg2">
                    <a:lumMod val="50000"/>
                  </a:schemeClr>
                </a:solidFill>
              </a:rPr>
              <a:t> 输入门 </a:t>
            </a:r>
            <a:r>
              <a:rPr lang="en-US" altLang="zh-CN" sz="3200" b="1" dirty="0">
                <a:solidFill>
                  <a:schemeClr val="bg2">
                    <a:lumMod val="50000"/>
                  </a:schemeClr>
                </a:solidFill>
              </a:rPr>
              <a:t>Input Gate</a:t>
            </a:r>
            <a:endParaRPr lang="en-US" sz="3200" b="1" dirty="0">
              <a:solidFill>
                <a:schemeClr val="bg2">
                  <a:lumMod val="50000"/>
                </a:schemeClr>
              </a:solidFill>
            </a:endParaRPr>
          </a:p>
        </p:txBody>
      </p:sp>
      <p:sp>
        <p:nvSpPr>
          <p:cNvPr id="14" name="Shape 811">
            <a:extLst>
              <a:ext uri="{FF2B5EF4-FFF2-40B4-BE49-F238E27FC236}">
                <a16:creationId xmlns:a16="http://schemas.microsoft.com/office/drawing/2014/main" id="{3457E42D-1221-B14D-B370-F80E62CA9446}"/>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pic>
        <p:nvPicPr>
          <p:cNvPr id="2" name="Picture 1">
            <a:extLst>
              <a:ext uri="{FF2B5EF4-FFF2-40B4-BE49-F238E27FC236}">
                <a16:creationId xmlns:a16="http://schemas.microsoft.com/office/drawing/2014/main" id="{CAF35C6F-7349-3741-B28E-44E9D4537602}"/>
              </a:ext>
            </a:extLst>
          </p:cNvPr>
          <p:cNvPicPr>
            <a:picLocks noChangeAspect="1"/>
          </p:cNvPicPr>
          <p:nvPr/>
        </p:nvPicPr>
        <p:blipFill>
          <a:blip r:embed="rId2"/>
          <a:stretch>
            <a:fillRect/>
          </a:stretch>
        </p:blipFill>
        <p:spPr>
          <a:xfrm>
            <a:off x="164678" y="1312069"/>
            <a:ext cx="5594351" cy="4320479"/>
          </a:xfrm>
          <a:prstGeom prst="rect">
            <a:avLst/>
          </a:prstGeom>
        </p:spPr>
      </p:pic>
      <p:pic>
        <p:nvPicPr>
          <p:cNvPr id="5" name="Picture 4">
            <a:extLst>
              <a:ext uri="{FF2B5EF4-FFF2-40B4-BE49-F238E27FC236}">
                <a16:creationId xmlns:a16="http://schemas.microsoft.com/office/drawing/2014/main" id="{6358B650-E9CA-A841-8AB1-5B4C92B53247}"/>
              </a:ext>
            </a:extLst>
          </p:cNvPr>
          <p:cNvPicPr>
            <a:picLocks noChangeAspect="1"/>
          </p:cNvPicPr>
          <p:nvPr/>
        </p:nvPicPr>
        <p:blipFill>
          <a:blip r:embed="rId3"/>
          <a:stretch>
            <a:fillRect/>
          </a:stretch>
        </p:blipFill>
        <p:spPr>
          <a:xfrm>
            <a:off x="3972465" y="7495622"/>
            <a:ext cx="4076700" cy="901700"/>
          </a:xfrm>
          <a:prstGeom prst="rect">
            <a:avLst/>
          </a:prstGeom>
        </p:spPr>
      </p:pic>
      <p:sp>
        <p:nvSpPr>
          <p:cNvPr id="9" name="TextBox 8">
            <a:extLst>
              <a:ext uri="{FF2B5EF4-FFF2-40B4-BE49-F238E27FC236}">
                <a16:creationId xmlns:a16="http://schemas.microsoft.com/office/drawing/2014/main" id="{5B3CA6E6-799F-F341-ADB9-1DB49DF928AE}"/>
              </a:ext>
            </a:extLst>
          </p:cNvPr>
          <p:cNvSpPr txBox="1"/>
          <p:nvPr/>
        </p:nvSpPr>
        <p:spPr>
          <a:xfrm>
            <a:off x="6643423" y="3958219"/>
            <a:ext cx="7346792" cy="40011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t>控制哪些新信息可以被加入。</a:t>
            </a:r>
            <a:endParaRPr lang="en-GB" altLang="zh-CN" sz="2000"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ADC860-5D71-2847-9C51-86489B1D6007}"/>
                  </a:ext>
                </a:extLst>
              </p:cNvPr>
              <p:cNvSpPr txBox="1"/>
              <p:nvPr/>
            </p:nvSpPr>
            <p:spPr>
              <a:xfrm>
                <a:off x="6678185" y="4461257"/>
                <a:ext cx="5150641" cy="523220"/>
              </a:xfrm>
              <a:prstGeom prst="rect">
                <a:avLst/>
              </a:prstGeom>
              <a:noFill/>
            </p:spPr>
            <p:txBody>
              <a:bodyPr wrap="none" rtlCol="0">
                <a:spAutoFit/>
              </a:bodyPr>
              <a:lstStyle/>
              <a:p>
                <a14:m>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𝑖</m:t>
                        </m:r>
                      </m:e>
                      <m:sub>
                        <m:r>
                          <a:rPr lang="en-US" sz="2800" b="0" i="1" smtClean="0">
                            <a:latin typeface="Cambria Math" panose="02040503050406030204" pitchFamily="18" charset="0"/>
                            <a:ea typeface="Cambria Math" panose="02040503050406030204" pitchFamily="18" charset="0"/>
                          </a:rPr>
                          <m:t>𝑡</m:t>
                        </m:r>
                      </m:sub>
                    </m:sSub>
                  </m:oMath>
                </a14:m>
                <a:r>
                  <a:rPr lang="en-US" altLang="zh-CN" sz="2800" dirty="0">
                    <a:latin typeface="Cambria Math" panose="02040503050406030204" pitchFamily="18" charset="0"/>
                    <a:ea typeface="Cambria Math" panose="02040503050406030204" pitchFamily="18" charset="0"/>
                  </a:rPr>
                  <a:t>=</a:t>
                </a:r>
                <a:r>
                  <a:rPr lang="en-US" altLang="zh-CN" sz="2800" i="1" dirty="0">
                    <a:latin typeface="Cambria Math" panose="02040503050406030204" pitchFamily="18" charset="0"/>
                    <a:ea typeface="Cambria Math" panose="02040503050406030204" pitchFamily="18" charset="0"/>
                  </a:rPr>
                  <a:t>sigmoid</a:t>
                </a:r>
                <a:r>
                  <a:rPr lang="en-US" altLang="zh-CN" sz="2800" dirty="0">
                    <a:latin typeface="Cambria Math" panose="02040503050406030204" pitchFamily="18" charset="0"/>
                    <a:ea typeface="Cambria Math" panose="02040503050406030204" pitchFamily="18" charset="0"/>
                  </a:rPr>
                  <a:t>(</a:t>
                </a:r>
                <a14:m>
                  <m:oMath xmlns:m="http://schemas.openxmlformats.org/officeDocument/2006/math">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𝑊</m:t>
                        </m:r>
                      </m:e>
                      <m:sub>
                        <m:r>
                          <a:rPr lang="en-US" sz="2800" b="0" i="1" smtClean="0">
                            <a:latin typeface="Cambria Math" panose="02040503050406030204" pitchFamily="18" charset="0"/>
                            <a:ea typeface="Cambria Math" panose="02040503050406030204" pitchFamily="18" charset="0"/>
                          </a:rPr>
                          <m:t>𝑖</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𝑖</m:t>
                        </m:r>
                      </m:sub>
                    </m:sSub>
                    <m:r>
                      <a:rPr lang="en-US" sz="2800" i="1">
                        <a:latin typeface="Cambria Math" panose="02040503050406030204" pitchFamily="18" charset="0"/>
                      </a:rPr>
                      <m:t>)</m:t>
                    </m:r>
                  </m:oMath>
                </a14:m>
                <a:endParaRPr lang="en-US" sz="2800" i="1" dirty="0">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9FADC860-5D71-2847-9C51-86489B1D6007}"/>
                  </a:ext>
                </a:extLst>
              </p:cNvPr>
              <p:cNvSpPr txBox="1">
                <a:spLocks noRot="1" noChangeAspect="1" noMove="1" noResize="1" noEditPoints="1" noAdjustHandles="1" noChangeArrowheads="1" noChangeShapeType="1" noTextEdit="1"/>
              </p:cNvSpPr>
              <p:nvPr/>
            </p:nvSpPr>
            <p:spPr>
              <a:xfrm>
                <a:off x="6678185" y="4461257"/>
                <a:ext cx="5150641" cy="523220"/>
              </a:xfrm>
              <a:prstGeom prst="rect">
                <a:avLst/>
              </a:prstGeom>
              <a:blipFill>
                <a:blip r:embed="rId4"/>
                <a:stretch>
                  <a:fillRect l="-493" t="-952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9CB4E46-1E3D-8A4C-B515-BCC9FFBB59D0}"/>
                  </a:ext>
                </a:extLst>
              </p:cNvPr>
              <p:cNvSpPr txBox="1"/>
              <p:nvPr/>
            </p:nvSpPr>
            <p:spPr>
              <a:xfrm>
                <a:off x="6643423" y="3095059"/>
                <a:ext cx="4789773" cy="557717"/>
              </a:xfrm>
              <a:prstGeom prst="rect">
                <a:avLst/>
              </a:prstGeom>
              <a:noFill/>
            </p:spPr>
            <p:txBody>
              <a:bodyPr wrap="none" rtlCol="0">
                <a:spAutoFit/>
              </a:bodyPr>
              <a:lstStyle/>
              <a:p>
                <a14:m>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acc>
                          <m:accPr>
                            <m:chr m:val="̂"/>
                            <m:ctrlPr>
                              <a:rPr lang="en-US" sz="2800" i="1" smtClean="0">
                                <a:latin typeface="Cambria Math" panose="02040503050406030204" pitchFamily="18" charset="0"/>
                                <a:ea typeface="Cambria Math" panose="02040503050406030204" pitchFamily="18" charset="0"/>
                              </a:rPr>
                            </m:ctrlPr>
                          </m:accPr>
                          <m:e>
                            <m:r>
                              <a:rPr lang="en-US" sz="2800" b="0" i="1">
                                <a:latin typeface="Cambria Math" panose="02040503050406030204" pitchFamily="18" charset="0"/>
                                <a:ea typeface="Cambria Math" panose="02040503050406030204" pitchFamily="18" charset="0"/>
                              </a:rPr>
                              <m:t>𝐶</m:t>
                            </m:r>
                          </m:e>
                        </m:acc>
                      </m:e>
                      <m:sub>
                        <m:r>
                          <a:rPr lang="en-US" sz="2800" b="0" i="1" smtClean="0">
                            <a:latin typeface="Cambria Math" panose="02040503050406030204" pitchFamily="18" charset="0"/>
                            <a:ea typeface="Cambria Math" panose="02040503050406030204" pitchFamily="18" charset="0"/>
                          </a:rPr>
                          <m:t>𝑡</m:t>
                        </m:r>
                      </m:sub>
                    </m:sSub>
                  </m:oMath>
                </a14:m>
                <a:r>
                  <a:rPr lang="en-US" altLang="zh-CN" sz="2800" dirty="0">
                    <a:latin typeface="Cambria Math" panose="02040503050406030204" pitchFamily="18" charset="0"/>
                    <a:ea typeface="Cambria Math" panose="02040503050406030204" pitchFamily="18" charset="0"/>
                  </a:rPr>
                  <a:t>=</a:t>
                </a:r>
                <a:r>
                  <a:rPr lang="en-US" altLang="zh-CN" sz="2800" i="1" dirty="0">
                    <a:latin typeface="Cambria Math" panose="02040503050406030204" pitchFamily="18" charset="0"/>
                    <a:ea typeface="Cambria Math" panose="02040503050406030204" pitchFamily="18" charset="0"/>
                  </a:rPr>
                  <a:t>tanh</a:t>
                </a:r>
                <a14:m>
                  <m:oMath xmlns:m="http://schemas.openxmlformats.org/officeDocument/2006/math">
                    <m:r>
                      <a:rPr lang="en-US" sz="2800" b="0" i="0" smtClean="0">
                        <a:latin typeface="Cambria Math" panose="02040503050406030204" pitchFamily="18" charset="0"/>
                      </a:rPr>
                      <m:t>(</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𝑊</m:t>
                        </m:r>
                      </m:e>
                      <m:sub>
                        <m:r>
                          <a:rPr lang="en-US" sz="2800" b="0" i="1" smtClean="0">
                            <a:latin typeface="Cambria Math" panose="02040503050406030204" pitchFamily="18" charset="0"/>
                            <a:ea typeface="Cambria Math" panose="02040503050406030204" pitchFamily="18" charset="0"/>
                          </a:rPr>
                          <m:t>𝑐</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𝑐</m:t>
                        </m:r>
                      </m:sub>
                    </m:sSub>
                    <m:r>
                      <a:rPr lang="en-US" sz="2800" i="1">
                        <a:latin typeface="Cambria Math" panose="02040503050406030204" pitchFamily="18" charset="0"/>
                      </a:rPr>
                      <m:t>)</m:t>
                    </m:r>
                  </m:oMath>
                </a14:m>
                <a:endParaRPr lang="en-US" sz="2800" i="1"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29CB4E46-1E3D-8A4C-B515-BCC9FFBB59D0}"/>
                  </a:ext>
                </a:extLst>
              </p:cNvPr>
              <p:cNvSpPr txBox="1">
                <a:spLocks noRot="1" noChangeAspect="1" noMove="1" noResize="1" noEditPoints="1" noAdjustHandles="1" noChangeArrowheads="1" noChangeShapeType="1" noTextEdit="1"/>
              </p:cNvSpPr>
              <p:nvPr/>
            </p:nvSpPr>
            <p:spPr>
              <a:xfrm>
                <a:off x="6643423" y="3095059"/>
                <a:ext cx="4789773" cy="557717"/>
              </a:xfrm>
              <a:prstGeom prst="rect">
                <a:avLst/>
              </a:prstGeom>
              <a:blipFill>
                <a:blip r:embed="rId5"/>
                <a:stretch>
                  <a:fillRect l="-529" t="-6667" b="-2444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A9631F13-ECFF-844E-A72D-F4BE5654A5E4}"/>
              </a:ext>
            </a:extLst>
          </p:cNvPr>
          <p:cNvSpPr txBox="1"/>
          <p:nvPr/>
        </p:nvSpPr>
        <p:spPr>
          <a:xfrm>
            <a:off x="6643423" y="2454669"/>
            <a:ext cx="7346792" cy="40011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t>抽取新信息。</a:t>
            </a:r>
            <a:endParaRPr lang="en-GB" altLang="zh-CN" sz="2000" b="1" dirty="0"/>
          </a:p>
        </p:txBody>
      </p:sp>
      <p:cxnSp>
        <p:nvCxnSpPr>
          <p:cNvPr id="13" name="Straight Arrow Connector 12">
            <a:extLst>
              <a:ext uri="{FF2B5EF4-FFF2-40B4-BE49-F238E27FC236}">
                <a16:creationId xmlns:a16="http://schemas.microsoft.com/office/drawing/2014/main" id="{B34B1A8D-A57C-624F-8EAD-31AB2C207C29}"/>
              </a:ext>
            </a:extLst>
          </p:cNvPr>
          <p:cNvCxnSpPr>
            <a:cxnSpLocks/>
            <a:stCxn id="15" idx="1"/>
          </p:cNvCxnSpPr>
          <p:nvPr/>
        </p:nvCxnSpPr>
        <p:spPr>
          <a:xfrm flipH="1">
            <a:off x="3264855" y="3114426"/>
            <a:ext cx="3069516" cy="85351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92E55AB5-DC1A-A543-954D-9E11E042CD8C}"/>
              </a:ext>
            </a:extLst>
          </p:cNvPr>
          <p:cNvSpPr/>
          <p:nvPr/>
        </p:nvSpPr>
        <p:spPr>
          <a:xfrm rot="10800000">
            <a:off x="6334371" y="2548947"/>
            <a:ext cx="288032" cy="1130958"/>
          </a:xfrm>
          <a:prstGeom prst="rightBrace">
            <a:avLst>
              <a:gd name="adj1" fmla="val 89117"/>
              <a:gd name="adj2" fmla="val 50000"/>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accent1"/>
              </a:solidFill>
            </a:endParaRPr>
          </a:p>
        </p:txBody>
      </p:sp>
      <p:cxnSp>
        <p:nvCxnSpPr>
          <p:cNvPr id="16" name="Straight Arrow Connector 15">
            <a:extLst>
              <a:ext uri="{FF2B5EF4-FFF2-40B4-BE49-F238E27FC236}">
                <a16:creationId xmlns:a16="http://schemas.microsoft.com/office/drawing/2014/main" id="{23EF8403-ED60-A24D-9908-1839F192E1B7}"/>
              </a:ext>
            </a:extLst>
          </p:cNvPr>
          <p:cNvCxnSpPr>
            <a:cxnSpLocks/>
            <a:stCxn id="17" idx="1"/>
          </p:cNvCxnSpPr>
          <p:nvPr/>
        </p:nvCxnSpPr>
        <p:spPr>
          <a:xfrm flipH="1" flipV="1">
            <a:off x="2396927" y="4245384"/>
            <a:ext cx="3937226" cy="26252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ight Brace 16">
            <a:extLst>
              <a:ext uri="{FF2B5EF4-FFF2-40B4-BE49-F238E27FC236}">
                <a16:creationId xmlns:a16="http://schemas.microsoft.com/office/drawing/2014/main" id="{00309EC7-54F0-9B4B-8BAF-32B770C46CBC}"/>
              </a:ext>
            </a:extLst>
          </p:cNvPr>
          <p:cNvSpPr/>
          <p:nvPr/>
        </p:nvSpPr>
        <p:spPr>
          <a:xfrm rot="10800000">
            <a:off x="6334153" y="4040755"/>
            <a:ext cx="288032" cy="934314"/>
          </a:xfrm>
          <a:prstGeom prst="rightBrace">
            <a:avLst>
              <a:gd name="adj1" fmla="val 89117"/>
              <a:gd name="adj2" fmla="val 50000"/>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accent1"/>
              </a:solidFill>
            </a:endParaRPr>
          </a:p>
        </p:txBody>
      </p:sp>
      <p:cxnSp>
        <p:nvCxnSpPr>
          <p:cNvPr id="20" name="Straight Arrow Connector 19">
            <a:extLst>
              <a:ext uri="{FF2B5EF4-FFF2-40B4-BE49-F238E27FC236}">
                <a16:creationId xmlns:a16="http://schemas.microsoft.com/office/drawing/2014/main" id="{136A95D5-B9A7-5447-B206-4C68B44034D5}"/>
              </a:ext>
            </a:extLst>
          </p:cNvPr>
          <p:cNvCxnSpPr>
            <a:cxnSpLocks/>
          </p:cNvCxnSpPr>
          <p:nvPr/>
        </p:nvCxnSpPr>
        <p:spPr>
          <a:xfrm flipH="1">
            <a:off x="7899790" y="2547099"/>
            <a:ext cx="1353715" cy="59083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7ED3FA7-DCB6-BB4B-AF8C-6FE0E58DA5F0}"/>
              </a:ext>
            </a:extLst>
          </p:cNvPr>
          <p:cNvSpPr txBox="1"/>
          <p:nvPr/>
        </p:nvSpPr>
        <p:spPr>
          <a:xfrm>
            <a:off x="9218149" y="2134474"/>
            <a:ext cx="1475084" cy="400110"/>
          </a:xfrm>
          <a:prstGeom prst="rect">
            <a:avLst/>
          </a:prstGeom>
          <a:noFill/>
        </p:spPr>
        <p:txBody>
          <a:bodyPr wrap="none" rtlCol="0">
            <a:spAutoFit/>
          </a:bodyPr>
          <a:lstStyle/>
          <a:p>
            <a:r>
              <a:rPr lang="zh-CN" altLang="en-US" sz="2000" b="1" dirty="0">
                <a:solidFill>
                  <a:srgbClr val="FF0000"/>
                </a:solidFill>
              </a:rPr>
              <a:t>信息有正负</a:t>
            </a:r>
            <a:endParaRPr lang="en-US" sz="2000" b="1" dirty="0">
              <a:solidFill>
                <a:srgbClr val="FF0000"/>
              </a:solidFill>
            </a:endParaRPr>
          </a:p>
        </p:txBody>
      </p:sp>
      <p:sp>
        <p:nvSpPr>
          <p:cNvPr id="23" name="TextBox 22">
            <a:extLst>
              <a:ext uri="{FF2B5EF4-FFF2-40B4-BE49-F238E27FC236}">
                <a16:creationId xmlns:a16="http://schemas.microsoft.com/office/drawing/2014/main" id="{8C3E5602-FA4B-C043-BF31-64F973DCBCD6}"/>
              </a:ext>
            </a:extLst>
          </p:cNvPr>
          <p:cNvSpPr txBox="1"/>
          <p:nvPr/>
        </p:nvSpPr>
        <p:spPr>
          <a:xfrm>
            <a:off x="7610113" y="5346065"/>
            <a:ext cx="1475084" cy="400110"/>
          </a:xfrm>
          <a:prstGeom prst="rect">
            <a:avLst/>
          </a:prstGeom>
          <a:noFill/>
        </p:spPr>
        <p:txBody>
          <a:bodyPr wrap="none" rtlCol="0">
            <a:spAutoFit/>
          </a:bodyPr>
          <a:lstStyle/>
          <a:p>
            <a:r>
              <a:rPr lang="zh-CN" altLang="en-US" sz="2000" b="1" dirty="0">
                <a:solidFill>
                  <a:srgbClr val="FF0000"/>
                </a:solidFill>
              </a:rPr>
              <a:t>输入门向量</a:t>
            </a:r>
            <a:endParaRPr lang="en-US" sz="2000" b="1" dirty="0">
              <a:solidFill>
                <a:srgbClr val="FF0000"/>
              </a:solidFill>
            </a:endParaRPr>
          </a:p>
        </p:txBody>
      </p:sp>
      <p:cxnSp>
        <p:nvCxnSpPr>
          <p:cNvPr id="24" name="Straight Arrow Connector 23">
            <a:extLst>
              <a:ext uri="{FF2B5EF4-FFF2-40B4-BE49-F238E27FC236}">
                <a16:creationId xmlns:a16="http://schemas.microsoft.com/office/drawing/2014/main" id="{694E5F35-011E-054F-8C43-B3260F58752C}"/>
              </a:ext>
            </a:extLst>
          </p:cNvPr>
          <p:cNvCxnSpPr>
            <a:cxnSpLocks/>
            <a:stCxn id="23" idx="1"/>
          </p:cNvCxnSpPr>
          <p:nvPr/>
        </p:nvCxnSpPr>
        <p:spPr>
          <a:xfrm flipH="1" flipV="1">
            <a:off x="6928019" y="5123074"/>
            <a:ext cx="682094" cy="42304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82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7" grpId="0"/>
      <p:bldP spid="12" grpId="0"/>
      <p:bldP spid="15" grpId="0" animBg="1"/>
      <p:bldP spid="17" grpId="0" animBg="1"/>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7E4F43-87D3-9D4E-8DF9-AA53E83AC2E3}"/>
              </a:ext>
            </a:extLst>
          </p:cNvPr>
          <p:cNvSpPr txBox="1"/>
          <p:nvPr/>
        </p:nvSpPr>
        <p:spPr>
          <a:xfrm>
            <a:off x="617220" y="777240"/>
            <a:ext cx="5820824" cy="584775"/>
          </a:xfrm>
          <a:prstGeom prst="rect">
            <a:avLst/>
          </a:prstGeom>
          <a:noFill/>
        </p:spPr>
        <p:txBody>
          <a:bodyPr wrap="none" rtlCol="0">
            <a:spAutoFit/>
          </a:bodyPr>
          <a:lstStyle/>
          <a:p>
            <a:r>
              <a:rPr lang="zh-CN" altLang="en-US" sz="3200" b="1" dirty="0">
                <a:solidFill>
                  <a:schemeClr val="bg2">
                    <a:lumMod val="50000"/>
                  </a:schemeClr>
                </a:solidFill>
              </a:rPr>
              <a:t>长短时记忆：</a:t>
            </a:r>
            <a:r>
              <a:rPr lang="en-US" altLang="zh-CN" sz="3200" b="1" dirty="0">
                <a:solidFill>
                  <a:schemeClr val="bg2">
                    <a:lumMod val="50000"/>
                  </a:schemeClr>
                </a:solidFill>
              </a:rPr>
              <a:t>3</a:t>
            </a:r>
            <a:r>
              <a:rPr lang="zh-CN" altLang="en-US" sz="3200" b="1" dirty="0">
                <a:solidFill>
                  <a:schemeClr val="bg2">
                    <a:lumMod val="50000"/>
                  </a:schemeClr>
                </a:solidFill>
              </a:rPr>
              <a:t> 遗忘门 </a:t>
            </a:r>
            <a:r>
              <a:rPr lang="en-US" altLang="zh-CN" sz="3200" b="1" dirty="0">
                <a:solidFill>
                  <a:schemeClr val="bg2">
                    <a:lumMod val="50000"/>
                  </a:schemeClr>
                </a:solidFill>
              </a:rPr>
              <a:t>+</a:t>
            </a:r>
            <a:r>
              <a:rPr lang="zh-CN" altLang="en-US" sz="3200" b="1" dirty="0">
                <a:solidFill>
                  <a:schemeClr val="bg2">
                    <a:lumMod val="50000"/>
                  </a:schemeClr>
                </a:solidFill>
              </a:rPr>
              <a:t> 输入门</a:t>
            </a:r>
            <a:endParaRPr lang="en-US" sz="3200" b="1" dirty="0">
              <a:solidFill>
                <a:schemeClr val="bg2">
                  <a:lumMod val="50000"/>
                </a:schemeClr>
              </a:solidFill>
            </a:endParaRPr>
          </a:p>
        </p:txBody>
      </p:sp>
      <p:sp>
        <p:nvSpPr>
          <p:cNvPr id="14" name="Shape 811">
            <a:extLst>
              <a:ext uri="{FF2B5EF4-FFF2-40B4-BE49-F238E27FC236}">
                <a16:creationId xmlns:a16="http://schemas.microsoft.com/office/drawing/2014/main" id="{3457E42D-1221-B14D-B370-F80E62CA9446}"/>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pic>
        <p:nvPicPr>
          <p:cNvPr id="6" name="Picture 5">
            <a:extLst>
              <a:ext uri="{FF2B5EF4-FFF2-40B4-BE49-F238E27FC236}">
                <a16:creationId xmlns:a16="http://schemas.microsoft.com/office/drawing/2014/main" id="{0B85A2EA-8796-0546-93FB-950057093464}"/>
              </a:ext>
            </a:extLst>
          </p:cNvPr>
          <p:cNvPicPr>
            <a:picLocks noChangeAspect="1"/>
          </p:cNvPicPr>
          <p:nvPr/>
        </p:nvPicPr>
        <p:blipFill>
          <a:blip r:embed="rId2"/>
          <a:stretch>
            <a:fillRect/>
          </a:stretch>
        </p:blipFill>
        <p:spPr>
          <a:xfrm>
            <a:off x="236687" y="1565687"/>
            <a:ext cx="5328592" cy="4119202"/>
          </a:xfrm>
          <a:prstGeom prst="rect">
            <a:avLst/>
          </a:prstGeom>
        </p:spPr>
      </p:pic>
      <p:pic>
        <p:nvPicPr>
          <p:cNvPr id="8" name="Picture 7">
            <a:extLst>
              <a:ext uri="{FF2B5EF4-FFF2-40B4-BE49-F238E27FC236}">
                <a16:creationId xmlns:a16="http://schemas.microsoft.com/office/drawing/2014/main" id="{78C1C458-583E-6E44-A434-3E3C6DE0BF6E}"/>
              </a:ext>
            </a:extLst>
          </p:cNvPr>
          <p:cNvPicPr>
            <a:picLocks noChangeAspect="1"/>
          </p:cNvPicPr>
          <p:nvPr/>
        </p:nvPicPr>
        <p:blipFill>
          <a:blip r:embed="rId3"/>
          <a:stretch>
            <a:fillRect/>
          </a:stretch>
        </p:blipFill>
        <p:spPr>
          <a:xfrm>
            <a:off x="6389979" y="7608502"/>
            <a:ext cx="3733800" cy="5207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9CB4E46-1E3D-8A4C-B515-BCC9FFBB59D0}"/>
                  </a:ext>
                </a:extLst>
              </p:cNvPr>
              <p:cNvSpPr txBox="1"/>
              <p:nvPr/>
            </p:nvSpPr>
            <p:spPr>
              <a:xfrm>
                <a:off x="7559841" y="3244290"/>
                <a:ext cx="3781548" cy="537776"/>
              </a:xfrm>
              <a:prstGeom prst="rect">
                <a:avLst/>
              </a:prstGeom>
              <a:noFill/>
            </p:spPr>
            <p:txBody>
              <a:bodyPr wrap="none" rtlCol="0">
                <a:spAutoFit/>
              </a:bodyPr>
              <a:lstStyle/>
              <a:p>
                <a14:m>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𝑡</m:t>
                        </m:r>
                      </m:sub>
                    </m:sSub>
                  </m:oMath>
                </a14:m>
                <a:r>
                  <a:rPr lang="en-US" sz="28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2800" i="1" dirty="0" smtClean="0">
                            <a:latin typeface="Cambria Math" panose="02040503050406030204" pitchFamily="18" charset="0"/>
                            <a:ea typeface="Cambria Math" panose="02040503050406030204" pitchFamily="18" charset="0"/>
                          </a:rPr>
                        </m:ctrlPr>
                      </m:sSubPr>
                      <m:e>
                        <m:r>
                          <a:rPr lang="en-US" sz="2800" b="0" i="1" dirty="0" smtClean="0">
                            <a:latin typeface="Cambria Math" panose="02040503050406030204" pitchFamily="18" charset="0"/>
                            <a:ea typeface="Cambria Math" panose="02040503050406030204" pitchFamily="18" charset="0"/>
                          </a:rPr>
                          <m:t>𝑓</m:t>
                        </m:r>
                      </m:e>
                      <m:sub>
                        <m:r>
                          <a:rPr lang="en-US" sz="2800" b="0" i="1" dirty="0" smtClean="0">
                            <a:latin typeface="Cambria Math" panose="02040503050406030204" pitchFamily="18" charset="0"/>
                            <a:ea typeface="Cambria Math" panose="02040503050406030204" pitchFamily="18" charset="0"/>
                          </a:rPr>
                          <m:t>𝑡</m:t>
                        </m:r>
                      </m:sub>
                    </m:sSub>
                    <m:r>
                      <a:rPr lang="en-US" sz="2800" i="1" dirty="0" smtClean="0">
                        <a:latin typeface="Cambria Math" panose="02040503050406030204" pitchFamily="18" charset="0"/>
                        <a:ea typeface="Cambria Math" panose="02040503050406030204" pitchFamily="18" charset="0"/>
                      </a:rPr>
                      <m:t>⊙</m:t>
                    </m:r>
                    <m:sSub>
                      <m:sSubPr>
                        <m:ctrlPr>
                          <a:rPr lang="en-US" sz="2800" i="1" dirty="0" smtClean="0">
                            <a:latin typeface="Cambria Math" panose="02040503050406030204" pitchFamily="18" charset="0"/>
                            <a:ea typeface="Cambria Math" panose="02040503050406030204" pitchFamily="18" charset="0"/>
                          </a:rPr>
                        </m:ctrlPr>
                      </m:sSubPr>
                      <m:e>
                        <m:r>
                          <a:rPr lang="en-US" sz="2800" b="0" i="1" dirty="0" smtClean="0">
                            <a:latin typeface="Cambria Math" panose="02040503050406030204" pitchFamily="18" charset="0"/>
                            <a:ea typeface="Cambria Math" panose="02040503050406030204" pitchFamily="18" charset="0"/>
                          </a:rPr>
                          <m:t>𝐶</m:t>
                        </m:r>
                      </m:e>
                      <m:sub>
                        <m:r>
                          <a:rPr lang="en-US" sz="2800" b="0" i="1" dirty="0" smtClean="0">
                            <a:latin typeface="Cambria Math" panose="02040503050406030204" pitchFamily="18" charset="0"/>
                            <a:ea typeface="Cambria Math" panose="02040503050406030204" pitchFamily="18" charset="0"/>
                          </a:rPr>
                          <m:t>𝑡</m:t>
                        </m:r>
                        <m:r>
                          <a:rPr lang="en-US" sz="2800" b="0" i="1" dirty="0" smtClean="0">
                            <a:latin typeface="Cambria Math" panose="02040503050406030204" pitchFamily="18" charset="0"/>
                            <a:ea typeface="Cambria Math" panose="02040503050406030204" pitchFamily="18" charset="0"/>
                          </a:rPr>
                          <m:t>−1</m:t>
                        </m:r>
                      </m:sub>
                    </m:sSub>
                    <m:r>
                      <a:rPr lang="en-US" sz="2800" b="0" i="1" dirty="0" smtClean="0">
                        <a:latin typeface="Cambria Math" panose="02040503050406030204" pitchFamily="18" charset="0"/>
                        <a:ea typeface="Cambria Math" panose="02040503050406030204" pitchFamily="18" charset="0"/>
                      </a:rPr>
                      <m:t>+</m:t>
                    </m:r>
                    <m:sSub>
                      <m:sSubPr>
                        <m:ctrlPr>
                          <a:rPr lang="en-US" sz="2800" b="0" i="1" dirty="0" smtClean="0">
                            <a:latin typeface="Cambria Math" panose="02040503050406030204" pitchFamily="18" charset="0"/>
                            <a:ea typeface="Cambria Math" panose="02040503050406030204" pitchFamily="18" charset="0"/>
                          </a:rPr>
                        </m:ctrlPr>
                      </m:sSubPr>
                      <m:e>
                        <m:r>
                          <a:rPr lang="en-US" sz="2800" b="0" i="1" dirty="0" smtClean="0">
                            <a:latin typeface="Cambria Math" panose="02040503050406030204" pitchFamily="18" charset="0"/>
                            <a:ea typeface="Cambria Math" panose="02040503050406030204" pitchFamily="18" charset="0"/>
                          </a:rPr>
                          <m:t>𝑖</m:t>
                        </m:r>
                      </m:e>
                      <m:sub>
                        <m:r>
                          <a:rPr lang="en-US" sz="2800" b="0" i="1" dirty="0" smtClean="0">
                            <a:latin typeface="Cambria Math" panose="02040503050406030204" pitchFamily="18" charset="0"/>
                            <a:ea typeface="Cambria Math" panose="02040503050406030204" pitchFamily="18" charset="0"/>
                          </a:rPr>
                          <m:t>𝑡</m:t>
                        </m:r>
                      </m:sub>
                    </m:sSub>
                    <m:r>
                      <a:rPr lang="en-US" sz="2800" i="1" dirty="0">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𝐶</m:t>
                            </m:r>
                          </m:e>
                        </m:acc>
                      </m:e>
                      <m:sub>
                        <m:r>
                          <a:rPr lang="en-US" sz="2800" i="1">
                            <a:latin typeface="Cambria Math" panose="02040503050406030204" pitchFamily="18" charset="0"/>
                            <a:ea typeface="Cambria Math" panose="02040503050406030204" pitchFamily="18" charset="0"/>
                          </a:rPr>
                          <m:t>𝑡</m:t>
                        </m:r>
                      </m:sub>
                    </m:sSub>
                  </m:oMath>
                </a14:m>
                <a:endParaRPr lang="en-US" sz="2800" i="1"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29CB4E46-1E3D-8A4C-B515-BCC9FFBB59D0}"/>
                  </a:ext>
                </a:extLst>
              </p:cNvPr>
              <p:cNvSpPr txBox="1">
                <a:spLocks noRot="1" noChangeAspect="1" noMove="1" noResize="1" noEditPoints="1" noAdjustHandles="1" noChangeArrowheads="1" noChangeShapeType="1" noTextEdit="1"/>
              </p:cNvSpPr>
              <p:nvPr/>
            </p:nvSpPr>
            <p:spPr>
              <a:xfrm>
                <a:off x="7559841" y="3244290"/>
                <a:ext cx="3781548" cy="537776"/>
              </a:xfrm>
              <a:prstGeom prst="rect">
                <a:avLst/>
              </a:prstGeom>
              <a:blipFill>
                <a:blip r:embed="rId4"/>
                <a:stretch>
                  <a:fillRect l="-669" t="-4545" b="-29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0FB7B35-DA8C-D243-A667-B50DD1FE3BA5}"/>
                  </a:ext>
                </a:extLst>
              </p:cNvPr>
              <p:cNvSpPr txBox="1"/>
              <p:nvPr/>
            </p:nvSpPr>
            <p:spPr>
              <a:xfrm>
                <a:off x="6141343" y="2029678"/>
                <a:ext cx="7346792" cy="40011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t>求出 </a:t>
                </a:r>
                <a14:m>
                  <m:oMath xmlns:m="http://schemas.openxmlformats.org/officeDocument/2006/math">
                    <m:r>
                      <a:rPr lang="en-US" altLang="zh-CN" sz="2000" b="1" i="1" smtClean="0">
                        <a:latin typeface="Cambria Math" panose="02040503050406030204" pitchFamily="18" charset="0"/>
                      </a:rPr>
                      <m:t>𝒕</m:t>
                    </m:r>
                  </m:oMath>
                </a14:m>
                <a:r>
                  <a:rPr lang="zh-CN" altLang="en-US" sz="2000" b="1" dirty="0"/>
                  <a:t> 时刻的新</a:t>
                </a:r>
                <a:r>
                  <a:rPr lang="en-US" altLang="zh-CN" sz="2000" b="1" dirty="0"/>
                  <a:t>Cell vector</a:t>
                </a:r>
                <a:r>
                  <a:rPr lang="zh-CN" altLang="en-US" sz="2000" b="1" dirty="0"/>
                  <a:t>，传递到 </a:t>
                </a:r>
                <a14:m>
                  <m:oMath xmlns:m="http://schemas.openxmlformats.org/officeDocument/2006/math">
                    <m: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oMath>
                </a14:m>
                <a:r>
                  <a:rPr lang="zh-CN" altLang="en-US" sz="2000" b="1" dirty="0"/>
                  <a:t> </a:t>
                </a:r>
                <a:r>
                  <a:rPr lang="zh-CN" altLang="en-GB" sz="2000" b="1" dirty="0"/>
                  <a:t>时刻</a:t>
                </a:r>
                <a:r>
                  <a:rPr lang="zh-CN" altLang="en-US" sz="2000" b="1" dirty="0"/>
                  <a:t>。</a:t>
                </a:r>
                <a:endParaRPr lang="en-GB" altLang="zh-CN" sz="2000" b="1" dirty="0"/>
              </a:p>
            </p:txBody>
          </p:sp>
        </mc:Choice>
        <mc:Fallback xmlns="">
          <p:sp>
            <p:nvSpPr>
              <p:cNvPr id="12" name="TextBox 11">
                <a:extLst>
                  <a:ext uri="{FF2B5EF4-FFF2-40B4-BE49-F238E27FC236}">
                    <a16:creationId xmlns:a16="http://schemas.microsoft.com/office/drawing/2014/main" id="{A0FB7B35-DA8C-D243-A667-B50DD1FE3BA5}"/>
                  </a:ext>
                </a:extLst>
              </p:cNvPr>
              <p:cNvSpPr txBox="1">
                <a:spLocks noRot="1" noChangeAspect="1" noMove="1" noResize="1" noEditPoints="1" noAdjustHandles="1" noChangeArrowheads="1" noChangeShapeType="1" noTextEdit="1"/>
              </p:cNvSpPr>
              <p:nvPr/>
            </p:nvSpPr>
            <p:spPr>
              <a:xfrm>
                <a:off x="6141343" y="2029678"/>
                <a:ext cx="7346792" cy="400110"/>
              </a:xfrm>
              <a:prstGeom prst="rect">
                <a:avLst/>
              </a:prstGeom>
              <a:blipFill>
                <a:blip r:embed="rId5"/>
                <a:stretch>
                  <a:fillRect l="-691" t="-12500" b="-25000"/>
                </a:stretch>
              </a:blipFill>
            </p:spPr>
            <p:txBody>
              <a:bodyPr/>
              <a:lstStyle/>
              <a:p>
                <a:r>
                  <a:rPr lang="en-US">
                    <a:noFill/>
                  </a:rPr>
                  <a:t> </a:t>
                </a:r>
              </a:p>
            </p:txBody>
          </p:sp>
        </mc:Fallback>
      </mc:AlternateContent>
      <p:cxnSp>
        <p:nvCxnSpPr>
          <p:cNvPr id="24" name="Curved Connector 23">
            <a:extLst>
              <a:ext uri="{FF2B5EF4-FFF2-40B4-BE49-F238E27FC236}">
                <a16:creationId xmlns:a16="http://schemas.microsoft.com/office/drawing/2014/main" id="{16115EDA-63FE-3D49-A2E2-BEF2A7FB1F9A}"/>
              </a:ext>
            </a:extLst>
          </p:cNvPr>
          <p:cNvCxnSpPr>
            <a:cxnSpLocks/>
          </p:cNvCxnSpPr>
          <p:nvPr/>
        </p:nvCxnSpPr>
        <p:spPr>
          <a:xfrm flipV="1">
            <a:off x="812751" y="2464197"/>
            <a:ext cx="576064" cy="1"/>
          </a:xfrm>
          <a:prstGeom prst="curvedConnector3">
            <a:avLst>
              <a:gd name="adj1" fmla="val 50000"/>
            </a:avLst>
          </a:prstGeom>
          <a:ln w="1016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D67F2380-438A-5147-AE4E-DCFA61F956AF}"/>
              </a:ext>
            </a:extLst>
          </p:cNvPr>
          <p:cNvCxnSpPr>
            <a:cxnSpLocks/>
          </p:cNvCxnSpPr>
          <p:nvPr/>
        </p:nvCxnSpPr>
        <p:spPr>
          <a:xfrm flipV="1">
            <a:off x="1892871" y="2464197"/>
            <a:ext cx="864096" cy="1"/>
          </a:xfrm>
          <a:prstGeom prst="curvedConnector3">
            <a:avLst>
              <a:gd name="adj1" fmla="val 50000"/>
            </a:avLst>
          </a:prstGeom>
          <a:ln w="508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C8009D4-3557-9E4F-B256-C0511EE7F977}"/>
              </a:ext>
            </a:extLst>
          </p:cNvPr>
          <p:cNvCxnSpPr>
            <a:cxnSpLocks/>
          </p:cNvCxnSpPr>
          <p:nvPr/>
        </p:nvCxnSpPr>
        <p:spPr>
          <a:xfrm rot="5400000" flipH="1" flipV="1">
            <a:off x="2835324" y="3822811"/>
            <a:ext cx="576066" cy="12700"/>
          </a:xfrm>
          <a:prstGeom prst="curvedConnector3">
            <a:avLst>
              <a:gd name="adj1" fmla="val 50000"/>
            </a:avLst>
          </a:prstGeom>
          <a:ln w="101600">
            <a:solidFill>
              <a:srgbClr val="FDD61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7BF8F01-B871-BA47-8AD3-AE2E9994DF75}"/>
              </a:ext>
            </a:extLst>
          </p:cNvPr>
          <p:cNvCxnSpPr>
            <a:cxnSpLocks/>
          </p:cNvCxnSpPr>
          <p:nvPr/>
        </p:nvCxnSpPr>
        <p:spPr>
          <a:xfrm flipV="1">
            <a:off x="3129707" y="2680221"/>
            <a:ext cx="0" cy="504057"/>
          </a:xfrm>
          <a:prstGeom prst="straightConnector1">
            <a:avLst/>
          </a:prstGeom>
          <a:ln w="50800">
            <a:solidFill>
              <a:srgbClr val="FDD61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51C7182F-252C-B245-81B2-CB79C6F5C1D0}"/>
              </a:ext>
            </a:extLst>
          </p:cNvPr>
          <p:cNvCxnSpPr>
            <a:cxnSpLocks/>
          </p:cNvCxnSpPr>
          <p:nvPr/>
        </p:nvCxnSpPr>
        <p:spPr>
          <a:xfrm flipV="1">
            <a:off x="3189015" y="2464197"/>
            <a:ext cx="1440160" cy="1"/>
          </a:xfrm>
          <a:prstGeom prst="curvedConnector3">
            <a:avLst>
              <a:gd name="adj1" fmla="val 50000"/>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87FB6B3-541A-6542-A173-30724EB0FBFF}"/>
              </a:ext>
            </a:extLst>
          </p:cNvPr>
          <p:cNvSpPr txBox="1"/>
          <p:nvPr/>
        </p:nvSpPr>
        <p:spPr>
          <a:xfrm>
            <a:off x="6115216" y="4162772"/>
            <a:ext cx="3587842" cy="461665"/>
          </a:xfrm>
          <a:prstGeom prst="rect">
            <a:avLst/>
          </a:prstGeom>
          <a:noFill/>
        </p:spPr>
        <p:txBody>
          <a:bodyPr wrap="none" rtlCol="0">
            <a:spAutoFit/>
          </a:bodyPr>
          <a:lstStyle/>
          <a:p>
            <a:r>
              <a:rPr lang="zh-CN" altLang="en-US" sz="2400" b="1" dirty="0">
                <a:solidFill>
                  <a:srgbClr val="95C523"/>
                </a:solidFill>
              </a:rPr>
              <a:t>遗忘部分前一时刻的信息</a:t>
            </a:r>
            <a:endParaRPr lang="en-US" sz="2400" b="1" dirty="0">
              <a:solidFill>
                <a:srgbClr val="95C523"/>
              </a:solidFill>
            </a:endParaRPr>
          </a:p>
        </p:txBody>
      </p:sp>
      <p:sp>
        <p:nvSpPr>
          <p:cNvPr id="50" name="Left Brace 49">
            <a:extLst>
              <a:ext uri="{FF2B5EF4-FFF2-40B4-BE49-F238E27FC236}">
                <a16:creationId xmlns:a16="http://schemas.microsoft.com/office/drawing/2014/main" id="{F484A3A9-5094-264A-8981-D9FA7E51D66A}"/>
              </a:ext>
            </a:extLst>
          </p:cNvPr>
          <p:cNvSpPr/>
          <p:nvPr/>
        </p:nvSpPr>
        <p:spPr>
          <a:xfrm rot="16200000">
            <a:off x="8716375" y="3287452"/>
            <a:ext cx="417817" cy="1407044"/>
          </a:xfrm>
          <a:prstGeom prst="leftBrace">
            <a:avLst>
              <a:gd name="adj1" fmla="val 78377"/>
              <a:gd name="adj2" fmla="val 50000"/>
            </a:avLst>
          </a:prstGeom>
          <a:ln w="25400">
            <a:solidFill>
              <a:srgbClr val="95C52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Left Brace 50">
            <a:extLst>
              <a:ext uri="{FF2B5EF4-FFF2-40B4-BE49-F238E27FC236}">
                <a16:creationId xmlns:a16="http://schemas.microsoft.com/office/drawing/2014/main" id="{117CB428-CECC-8C4E-8639-8B8742C03E65}"/>
              </a:ext>
            </a:extLst>
          </p:cNvPr>
          <p:cNvSpPr/>
          <p:nvPr/>
        </p:nvSpPr>
        <p:spPr>
          <a:xfrm rot="16200000">
            <a:off x="10439596" y="3500868"/>
            <a:ext cx="417817" cy="980210"/>
          </a:xfrm>
          <a:prstGeom prst="leftBrace">
            <a:avLst>
              <a:gd name="adj1" fmla="val 78377"/>
              <a:gd name="adj2" fmla="val 50000"/>
            </a:avLst>
          </a:prstGeom>
          <a:ln w="254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C000"/>
              </a:solidFill>
            </a:endParaRPr>
          </a:p>
        </p:txBody>
      </p:sp>
      <p:sp>
        <p:nvSpPr>
          <p:cNvPr id="52" name="TextBox 51">
            <a:extLst>
              <a:ext uri="{FF2B5EF4-FFF2-40B4-BE49-F238E27FC236}">
                <a16:creationId xmlns:a16="http://schemas.microsoft.com/office/drawing/2014/main" id="{CD387457-4FEF-DD4C-B951-8E72E9693FD4}"/>
              </a:ext>
            </a:extLst>
          </p:cNvPr>
          <p:cNvSpPr txBox="1"/>
          <p:nvPr/>
        </p:nvSpPr>
        <p:spPr>
          <a:xfrm>
            <a:off x="10058488" y="4162772"/>
            <a:ext cx="1779654" cy="461665"/>
          </a:xfrm>
          <a:prstGeom prst="rect">
            <a:avLst/>
          </a:prstGeom>
          <a:noFill/>
        </p:spPr>
        <p:txBody>
          <a:bodyPr wrap="none" rtlCol="0">
            <a:spAutoFit/>
          </a:bodyPr>
          <a:lstStyle/>
          <a:p>
            <a:r>
              <a:rPr lang="zh-CN" altLang="en-US" sz="2400" b="1" dirty="0">
                <a:solidFill>
                  <a:srgbClr val="FFC000"/>
                </a:solidFill>
              </a:rPr>
              <a:t>加入新信息</a:t>
            </a:r>
            <a:endParaRPr lang="en-US" sz="2400" b="1" dirty="0">
              <a:solidFill>
                <a:srgbClr val="FFC000"/>
              </a:solidFill>
            </a:endParaRPr>
          </a:p>
        </p:txBody>
      </p:sp>
      <p:sp>
        <p:nvSpPr>
          <p:cNvPr id="53" name="TextBox 52">
            <a:extLst>
              <a:ext uri="{FF2B5EF4-FFF2-40B4-BE49-F238E27FC236}">
                <a16:creationId xmlns:a16="http://schemas.microsoft.com/office/drawing/2014/main" id="{E9170C9B-1B8F-EA40-8529-6AE12F920756}"/>
              </a:ext>
            </a:extLst>
          </p:cNvPr>
          <p:cNvSpPr txBox="1"/>
          <p:nvPr/>
        </p:nvSpPr>
        <p:spPr>
          <a:xfrm>
            <a:off x="8362254" y="2613760"/>
            <a:ext cx="803425" cy="461665"/>
          </a:xfrm>
          <a:prstGeom prst="rect">
            <a:avLst/>
          </a:prstGeom>
          <a:noFill/>
        </p:spPr>
        <p:txBody>
          <a:bodyPr wrap="none" rtlCol="0">
            <a:spAutoFit/>
          </a:bodyPr>
          <a:lstStyle/>
          <a:p>
            <a:r>
              <a:rPr lang="zh-CN" altLang="en-US" sz="2400" b="1" dirty="0">
                <a:solidFill>
                  <a:srgbClr val="FF0000"/>
                </a:solidFill>
              </a:rPr>
              <a:t>点乘</a:t>
            </a:r>
            <a:endParaRPr lang="en-US" sz="2400" b="1" dirty="0">
              <a:solidFill>
                <a:srgbClr val="FF0000"/>
              </a:solidFill>
            </a:endParaRPr>
          </a:p>
        </p:txBody>
      </p:sp>
      <p:cxnSp>
        <p:nvCxnSpPr>
          <p:cNvPr id="55" name="Straight Arrow Connector 54">
            <a:extLst>
              <a:ext uri="{FF2B5EF4-FFF2-40B4-BE49-F238E27FC236}">
                <a16:creationId xmlns:a16="http://schemas.microsoft.com/office/drawing/2014/main" id="{14AC9F74-4D80-D64C-8D71-6A36225E9107}"/>
              </a:ext>
            </a:extLst>
          </p:cNvPr>
          <p:cNvCxnSpPr>
            <a:cxnSpLocks/>
            <a:stCxn id="53" idx="2"/>
          </p:cNvCxnSpPr>
          <p:nvPr/>
        </p:nvCxnSpPr>
        <p:spPr>
          <a:xfrm flipH="1">
            <a:off x="8763966" y="3075425"/>
            <a:ext cx="1" cy="18368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15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par>
                                <p:cTn id="8" presetID="9"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dissolve">
                                      <p:cBhvr>
                                        <p:cTn id="10" dur="500"/>
                                        <p:tgtEl>
                                          <p:spTgt spid="5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dissolve">
                                      <p:cBhvr>
                                        <p:cTn id="13" dur="500"/>
                                        <p:tgtEl>
                                          <p:spTgt spid="5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dissolve">
                                      <p:cBhvr>
                                        <p:cTn id="16" dur="500"/>
                                        <p:tgtEl>
                                          <p:spTgt spid="49"/>
                                        </p:tgtEl>
                                      </p:cBhvr>
                                    </p:animEffect>
                                  </p:childTnLst>
                                </p:cTn>
                              </p:par>
                              <p:par>
                                <p:cTn id="17" presetID="9"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dissolve">
                                      <p:cBhvr>
                                        <p:cTn id="19" dur="500"/>
                                        <p:tgtEl>
                                          <p:spTgt spid="29"/>
                                        </p:tgtEl>
                                      </p:cBhvr>
                                    </p:animEffect>
                                  </p:childTnLst>
                                </p:cTn>
                              </p:par>
                              <p:par>
                                <p:cTn id="20" presetID="9"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dissolve">
                                      <p:cBhvr>
                                        <p:cTn id="27" dur="500"/>
                                        <p:tgtEl>
                                          <p:spTgt spid="47"/>
                                        </p:tgtEl>
                                      </p:cBhvr>
                                    </p:animEffect>
                                  </p:childTnLst>
                                </p:cTn>
                              </p:par>
                              <p:par>
                                <p:cTn id="28" presetID="9"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dissolve">
                                      <p:cBhvr>
                                        <p:cTn id="30" dur="500"/>
                                        <p:tgtEl>
                                          <p:spTgt spid="43"/>
                                        </p:tgtEl>
                                      </p:cBhvr>
                                    </p:animEffect>
                                  </p:childTnLst>
                                </p:cTn>
                              </p:par>
                              <p:par>
                                <p:cTn id="31" presetID="9"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dissolve">
                                      <p:cBhvr>
                                        <p:cTn id="33" dur="500"/>
                                        <p:tgtEl>
                                          <p:spTgt spid="3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dissolve">
                                      <p:cBhvr>
                                        <p:cTn id="36" dur="500"/>
                                        <p:tgtEl>
                                          <p:spTgt spid="52"/>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dissolve">
                                      <p:cBhvr>
                                        <p:cTn id="3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animBg="1"/>
      <p:bldP spid="51" grpId="0" animBg="1"/>
      <p:bldP spid="52" grpId="0"/>
      <p:bldP spid="5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7E4F43-87D3-9D4E-8DF9-AA53E83AC2E3}"/>
              </a:ext>
            </a:extLst>
          </p:cNvPr>
          <p:cNvSpPr txBox="1"/>
          <p:nvPr/>
        </p:nvSpPr>
        <p:spPr>
          <a:xfrm>
            <a:off x="617220" y="777240"/>
            <a:ext cx="6405151" cy="584775"/>
          </a:xfrm>
          <a:prstGeom prst="rect">
            <a:avLst/>
          </a:prstGeom>
          <a:noFill/>
        </p:spPr>
        <p:txBody>
          <a:bodyPr wrap="none" rtlCol="0">
            <a:spAutoFit/>
          </a:bodyPr>
          <a:lstStyle/>
          <a:p>
            <a:r>
              <a:rPr lang="zh-CN" altLang="en-US" sz="3200" b="1" dirty="0">
                <a:solidFill>
                  <a:schemeClr val="bg2">
                    <a:lumMod val="50000"/>
                  </a:schemeClr>
                </a:solidFill>
              </a:rPr>
              <a:t>长短时记忆：</a:t>
            </a:r>
            <a:r>
              <a:rPr lang="en-US" altLang="zh-CN" sz="3200" b="1" dirty="0">
                <a:solidFill>
                  <a:schemeClr val="bg2">
                    <a:lumMod val="50000"/>
                  </a:schemeClr>
                </a:solidFill>
              </a:rPr>
              <a:t>4</a:t>
            </a:r>
            <a:r>
              <a:rPr lang="zh-CN" altLang="en-US" sz="3200" b="1" dirty="0">
                <a:solidFill>
                  <a:schemeClr val="bg2">
                    <a:lumMod val="50000"/>
                  </a:schemeClr>
                </a:solidFill>
              </a:rPr>
              <a:t> 输出门 </a:t>
            </a:r>
            <a:r>
              <a:rPr lang="en-US" altLang="zh-CN" sz="3200" b="1" dirty="0">
                <a:solidFill>
                  <a:schemeClr val="bg2">
                    <a:lumMod val="50000"/>
                  </a:schemeClr>
                </a:solidFill>
              </a:rPr>
              <a:t>Output Gate</a:t>
            </a:r>
            <a:endParaRPr lang="en-US" sz="3200" b="1" dirty="0">
              <a:solidFill>
                <a:schemeClr val="bg2">
                  <a:lumMod val="50000"/>
                </a:schemeClr>
              </a:solidFill>
            </a:endParaRPr>
          </a:p>
        </p:txBody>
      </p:sp>
      <p:sp>
        <p:nvSpPr>
          <p:cNvPr id="14" name="Shape 811">
            <a:extLst>
              <a:ext uri="{FF2B5EF4-FFF2-40B4-BE49-F238E27FC236}">
                <a16:creationId xmlns:a16="http://schemas.microsoft.com/office/drawing/2014/main" id="{3457E42D-1221-B14D-B370-F80E62CA9446}"/>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pic>
        <p:nvPicPr>
          <p:cNvPr id="4" name="Picture 3">
            <a:extLst>
              <a:ext uri="{FF2B5EF4-FFF2-40B4-BE49-F238E27FC236}">
                <a16:creationId xmlns:a16="http://schemas.microsoft.com/office/drawing/2014/main" id="{4B5D891D-9FC3-5048-BAA1-728C64BDE75E}"/>
              </a:ext>
            </a:extLst>
          </p:cNvPr>
          <p:cNvPicPr>
            <a:picLocks noChangeAspect="1"/>
          </p:cNvPicPr>
          <p:nvPr/>
        </p:nvPicPr>
        <p:blipFill>
          <a:blip r:embed="rId2"/>
          <a:stretch>
            <a:fillRect/>
          </a:stretch>
        </p:blipFill>
        <p:spPr>
          <a:xfrm>
            <a:off x="164678" y="1422442"/>
            <a:ext cx="5688633" cy="4354123"/>
          </a:xfrm>
          <a:prstGeom prst="rect">
            <a:avLst/>
          </a:prstGeom>
        </p:spPr>
      </p:pic>
      <p:pic>
        <p:nvPicPr>
          <p:cNvPr id="7" name="Picture 6">
            <a:extLst>
              <a:ext uri="{FF2B5EF4-FFF2-40B4-BE49-F238E27FC236}">
                <a16:creationId xmlns:a16="http://schemas.microsoft.com/office/drawing/2014/main" id="{4BAE008C-3DDA-3247-9FD5-228D61DB17C7}"/>
              </a:ext>
            </a:extLst>
          </p:cNvPr>
          <p:cNvPicPr>
            <a:picLocks noChangeAspect="1"/>
          </p:cNvPicPr>
          <p:nvPr/>
        </p:nvPicPr>
        <p:blipFill>
          <a:blip r:embed="rId3"/>
          <a:stretch>
            <a:fillRect/>
          </a:stretch>
        </p:blipFill>
        <p:spPr>
          <a:xfrm>
            <a:off x="7540735" y="7441994"/>
            <a:ext cx="3213100" cy="11176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C3D2BA6-C8B5-3C48-9BBF-40BBBBF05D28}"/>
                  </a:ext>
                </a:extLst>
              </p:cNvPr>
              <p:cNvSpPr txBox="1"/>
              <p:nvPr/>
            </p:nvSpPr>
            <p:spPr>
              <a:xfrm>
                <a:off x="6357367" y="2574332"/>
                <a:ext cx="5215467" cy="523220"/>
              </a:xfrm>
              <a:prstGeom prst="rect">
                <a:avLst/>
              </a:prstGeom>
              <a:noFill/>
            </p:spPr>
            <p:txBody>
              <a:bodyPr wrap="none" rtlCol="0">
                <a:spAutoFit/>
              </a:bodyPr>
              <a:lstStyle/>
              <a:p>
                <a14:m>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𝑜</m:t>
                        </m:r>
                      </m:e>
                      <m:sub>
                        <m:r>
                          <a:rPr lang="en-US" sz="2800" b="0" i="1" smtClean="0">
                            <a:latin typeface="Cambria Math" panose="02040503050406030204" pitchFamily="18" charset="0"/>
                            <a:ea typeface="Cambria Math" panose="02040503050406030204" pitchFamily="18" charset="0"/>
                          </a:rPr>
                          <m:t>𝑡</m:t>
                        </m:r>
                      </m:sub>
                    </m:sSub>
                  </m:oMath>
                </a14:m>
                <a:r>
                  <a:rPr lang="en-US" altLang="zh-CN" sz="2800" dirty="0">
                    <a:latin typeface="Cambria Math" panose="02040503050406030204" pitchFamily="18" charset="0"/>
                    <a:ea typeface="Cambria Math" panose="02040503050406030204" pitchFamily="18" charset="0"/>
                  </a:rPr>
                  <a:t>=</a:t>
                </a:r>
                <a:r>
                  <a:rPr lang="en-US" altLang="zh-CN" sz="2800" i="1" dirty="0">
                    <a:latin typeface="Cambria Math" panose="02040503050406030204" pitchFamily="18" charset="0"/>
                    <a:ea typeface="Cambria Math" panose="02040503050406030204" pitchFamily="18" charset="0"/>
                  </a:rPr>
                  <a:t>sigmoid</a:t>
                </a:r>
                <a:r>
                  <a:rPr lang="en-US" altLang="zh-CN" sz="2800" dirty="0">
                    <a:latin typeface="Cambria Math" panose="02040503050406030204" pitchFamily="18" charset="0"/>
                    <a:ea typeface="Cambria Math" panose="02040503050406030204" pitchFamily="18" charset="0"/>
                  </a:rPr>
                  <a:t>(</a:t>
                </a:r>
                <a14:m>
                  <m:oMath xmlns:m="http://schemas.openxmlformats.org/officeDocument/2006/math">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𝑊</m:t>
                        </m:r>
                      </m:e>
                      <m:sub>
                        <m:r>
                          <a:rPr lang="en-US" sz="2800" b="0" i="1" smtClean="0">
                            <a:latin typeface="Cambria Math" panose="02040503050406030204" pitchFamily="18" charset="0"/>
                            <a:ea typeface="Cambria Math" panose="02040503050406030204" pitchFamily="18" charset="0"/>
                          </a:rPr>
                          <m:t>𝑜</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𝑜</m:t>
                        </m:r>
                      </m:sub>
                    </m:sSub>
                    <m:r>
                      <a:rPr lang="en-US" sz="2800" i="1">
                        <a:latin typeface="Cambria Math" panose="02040503050406030204" pitchFamily="18" charset="0"/>
                      </a:rPr>
                      <m:t>)</m:t>
                    </m:r>
                  </m:oMath>
                </a14:m>
                <a:endParaRPr lang="en-US" sz="28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3C3D2BA6-C8B5-3C48-9BBF-40BBBBF05D28}"/>
                  </a:ext>
                </a:extLst>
              </p:cNvPr>
              <p:cNvSpPr txBox="1">
                <a:spLocks noRot="1" noChangeAspect="1" noMove="1" noResize="1" noEditPoints="1" noAdjustHandles="1" noChangeArrowheads="1" noChangeShapeType="1" noTextEdit="1"/>
              </p:cNvSpPr>
              <p:nvPr/>
            </p:nvSpPr>
            <p:spPr>
              <a:xfrm>
                <a:off x="6357367" y="2574332"/>
                <a:ext cx="5215467" cy="523220"/>
              </a:xfrm>
              <a:prstGeom prst="rect">
                <a:avLst/>
              </a:prstGeom>
              <a:blipFill>
                <a:blip r:embed="rId4"/>
                <a:stretch>
                  <a:fillRect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9FDDF1E-DC51-B843-A3CA-93424FDA07D2}"/>
                  </a:ext>
                </a:extLst>
              </p:cNvPr>
              <p:cNvSpPr txBox="1"/>
              <p:nvPr/>
            </p:nvSpPr>
            <p:spPr>
              <a:xfrm>
                <a:off x="6018713" y="3288359"/>
                <a:ext cx="7346792" cy="40011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t>求出 </a:t>
                </a:r>
                <a14:m>
                  <m:oMath xmlns:m="http://schemas.openxmlformats.org/officeDocument/2006/math">
                    <m:r>
                      <a:rPr lang="en-US" altLang="zh-CN" sz="2000" b="1" i="1" smtClean="0">
                        <a:latin typeface="Cambria Math" panose="02040503050406030204" pitchFamily="18" charset="0"/>
                      </a:rPr>
                      <m:t>𝒕</m:t>
                    </m:r>
                  </m:oMath>
                </a14:m>
                <a:r>
                  <a:rPr lang="zh-CN" altLang="en-US" sz="2000" b="1" dirty="0"/>
                  <a:t> 时刻的</a:t>
                </a:r>
                <a:r>
                  <a:rPr lang="zh-CN" altLang="en-GB" sz="2000" b="1" dirty="0"/>
                  <a:t>隐含</a:t>
                </a:r>
                <a:r>
                  <a:rPr lang="zh-CN" altLang="en-US" sz="2000" b="1" dirty="0"/>
                  <a:t>向量</a:t>
                </a:r>
                <a:r>
                  <a:rPr lang="en-US" altLang="zh-CN" sz="2000" b="1" dirty="0"/>
                  <a:t> Hidden vector</a:t>
                </a:r>
                <a:r>
                  <a:rPr lang="zh-CN" altLang="en-US" sz="2000" b="1" dirty="0"/>
                  <a:t>，</a:t>
                </a:r>
                <a:r>
                  <a:rPr lang="zh-CN" altLang="en-GB" sz="2000" b="1" dirty="0"/>
                  <a:t>作为</a:t>
                </a:r>
                <a:r>
                  <a:rPr lang="zh-CN" altLang="en-US" sz="2000" b="1" dirty="0"/>
                  <a:t>输出。</a:t>
                </a:r>
                <a:endParaRPr lang="en-GB" altLang="zh-CN" sz="2000" b="1" dirty="0"/>
              </a:p>
            </p:txBody>
          </p:sp>
        </mc:Choice>
        <mc:Fallback xmlns="">
          <p:sp>
            <p:nvSpPr>
              <p:cNvPr id="15" name="TextBox 14">
                <a:extLst>
                  <a:ext uri="{FF2B5EF4-FFF2-40B4-BE49-F238E27FC236}">
                    <a16:creationId xmlns:a16="http://schemas.microsoft.com/office/drawing/2014/main" id="{99FDDF1E-DC51-B843-A3CA-93424FDA07D2}"/>
                  </a:ext>
                </a:extLst>
              </p:cNvPr>
              <p:cNvSpPr txBox="1">
                <a:spLocks noRot="1" noChangeAspect="1" noMove="1" noResize="1" noEditPoints="1" noAdjustHandles="1" noChangeArrowheads="1" noChangeShapeType="1" noTextEdit="1"/>
              </p:cNvSpPr>
              <p:nvPr/>
            </p:nvSpPr>
            <p:spPr>
              <a:xfrm>
                <a:off x="6018713" y="3288359"/>
                <a:ext cx="7346792" cy="400110"/>
              </a:xfrm>
              <a:prstGeom prst="rect">
                <a:avLst/>
              </a:prstGeom>
              <a:blipFill>
                <a:blip r:embed="rId5"/>
                <a:stretch>
                  <a:fillRect l="-691" t="-12500" b="-2500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F7D80C9-711F-4E46-B4EF-896AD5A690FA}"/>
              </a:ext>
            </a:extLst>
          </p:cNvPr>
          <p:cNvSpPr txBox="1"/>
          <p:nvPr/>
        </p:nvSpPr>
        <p:spPr>
          <a:xfrm>
            <a:off x="7303603" y="1488023"/>
            <a:ext cx="1475084" cy="400110"/>
          </a:xfrm>
          <a:prstGeom prst="rect">
            <a:avLst/>
          </a:prstGeom>
          <a:noFill/>
        </p:spPr>
        <p:txBody>
          <a:bodyPr wrap="none" rtlCol="0">
            <a:spAutoFit/>
          </a:bodyPr>
          <a:lstStyle/>
          <a:p>
            <a:r>
              <a:rPr lang="zh-CN" altLang="en-US" sz="2000" b="1" dirty="0">
                <a:solidFill>
                  <a:srgbClr val="FF0000"/>
                </a:solidFill>
              </a:rPr>
              <a:t>输出门向量</a:t>
            </a:r>
            <a:endParaRPr lang="en-US" sz="2000" b="1" dirty="0">
              <a:solidFill>
                <a:srgbClr val="FF0000"/>
              </a:solidFill>
            </a:endParaRPr>
          </a:p>
        </p:txBody>
      </p:sp>
      <p:cxnSp>
        <p:nvCxnSpPr>
          <p:cNvPr id="17" name="Straight Arrow Connector 16">
            <a:extLst>
              <a:ext uri="{FF2B5EF4-FFF2-40B4-BE49-F238E27FC236}">
                <a16:creationId xmlns:a16="http://schemas.microsoft.com/office/drawing/2014/main" id="{51FC12B2-18D5-5A41-B082-A043683BDD77}"/>
              </a:ext>
            </a:extLst>
          </p:cNvPr>
          <p:cNvCxnSpPr>
            <a:cxnSpLocks/>
          </p:cNvCxnSpPr>
          <p:nvPr/>
        </p:nvCxnSpPr>
        <p:spPr>
          <a:xfrm flipH="1">
            <a:off x="6755876" y="1893004"/>
            <a:ext cx="532990" cy="7868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BD9B965-E317-C448-B1FC-51FA3AD3A58C}"/>
                  </a:ext>
                </a:extLst>
              </p:cNvPr>
              <p:cNvSpPr txBox="1"/>
              <p:nvPr/>
            </p:nvSpPr>
            <p:spPr>
              <a:xfrm>
                <a:off x="7540735" y="3879276"/>
                <a:ext cx="3029484" cy="523220"/>
              </a:xfrm>
              <a:prstGeom prst="rect">
                <a:avLst/>
              </a:prstGeom>
              <a:noFill/>
            </p:spPr>
            <p:txBody>
              <a:bodyPr wrap="none" rtlCol="0">
                <a:spAutoFit/>
              </a:bodyPr>
              <a:lstStyle/>
              <a:p>
                <a14:m>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h</m:t>
                        </m:r>
                      </m:e>
                      <m:sub>
                        <m:r>
                          <a:rPr lang="en-US" sz="2800" b="0" i="1" smtClean="0">
                            <a:latin typeface="Cambria Math" panose="02040503050406030204" pitchFamily="18" charset="0"/>
                            <a:ea typeface="Cambria Math" panose="02040503050406030204" pitchFamily="18" charset="0"/>
                          </a:rPr>
                          <m:t>𝑡</m:t>
                        </m:r>
                      </m:sub>
                    </m:sSub>
                    <m:r>
                      <a:rPr lang="en-US" sz="2800" b="0" i="0"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𝑜</m:t>
                        </m:r>
                      </m:e>
                      <m:sub>
                        <m:r>
                          <a:rPr lang="en-US" sz="2800" b="0" i="1" smtClean="0">
                            <a:latin typeface="Cambria Math" panose="02040503050406030204" pitchFamily="18" charset="0"/>
                            <a:ea typeface="Cambria Math" panose="02040503050406030204" pitchFamily="18" charset="0"/>
                          </a:rPr>
                          <m:t>𝑡</m:t>
                        </m:r>
                      </m:sub>
                    </m:sSub>
                    <m:r>
                      <a:rPr lang="en-US" sz="2800" i="1" dirty="0">
                        <a:latin typeface="Cambria Math" panose="02040503050406030204" pitchFamily="18" charset="0"/>
                        <a:ea typeface="Cambria Math" panose="02040503050406030204" pitchFamily="18" charset="0"/>
                      </a:rPr>
                      <m:t>⊙</m:t>
                    </m:r>
                  </m:oMath>
                </a14:m>
                <a:r>
                  <a:rPr lang="en-US" sz="2800" i="1" dirty="0">
                    <a:latin typeface="Cambria Math" panose="02040503050406030204" pitchFamily="18" charset="0"/>
                    <a:ea typeface="Cambria Math" panose="02040503050406030204" pitchFamily="18" charset="0"/>
                  </a:rPr>
                  <a:t>tanh</a:t>
                </a:r>
                <a:r>
                  <a:rPr lang="en-US" sz="28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𝑐</m:t>
                        </m:r>
                      </m:e>
                      <m:sub>
                        <m:r>
                          <a:rPr lang="en-US" sz="2800" b="0" i="1" smtClean="0">
                            <a:latin typeface="Cambria Math" panose="02040503050406030204" pitchFamily="18" charset="0"/>
                            <a:ea typeface="Cambria Math" panose="02040503050406030204" pitchFamily="18" charset="0"/>
                          </a:rPr>
                          <m:t>𝑡</m:t>
                        </m:r>
                      </m:sub>
                    </m:sSub>
                  </m:oMath>
                </a14:m>
                <a:r>
                  <a:rPr lang="en-US" sz="2800" dirty="0">
                    <a:latin typeface="Cambria Math" panose="02040503050406030204" pitchFamily="18" charset="0"/>
                    <a:ea typeface="Cambria Math" panose="02040503050406030204" pitchFamily="18" charset="0"/>
                  </a:rPr>
                  <a:t>)</a:t>
                </a:r>
              </a:p>
            </p:txBody>
          </p:sp>
        </mc:Choice>
        <mc:Fallback xmlns="">
          <p:sp>
            <p:nvSpPr>
              <p:cNvPr id="18" name="TextBox 17">
                <a:extLst>
                  <a:ext uri="{FF2B5EF4-FFF2-40B4-BE49-F238E27FC236}">
                    <a16:creationId xmlns:a16="http://schemas.microsoft.com/office/drawing/2014/main" id="{4BD9B965-E317-C448-B1FC-51FA3AD3A58C}"/>
                  </a:ext>
                </a:extLst>
              </p:cNvPr>
              <p:cNvSpPr txBox="1">
                <a:spLocks noRot="1" noChangeAspect="1" noMove="1" noResize="1" noEditPoints="1" noAdjustHandles="1" noChangeArrowheads="1" noChangeShapeType="1" noTextEdit="1"/>
              </p:cNvSpPr>
              <p:nvPr/>
            </p:nvSpPr>
            <p:spPr>
              <a:xfrm>
                <a:off x="7540735" y="3879276"/>
                <a:ext cx="3029484" cy="523220"/>
              </a:xfrm>
              <a:prstGeom prst="rect">
                <a:avLst/>
              </a:prstGeom>
              <a:blipFill>
                <a:blip r:embed="rId6"/>
                <a:stretch>
                  <a:fillRect l="-1255" t="-9302" r="-3347" b="-27907"/>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7BB2FE25-A5FC-DF4F-B127-45DC57206E33}"/>
              </a:ext>
            </a:extLst>
          </p:cNvPr>
          <p:cNvCxnSpPr>
            <a:cxnSpLocks/>
            <a:stCxn id="12" idx="1"/>
          </p:cNvCxnSpPr>
          <p:nvPr/>
        </p:nvCxnSpPr>
        <p:spPr>
          <a:xfrm flipH="1">
            <a:off x="3819797" y="2835942"/>
            <a:ext cx="2537570" cy="123868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1FC12B2-18D5-5A41-B082-A043683BDD77}"/>
              </a:ext>
            </a:extLst>
          </p:cNvPr>
          <p:cNvCxnSpPr>
            <a:cxnSpLocks/>
            <a:stCxn id="18" idx="1"/>
          </p:cNvCxnSpPr>
          <p:nvPr/>
        </p:nvCxnSpPr>
        <p:spPr>
          <a:xfrm flipH="1" flipV="1">
            <a:off x="3819797" y="3488414"/>
            <a:ext cx="3720938" cy="65247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7D815A9-8F62-5245-B439-CA44209B3DA8}"/>
              </a:ext>
            </a:extLst>
          </p:cNvPr>
          <p:cNvSpPr txBox="1"/>
          <p:nvPr/>
        </p:nvSpPr>
        <p:spPr>
          <a:xfrm>
            <a:off x="8228989" y="5160931"/>
            <a:ext cx="4420634" cy="707886"/>
          </a:xfrm>
          <a:prstGeom prst="rect">
            <a:avLst/>
          </a:prstGeom>
          <a:noFill/>
        </p:spPr>
        <p:txBody>
          <a:bodyPr wrap="none" rtlCol="0">
            <a:spAutoFit/>
          </a:bodyPr>
          <a:lstStyle/>
          <a:p>
            <a:r>
              <a:rPr lang="en-US" altLang="zh-CN" sz="2000" b="1" dirty="0">
                <a:solidFill>
                  <a:srgbClr val="FF0000"/>
                </a:solidFill>
              </a:rPr>
              <a:t>LSTM</a:t>
            </a:r>
            <a:r>
              <a:rPr lang="zh-CN" altLang="en-US" sz="2000" b="1" dirty="0">
                <a:solidFill>
                  <a:srgbClr val="FF0000"/>
                </a:solidFill>
              </a:rPr>
              <a:t>的输出，通常输出到其他网络中</a:t>
            </a:r>
            <a:endParaRPr lang="en-GB" altLang="zh-CN" sz="2000" b="1" dirty="0">
              <a:solidFill>
                <a:srgbClr val="FF0000"/>
              </a:solidFill>
            </a:endParaRPr>
          </a:p>
          <a:p>
            <a:r>
              <a:rPr lang="zh-CN" altLang="en-US" sz="2000" b="1" dirty="0">
                <a:solidFill>
                  <a:srgbClr val="FF0000"/>
                </a:solidFill>
              </a:rPr>
              <a:t>比如带</a:t>
            </a:r>
            <a:r>
              <a:rPr lang="en-US" altLang="zh-CN" sz="2000" b="1" dirty="0">
                <a:solidFill>
                  <a:srgbClr val="FF0000"/>
                </a:solidFill>
              </a:rPr>
              <a:t>Softmax</a:t>
            </a:r>
            <a:r>
              <a:rPr lang="zh-CN" altLang="en-US" sz="2000" b="1" dirty="0">
                <a:solidFill>
                  <a:srgbClr val="FF0000"/>
                </a:solidFill>
              </a:rPr>
              <a:t>的全连接层，做分类。</a:t>
            </a:r>
            <a:endParaRPr lang="en-US" sz="2000" b="1" dirty="0">
              <a:solidFill>
                <a:srgbClr val="FF0000"/>
              </a:solidFill>
            </a:endParaRPr>
          </a:p>
        </p:txBody>
      </p:sp>
      <p:cxnSp>
        <p:nvCxnSpPr>
          <p:cNvPr id="23" name="Straight Arrow Connector 22">
            <a:extLst>
              <a:ext uri="{FF2B5EF4-FFF2-40B4-BE49-F238E27FC236}">
                <a16:creationId xmlns:a16="http://schemas.microsoft.com/office/drawing/2014/main" id="{038E7D19-C471-DF4F-AE47-5E56E266172A}"/>
              </a:ext>
            </a:extLst>
          </p:cNvPr>
          <p:cNvCxnSpPr>
            <a:cxnSpLocks/>
            <a:stCxn id="22" idx="0"/>
          </p:cNvCxnSpPr>
          <p:nvPr/>
        </p:nvCxnSpPr>
        <p:spPr>
          <a:xfrm flipH="1" flipV="1">
            <a:off x="7754337" y="4468059"/>
            <a:ext cx="2684969" cy="69287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41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7E4F43-87D3-9D4E-8DF9-AA53E83AC2E3}"/>
              </a:ext>
            </a:extLst>
          </p:cNvPr>
          <p:cNvSpPr txBox="1"/>
          <p:nvPr/>
        </p:nvSpPr>
        <p:spPr>
          <a:xfrm>
            <a:off x="617220" y="777240"/>
            <a:ext cx="4445448" cy="584775"/>
          </a:xfrm>
          <a:prstGeom prst="rect">
            <a:avLst/>
          </a:prstGeom>
          <a:noFill/>
        </p:spPr>
        <p:txBody>
          <a:bodyPr wrap="none" rtlCol="0">
            <a:spAutoFit/>
          </a:bodyPr>
          <a:lstStyle/>
          <a:p>
            <a:r>
              <a:rPr lang="zh-CN" altLang="en-US" sz="3200" b="1" dirty="0">
                <a:solidFill>
                  <a:schemeClr val="bg2">
                    <a:lumMod val="50000"/>
                  </a:schemeClr>
                </a:solidFill>
              </a:rPr>
              <a:t>长短时记忆：</a:t>
            </a:r>
            <a:r>
              <a:rPr lang="zh-CN" altLang="en-GB" sz="3200" b="1" dirty="0">
                <a:solidFill>
                  <a:schemeClr val="bg2">
                    <a:lumMod val="50000"/>
                  </a:schemeClr>
                </a:solidFill>
              </a:rPr>
              <a:t>常见</a:t>
            </a:r>
            <a:r>
              <a:rPr lang="zh-CN" altLang="en-US" sz="3200" b="1" dirty="0">
                <a:solidFill>
                  <a:schemeClr val="bg2">
                    <a:lumMod val="50000"/>
                  </a:schemeClr>
                </a:solidFill>
              </a:rPr>
              <a:t>问题</a:t>
            </a:r>
            <a:endParaRPr lang="en-US" sz="3200" b="1" dirty="0">
              <a:solidFill>
                <a:schemeClr val="bg2">
                  <a:lumMod val="50000"/>
                </a:schemeClr>
              </a:solidFill>
            </a:endParaRPr>
          </a:p>
        </p:txBody>
      </p:sp>
      <p:sp>
        <p:nvSpPr>
          <p:cNvPr id="15" name="TextBox 14">
            <a:extLst>
              <a:ext uri="{FF2B5EF4-FFF2-40B4-BE49-F238E27FC236}">
                <a16:creationId xmlns:a16="http://schemas.microsoft.com/office/drawing/2014/main" id="{99FDDF1E-DC51-B843-A3CA-93424FDA07D2}"/>
              </a:ext>
            </a:extLst>
          </p:cNvPr>
          <p:cNvSpPr txBox="1"/>
          <p:nvPr/>
        </p:nvSpPr>
        <p:spPr>
          <a:xfrm>
            <a:off x="1172791" y="1816125"/>
            <a:ext cx="7346792" cy="1815882"/>
          </a:xfrm>
          <a:prstGeom prst="rect">
            <a:avLst/>
          </a:prstGeom>
          <a:noFill/>
        </p:spPr>
        <p:txBody>
          <a:bodyPr wrap="square" rtlCol="0">
            <a:spAutoFit/>
          </a:bodyPr>
          <a:lstStyle/>
          <a:p>
            <a:pPr marL="285750" indent="-285750">
              <a:buFont typeface="Arial" panose="020B0604020202020204" pitchFamily="34" charset="0"/>
              <a:buChar char="•"/>
            </a:pPr>
            <a:r>
              <a:rPr lang="zh-CN" altLang="en-US" sz="2800" b="1" dirty="0"/>
              <a:t>门函数中，</a:t>
            </a:r>
            <a:r>
              <a:rPr lang="zh-CN" altLang="en-GB" sz="2800" b="1" dirty="0"/>
              <a:t>可否</a:t>
            </a:r>
            <a:r>
              <a:rPr lang="zh-CN" altLang="en-US" sz="2800" b="1" dirty="0"/>
              <a:t>用</a:t>
            </a:r>
            <a:r>
              <a:rPr lang="en-US" altLang="zh-CN" sz="2800" b="1" dirty="0" err="1"/>
              <a:t>ReLU</a:t>
            </a:r>
            <a:r>
              <a:rPr lang="zh-CN" altLang="en-US" sz="2800" b="1" dirty="0"/>
              <a:t>来代替</a:t>
            </a:r>
            <a:r>
              <a:rPr lang="en-US" altLang="zh-CN" sz="2800" b="1" dirty="0"/>
              <a:t>Sigmoid</a:t>
            </a:r>
            <a:r>
              <a:rPr lang="zh-CN" altLang="en-US" sz="2800" b="1" dirty="0"/>
              <a:t>？</a:t>
            </a:r>
            <a:endParaRPr lang="en-GB" altLang="zh-CN" sz="2800" b="1" dirty="0"/>
          </a:p>
          <a:p>
            <a:pPr marL="285750" indent="-285750">
              <a:buFont typeface="Arial" panose="020B0604020202020204" pitchFamily="34" charset="0"/>
              <a:buChar char="•"/>
            </a:pPr>
            <a:endParaRPr lang="en-GB" altLang="zh-CN" sz="2800" b="1" dirty="0"/>
          </a:p>
          <a:p>
            <a:pPr marL="285750" indent="-285750">
              <a:buFont typeface="Arial" panose="020B0604020202020204" pitchFamily="34" charset="0"/>
              <a:buChar char="•"/>
            </a:pPr>
            <a:endParaRPr lang="en-GB" altLang="zh-CN" sz="2800" b="1" dirty="0"/>
          </a:p>
          <a:p>
            <a:pPr marL="285750" indent="-285750">
              <a:buFont typeface="Arial" panose="020B0604020202020204" pitchFamily="34" charset="0"/>
              <a:buChar char="•"/>
            </a:pPr>
            <a:r>
              <a:rPr lang="zh-CN" altLang="en-GB" sz="2800" b="1" dirty="0"/>
              <a:t>输入</a:t>
            </a:r>
            <a:r>
              <a:rPr lang="zh-CN" altLang="en-US" sz="2800" b="1" dirty="0"/>
              <a:t>信息时为什么用</a:t>
            </a:r>
            <a:r>
              <a:rPr lang="en-US" altLang="zh-CN" sz="2800" b="1" dirty="0"/>
              <a:t>Tanh</a:t>
            </a:r>
            <a:r>
              <a:rPr lang="zh-CN" altLang="en-US" sz="2800" b="1" dirty="0"/>
              <a:t>不是</a:t>
            </a:r>
            <a:r>
              <a:rPr lang="en-US" altLang="zh-CN" sz="2800" b="1" dirty="0"/>
              <a:t>Sigmoid</a:t>
            </a:r>
            <a:r>
              <a:rPr lang="zh-CN" altLang="en-US" sz="2800" b="1" dirty="0"/>
              <a:t>？</a:t>
            </a:r>
            <a:endParaRPr lang="en-GB" altLang="zh-CN" sz="2800" b="1" dirty="0"/>
          </a:p>
        </p:txBody>
      </p:sp>
      <p:sp>
        <p:nvSpPr>
          <p:cNvPr id="2" name="TextBox 1">
            <a:extLst>
              <a:ext uri="{FF2B5EF4-FFF2-40B4-BE49-F238E27FC236}">
                <a16:creationId xmlns:a16="http://schemas.microsoft.com/office/drawing/2014/main" id="{DE1006F5-7B4B-2C43-875A-33EAF11AD66A}"/>
              </a:ext>
            </a:extLst>
          </p:cNvPr>
          <p:cNvSpPr txBox="1"/>
          <p:nvPr/>
        </p:nvSpPr>
        <p:spPr>
          <a:xfrm>
            <a:off x="1460823" y="2536205"/>
            <a:ext cx="10479151" cy="707886"/>
          </a:xfrm>
          <a:prstGeom prst="rect">
            <a:avLst/>
          </a:prstGeom>
          <a:noFill/>
        </p:spPr>
        <p:txBody>
          <a:bodyPr wrap="none" rtlCol="0">
            <a:spAutoFit/>
          </a:bodyPr>
          <a:lstStyle/>
          <a:p>
            <a:r>
              <a:rPr lang="zh-CN" altLang="en-US" sz="2000" dirty="0">
                <a:solidFill>
                  <a:srgbClr val="FF0000"/>
                </a:solidFill>
              </a:rPr>
              <a:t>不可以的。因为一个闸门是用 </a:t>
            </a:r>
            <a:r>
              <a:rPr lang="en-US" altLang="zh-CN" sz="2000" dirty="0">
                <a:solidFill>
                  <a:srgbClr val="FF0000"/>
                </a:solidFill>
              </a:rPr>
              <a:t>0 </a:t>
            </a:r>
            <a:r>
              <a:rPr lang="zh-CN" altLang="en-US" sz="2000" dirty="0">
                <a:solidFill>
                  <a:srgbClr val="FF0000"/>
                </a:solidFill>
              </a:rPr>
              <a:t>代表关 闭，</a:t>
            </a:r>
            <a:r>
              <a:rPr lang="en-US" altLang="zh-CN" sz="2000" dirty="0">
                <a:solidFill>
                  <a:srgbClr val="FF0000"/>
                </a:solidFill>
              </a:rPr>
              <a:t>1 </a:t>
            </a:r>
            <a:r>
              <a:rPr lang="zh-CN" altLang="en-US" sz="2000" dirty="0">
                <a:solidFill>
                  <a:srgbClr val="FF0000"/>
                </a:solidFill>
              </a:rPr>
              <a:t>代表打开，而其他激活函数不具备这种特征。 </a:t>
            </a:r>
          </a:p>
          <a:p>
            <a:endParaRPr lang="en-US" sz="2000" dirty="0">
              <a:solidFill>
                <a:srgbClr val="FF0000"/>
              </a:solidFill>
            </a:endParaRPr>
          </a:p>
        </p:txBody>
      </p:sp>
      <p:sp>
        <p:nvSpPr>
          <p:cNvPr id="21" name="TextBox 20">
            <a:extLst>
              <a:ext uri="{FF2B5EF4-FFF2-40B4-BE49-F238E27FC236}">
                <a16:creationId xmlns:a16="http://schemas.microsoft.com/office/drawing/2014/main" id="{536490DC-D561-524B-A7A5-352C962C9C0B}"/>
              </a:ext>
            </a:extLst>
          </p:cNvPr>
          <p:cNvSpPr txBox="1"/>
          <p:nvPr/>
        </p:nvSpPr>
        <p:spPr>
          <a:xfrm>
            <a:off x="1460823" y="3832349"/>
            <a:ext cx="9674443" cy="707886"/>
          </a:xfrm>
          <a:prstGeom prst="rect">
            <a:avLst/>
          </a:prstGeom>
          <a:noFill/>
        </p:spPr>
        <p:txBody>
          <a:bodyPr wrap="none" rtlCol="0">
            <a:spAutoFit/>
          </a:bodyPr>
          <a:lstStyle/>
          <a:p>
            <a:r>
              <a:rPr lang="zh-CN" altLang="en-US" sz="2000" dirty="0">
                <a:solidFill>
                  <a:srgbClr val="FF0000"/>
                </a:solidFill>
              </a:rPr>
              <a:t>因为输入信息，需要有“正负”比如“开心”和“不开心”可以分别为负数和正数。</a:t>
            </a:r>
          </a:p>
          <a:p>
            <a:endParaRPr lang="en-US" sz="2000" dirty="0">
              <a:solidFill>
                <a:srgbClr val="FF0000"/>
              </a:solidFill>
            </a:endParaRPr>
          </a:p>
        </p:txBody>
      </p:sp>
    </p:spTree>
    <p:extLst>
      <p:ext uri="{BB962C8B-B14F-4D97-AF65-F5344CB8AC3E}">
        <p14:creationId xmlns:p14="http://schemas.microsoft.com/office/powerpoint/2010/main" val="2047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7E4F43-87D3-9D4E-8DF9-AA53E83AC2E3}"/>
              </a:ext>
            </a:extLst>
          </p:cNvPr>
          <p:cNvSpPr txBox="1"/>
          <p:nvPr/>
        </p:nvSpPr>
        <p:spPr>
          <a:xfrm>
            <a:off x="617220" y="777240"/>
            <a:ext cx="4304383" cy="584775"/>
          </a:xfrm>
          <a:prstGeom prst="rect">
            <a:avLst/>
          </a:prstGeom>
          <a:noFill/>
        </p:spPr>
        <p:txBody>
          <a:bodyPr wrap="none" rtlCol="0">
            <a:spAutoFit/>
          </a:bodyPr>
          <a:lstStyle/>
          <a:p>
            <a:r>
              <a:rPr lang="zh-CN" altLang="en-US" sz="3200" b="1" dirty="0">
                <a:solidFill>
                  <a:schemeClr val="bg2">
                    <a:lumMod val="50000"/>
                  </a:schemeClr>
                </a:solidFill>
              </a:rPr>
              <a:t>长短时记忆：其他变种</a:t>
            </a:r>
            <a:endParaRPr lang="en-US" sz="3200" b="1" dirty="0">
              <a:solidFill>
                <a:schemeClr val="bg2">
                  <a:lumMod val="50000"/>
                </a:schemeClr>
              </a:solidFill>
            </a:endParaRPr>
          </a:p>
        </p:txBody>
      </p:sp>
      <p:pic>
        <p:nvPicPr>
          <p:cNvPr id="7" name="Picture 6">
            <a:extLst>
              <a:ext uri="{FF2B5EF4-FFF2-40B4-BE49-F238E27FC236}">
                <a16:creationId xmlns:a16="http://schemas.microsoft.com/office/drawing/2014/main" id="{4BAE008C-3DDA-3247-9FD5-228D61DB17C7}"/>
              </a:ext>
            </a:extLst>
          </p:cNvPr>
          <p:cNvPicPr>
            <a:picLocks noChangeAspect="1"/>
          </p:cNvPicPr>
          <p:nvPr/>
        </p:nvPicPr>
        <p:blipFill>
          <a:blip r:embed="rId2"/>
          <a:stretch>
            <a:fillRect/>
          </a:stretch>
        </p:blipFill>
        <p:spPr>
          <a:xfrm>
            <a:off x="7540735" y="7441994"/>
            <a:ext cx="3213100" cy="1117600"/>
          </a:xfrm>
          <a:prstGeom prst="rect">
            <a:avLst/>
          </a:prstGeom>
        </p:spPr>
      </p:pic>
      <p:sp>
        <p:nvSpPr>
          <p:cNvPr id="15" name="TextBox 14">
            <a:extLst>
              <a:ext uri="{FF2B5EF4-FFF2-40B4-BE49-F238E27FC236}">
                <a16:creationId xmlns:a16="http://schemas.microsoft.com/office/drawing/2014/main" id="{99FDDF1E-DC51-B843-A3CA-93424FDA07D2}"/>
              </a:ext>
            </a:extLst>
          </p:cNvPr>
          <p:cNvSpPr txBox="1"/>
          <p:nvPr/>
        </p:nvSpPr>
        <p:spPr>
          <a:xfrm>
            <a:off x="1172791" y="1816125"/>
            <a:ext cx="10441160" cy="2246769"/>
          </a:xfrm>
          <a:prstGeom prst="rect">
            <a:avLst/>
          </a:prstGeom>
          <a:noFill/>
        </p:spPr>
        <p:txBody>
          <a:bodyPr wrap="square" rtlCol="0">
            <a:spAutoFit/>
          </a:bodyPr>
          <a:lstStyle/>
          <a:p>
            <a:pPr marL="285750" indent="-285750">
              <a:buFont typeface="Arial" panose="020B0604020202020204" pitchFamily="34" charset="0"/>
              <a:buChar char="•"/>
            </a:pPr>
            <a:r>
              <a:rPr lang="en-GB" altLang="zh-CN" sz="2800" b="1" dirty="0"/>
              <a:t>LSTM</a:t>
            </a:r>
            <a:r>
              <a:rPr lang="zh-CN" altLang="en-GB" sz="2800" b="1" dirty="0"/>
              <a:t>是</a:t>
            </a:r>
            <a:r>
              <a:rPr lang="en-US" altLang="zh-CN" sz="2800" b="1" dirty="0"/>
              <a:t>1997</a:t>
            </a:r>
            <a:r>
              <a:rPr lang="zh-CN" altLang="en-US" sz="2800" b="1" dirty="0"/>
              <a:t>年发明的！目前有大量的变种，但实践证明它们的效果都差不多，所以目前普遍还是直接使用原版</a:t>
            </a:r>
            <a:r>
              <a:rPr lang="en-US" altLang="zh-CN" sz="2800" b="1" dirty="0"/>
              <a:t>LSTM</a:t>
            </a:r>
            <a:r>
              <a:rPr lang="zh-CN" altLang="en-US" sz="2800" b="1" dirty="0"/>
              <a:t>。</a:t>
            </a:r>
            <a:endParaRPr lang="en-GB" altLang="zh-CN" sz="2800" b="1" dirty="0"/>
          </a:p>
          <a:p>
            <a:pPr marL="285750" indent="-285750">
              <a:buFont typeface="Arial" panose="020B0604020202020204" pitchFamily="34" charset="0"/>
              <a:buChar char="•"/>
            </a:pPr>
            <a:endParaRPr lang="en-GB" altLang="zh-CN" sz="2800" b="1" dirty="0"/>
          </a:p>
          <a:p>
            <a:pPr marL="285750" indent="-285750">
              <a:buFont typeface="Arial" panose="020B0604020202020204" pitchFamily="34" charset="0"/>
              <a:buChar char="•"/>
            </a:pPr>
            <a:r>
              <a:rPr lang="zh-CN" altLang="en-GB" sz="2800" b="1" dirty="0"/>
              <a:t>最新</a:t>
            </a:r>
            <a:r>
              <a:rPr lang="zh-CN" altLang="en-US" sz="2800" b="1" dirty="0"/>
              <a:t>出的</a:t>
            </a:r>
            <a:r>
              <a:rPr lang="en-US" altLang="zh-CN" sz="2800" b="1" dirty="0"/>
              <a:t>Gated Recurrent Unit</a:t>
            </a:r>
            <a:r>
              <a:rPr lang="zh-CN" altLang="en-US" sz="2800" b="1" dirty="0"/>
              <a:t>（</a:t>
            </a:r>
            <a:r>
              <a:rPr lang="en-US" altLang="zh-CN" sz="2800" b="1" dirty="0"/>
              <a:t>GRU</a:t>
            </a:r>
            <a:r>
              <a:rPr lang="zh-CN" altLang="en-US" sz="2800" b="1" dirty="0"/>
              <a:t>）效果很不错，且比</a:t>
            </a:r>
            <a:r>
              <a:rPr lang="en-US" altLang="zh-CN" sz="2800" b="1" dirty="0"/>
              <a:t>LSTM</a:t>
            </a:r>
            <a:r>
              <a:rPr lang="zh-CN" altLang="en-US" sz="2800" b="1" dirty="0"/>
              <a:t>节省计算量和内存，越来越多人使用。</a:t>
            </a:r>
            <a:endParaRPr lang="en-GB" altLang="zh-CN" sz="2800" b="1" dirty="0"/>
          </a:p>
        </p:txBody>
      </p:sp>
    </p:spTree>
    <p:extLst>
      <p:ext uri="{BB962C8B-B14F-4D97-AF65-F5344CB8AC3E}">
        <p14:creationId xmlns:p14="http://schemas.microsoft.com/office/powerpoint/2010/main" val="3784557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4" y="3025604"/>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36">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36">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矩形 7"/>
          <p:cNvSpPr/>
          <p:nvPr/>
        </p:nvSpPr>
        <p:spPr>
          <a:xfrm>
            <a:off x="4845199" y="3421633"/>
            <a:ext cx="5760640" cy="738664"/>
          </a:xfrm>
          <a:prstGeom prst="rect">
            <a:avLst/>
          </a:prstGeom>
        </p:spPr>
        <p:txBody>
          <a:bodyPr wrap="square" lIns="0" tIns="0" rIns="0" bIns="0">
            <a:spAutoFit/>
          </a:bodyPr>
          <a:lstStyle/>
          <a:p>
            <a:r>
              <a:rPr lang="zh-CN" altLang="en-US" sz="4800" dirty="0">
                <a:solidFill>
                  <a:schemeClr val="accent2"/>
                </a:solidFill>
                <a:ea typeface="微软雅黑" panose="020B0503020204020204" pitchFamily="34" charset="-122"/>
                <a:cs typeface="+mn-ea"/>
                <a:sym typeface="+mn-lt"/>
              </a:rPr>
              <a:t>五、多对一</a:t>
            </a:r>
          </a:p>
        </p:txBody>
      </p:sp>
      <p:sp>
        <p:nvSpPr>
          <p:cNvPr id="9" name="TextBox 11"/>
          <p:cNvSpPr txBox="1"/>
          <p:nvPr/>
        </p:nvSpPr>
        <p:spPr>
          <a:xfrm>
            <a:off x="4739064" y="4280785"/>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0" name="TextBox 11"/>
          <p:cNvSpPr txBox="1"/>
          <p:nvPr/>
        </p:nvSpPr>
        <p:spPr>
          <a:xfrm>
            <a:off x="6718357" y="4280785"/>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1" name="TextBox 11"/>
          <p:cNvSpPr txBox="1"/>
          <p:nvPr/>
        </p:nvSpPr>
        <p:spPr>
          <a:xfrm>
            <a:off x="4739064" y="4648866"/>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6718357" y="4648866"/>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72260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par>
                          <p:cTn id="15" fill="hold">
                            <p:stCondLst>
                              <p:cond delay="500"/>
                            </p:stCondLst>
                            <p:childTnLst>
                              <p:par>
                                <p:cTn id="16" presetID="12" presetClass="entr" presetSubtype="8"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p:tgtEl>
                                          <p:spTgt spid="9"/>
                                        </p:tgtEl>
                                        <p:attrNameLst>
                                          <p:attrName>ppt_x</p:attrName>
                                        </p:attrNameLst>
                                      </p:cBhvr>
                                      <p:tavLst>
                                        <p:tav tm="0">
                                          <p:val>
                                            <p:strVal val="#ppt_x-#ppt_w*1.125000"/>
                                          </p:val>
                                        </p:tav>
                                        <p:tav tm="100000">
                                          <p:val>
                                            <p:strVal val="#ppt_x"/>
                                          </p:val>
                                        </p:tav>
                                      </p:tavLst>
                                    </p:anim>
                                    <p:animEffect transition="in" filter="wipe(right)">
                                      <p:cBhvr>
                                        <p:cTn id="19" dur="500"/>
                                        <p:tgtEl>
                                          <p:spTgt spid="9"/>
                                        </p:tgtEl>
                                      </p:cBhvr>
                                    </p:animEffect>
                                  </p:childTnLst>
                                </p:cTn>
                              </p:par>
                            </p:childTnLst>
                          </p:cTn>
                        </p:par>
                        <p:par>
                          <p:cTn id="20" fill="hold">
                            <p:stCondLst>
                              <p:cond delay="1000"/>
                            </p:stCondLst>
                            <p:childTnLst>
                              <p:par>
                                <p:cTn id="21" presetID="1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ppt_x</p:attrName>
                                        </p:attrNameLst>
                                      </p:cBhvr>
                                      <p:tavLst>
                                        <p:tav tm="0">
                                          <p:val>
                                            <p:strVal val="#ppt_x-#ppt_w*1.125000"/>
                                          </p:val>
                                        </p:tav>
                                        <p:tav tm="100000">
                                          <p:val>
                                            <p:strVal val="#ppt_x"/>
                                          </p:val>
                                        </p:tav>
                                      </p:tavLst>
                                    </p:anim>
                                    <p:animEffect transition="in" filter="wipe(right)">
                                      <p:cBhvr>
                                        <p:cTn id="24" dur="500"/>
                                        <p:tgtEl>
                                          <p:spTgt spid="10"/>
                                        </p:tgtEl>
                                      </p:cBhvr>
                                    </p:animEffect>
                                  </p:childTnLst>
                                </p:cTn>
                              </p:par>
                            </p:childTnLst>
                          </p:cTn>
                        </p:par>
                        <p:par>
                          <p:cTn id="25" fill="hold">
                            <p:stCondLst>
                              <p:cond delay="1500"/>
                            </p:stCondLst>
                            <p:childTnLst>
                              <p:par>
                                <p:cTn id="26" presetID="1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ppt_x</p:attrName>
                                        </p:attrNameLst>
                                      </p:cBhvr>
                                      <p:tavLst>
                                        <p:tav tm="0">
                                          <p:val>
                                            <p:strVal val="#ppt_x-#ppt_w*1.125000"/>
                                          </p:val>
                                        </p:tav>
                                        <p:tav tm="100000">
                                          <p:val>
                                            <p:strVal val="#ppt_x"/>
                                          </p:val>
                                        </p:tav>
                                      </p:tavLst>
                                    </p:anim>
                                    <p:animEffect transition="in" filter="wipe(right)">
                                      <p:cBhvr>
                                        <p:cTn id="29" dur="500"/>
                                        <p:tgtEl>
                                          <p:spTgt spid="11"/>
                                        </p:tgtEl>
                                      </p:cBhvr>
                                    </p:animEffect>
                                  </p:childTnLst>
                                </p:cTn>
                              </p:par>
                            </p:childTnLst>
                          </p:cTn>
                        </p:par>
                        <p:par>
                          <p:cTn id="30" fill="hold">
                            <p:stCondLst>
                              <p:cond delay="2000"/>
                            </p:stCondLst>
                            <p:childTnLst>
                              <p:par>
                                <p:cTn id="31" presetID="12" presetClass="entr" presetSubtype="8"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p:tgtEl>
                                          <p:spTgt spid="12"/>
                                        </p:tgtEl>
                                        <p:attrNameLst>
                                          <p:attrName>ppt_x</p:attrName>
                                        </p:attrNameLst>
                                      </p:cBhvr>
                                      <p:tavLst>
                                        <p:tav tm="0">
                                          <p:val>
                                            <p:strVal val="#ppt_x-#ppt_w*1.125000"/>
                                          </p:val>
                                        </p:tav>
                                        <p:tav tm="100000">
                                          <p:val>
                                            <p:strVal val="#ppt_x"/>
                                          </p:val>
                                        </p:tav>
                                      </p:tavLst>
                                    </p:anim>
                                    <p:animEffect transition="in" filter="wipe(righ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F12CD1-AA02-A14B-8735-7795A0EC1C0C}"/>
              </a:ext>
            </a:extLst>
          </p:cNvPr>
          <p:cNvSpPr txBox="1"/>
          <p:nvPr/>
        </p:nvSpPr>
        <p:spPr>
          <a:xfrm>
            <a:off x="617220" y="777240"/>
            <a:ext cx="6364243" cy="584775"/>
          </a:xfrm>
          <a:prstGeom prst="rect">
            <a:avLst/>
          </a:prstGeom>
          <a:noFill/>
        </p:spPr>
        <p:txBody>
          <a:bodyPr wrap="none" rtlCol="0">
            <a:spAutoFit/>
          </a:bodyPr>
          <a:lstStyle/>
          <a:p>
            <a:r>
              <a:rPr lang="zh-CN" altLang="en-US" sz="3200" b="1" dirty="0">
                <a:solidFill>
                  <a:schemeClr val="bg2">
                    <a:lumMod val="50000"/>
                  </a:schemeClr>
                </a:solidFill>
              </a:rPr>
              <a:t>概述：为什么需要递归神经网络？</a:t>
            </a:r>
            <a:endParaRPr lang="en-US" sz="3200" b="1" dirty="0">
              <a:solidFill>
                <a:schemeClr val="bg2">
                  <a:lumMod val="50000"/>
                </a:schemeClr>
              </a:solidFill>
            </a:endParaRPr>
          </a:p>
        </p:txBody>
      </p:sp>
      <p:sp>
        <p:nvSpPr>
          <p:cNvPr id="3" name="TextBox 2">
            <a:extLst>
              <a:ext uri="{FF2B5EF4-FFF2-40B4-BE49-F238E27FC236}">
                <a16:creationId xmlns:a16="http://schemas.microsoft.com/office/drawing/2014/main" id="{2CA39484-935F-1F4C-8DE0-2555F044564C}"/>
              </a:ext>
            </a:extLst>
          </p:cNvPr>
          <p:cNvSpPr txBox="1"/>
          <p:nvPr/>
        </p:nvSpPr>
        <p:spPr>
          <a:xfrm>
            <a:off x="596727" y="1527858"/>
            <a:ext cx="11755206" cy="1631216"/>
          </a:xfrm>
          <a:prstGeom prst="rect">
            <a:avLst/>
          </a:prstGeom>
          <a:noFill/>
        </p:spPr>
        <p:txBody>
          <a:bodyPr wrap="none" rtlCol="0">
            <a:spAutoFit/>
          </a:bodyPr>
          <a:lstStyle/>
          <a:p>
            <a:pPr marL="285750" indent="-285750">
              <a:buFont typeface="Arial" panose="020B0604020202020204" pitchFamily="34" charset="0"/>
              <a:buChar char="•"/>
            </a:pPr>
            <a:r>
              <a:rPr lang="zh-CN" altLang="en-US" sz="2000" dirty="0"/>
              <a:t>之前的多层感知器和卷积神经网络，可统称为</a:t>
            </a:r>
            <a:r>
              <a:rPr lang="zh-CN" altLang="en-US" sz="2000" b="1" dirty="0"/>
              <a:t>前馈神经网络</a:t>
            </a:r>
            <a:r>
              <a:rPr lang="zh-CN" altLang="en-US" sz="2000" dirty="0"/>
              <a:t>（</a:t>
            </a:r>
            <a:r>
              <a:rPr lang="en-US" altLang="zh-CN" sz="2000" dirty="0"/>
              <a:t>Feedforward Neural Networks</a:t>
            </a:r>
            <a:r>
              <a:rPr lang="zh-CN" altLang="en-US" sz="2000" dirty="0"/>
              <a:t>，</a:t>
            </a:r>
            <a:r>
              <a:rPr lang="en-US" altLang="zh-CN" sz="2000" dirty="0"/>
              <a:t>FNN</a:t>
            </a:r>
            <a:r>
              <a:rPr lang="zh-CN" altLang="en-US" sz="2000" dirty="0"/>
              <a:t>）。</a:t>
            </a:r>
            <a:endParaRPr lang="en-US" altLang="zh-CN"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zh-CN" altLang="en-US" sz="2000" dirty="0"/>
              <a:t>前馈神经网络只能解决</a:t>
            </a:r>
            <a:r>
              <a:rPr lang="zh-CN" altLang="en-US" sz="2000" b="1" dirty="0"/>
              <a:t>单输入单输出</a:t>
            </a:r>
            <a:r>
              <a:rPr lang="zh-CN" altLang="en-US" sz="2000" dirty="0"/>
              <a:t>问题。</a:t>
            </a:r>
            <a:endParaRPr lang="en-GB" altLang="zh-CN" sz="2000" dirty="0"/>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zh-CN" altLang="en-US" sz="2000" dirty="0"/>
              <a:t>但大量应用不是单输入单输出问题！比如要翻译：</a:t>
            </a:r>
            <a:endParaRPr lang="en-US" sz="2000" dirty="0"/>
          </a:p>
        </p:txBody>
      </p:sp>
      <p:sp>
        <p:nvSpPr>
          <p:cNvPr id="5" name="Right Arrow 4">
            <a:extLst>
              <a:ext uri="{FF2B5EF4-FFF2-40B4-BE49-F238E27FC236}">
                <a16:creationId xmlns:a16="http://schemas.microsoft.com/office/drawing/2014/main" id="{78587B55-8CF2-E34A-9670-36B815EF206B}"/>
              </a:ext>
            </a:extLst>
          </p:cNvPr>
          <p:cNvSpPr/>
          <p:nvPr/>
        </p:nvSpPr>
        <p:spPr>
          <a:xfrm>
            <a:off x="10650827" y="3763273"/>
            <a:ext cx="367966"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4EB5F3E-7EE5-3240-89B8-44FFAE06B2A2}"/>
              </a:ext>
            </a:extLst>
          </p:cNvPr>
          <p:cNvSpPr txBox="1"/>
          <p:nvPr/>
        </p:nvSpPr>
        <p:spPr>
          <a:xfrm>
            <a:off x="8594634" y="2571764"/>
            <a:ext cx="1592103" cy="369332"/>
          </a:xfrm>
          <a:prstGeom prst="rect">
            <a:avLst/>
          </a:prstGeom>
          <a:noFill/>
        </p:spPr>
        <p:txBody>
          <a:bodyPr wrap="none" rtlCol="0">
            <a:spAutoFit/>
          </a:bodyPr>
          <a:lstStyle/>
          <a:p>
            <a:r>
              <a:rPr lang="zh-CN" altLang="en-GB" b="1" dirty="0">
                <a:solidFill>
                  <a:srgbClr val="FF0000"/>
                </a:solidFill>
              </a:rPr>
              <a:t>单输入</a:t>
            </a:r>
            <a:r>
              <a:rPr lang="zh-CN" altLang="en-US" b="1" dirty="0">
                <a:solidFill>
                  <a:srgbClr val="FF0000"/>
                </a:solidFill>
              </a:rPr>
              <a:t>单输出</a:t>
            </a:r>
            <a:endParaRPr lang="en-US" b="1" dirty="0">
              <a:solidFill>
                <a:srgbClr val="FF0000"/>
              </a:solidFill>
            </a:endParaRPr>
          </a:p>
        </p:txBody>
      </p:sp>
      <p:pic>
        <p:nvPicPr>
          <p:cNvPr id="7" name="Picture 6">
            <a:extLst>
              <a:ext uri="{FF2B5EF4-FFF2-40B4-BE49-F238E27FC236}">
                <a16:creationId xmlns:a16="http://schemas.microsoft.com/office/drawing/2014/main" id="{0EA7E43E-4C56-2C4B-BDE2-CBDC25F5C8C8}"/>
              </a:ext>
            </a:extLst>
          </p:cNvPr>
          <p:cNvPicPr>
            <a:picLocks noChangeAspect="1"/>
          </p:cNvPicPr>
          <p:nvPr/>
        </p:nvPicPr>
        <p:blipFill>
          <a:blip r:embed="rId2"/>
          <a:stretch>
            <a:fillRect/>
          </a:stretch>
        </p:blipFill>
        <p:spPr>
          <a:xfrm>
            <a:off x="7512709" y="3219952"/>
            <a:ext cx="1599339" cy="1563799"/>
          </a:xfrm>
          <a:prstGeom prst="rect">
            <a:avLst/>
          </a:prstGeom>
          <a:ln>
            <a:solidFill>
              <a:schemeClr val="tx1"/>
            </a:solidFill>
          </a:ln>
        </p:spPr>
      </p:pic>
      <p:sp>
        <p:nvSpPr>
          <p:cNvPr id="8" name="Right Arrow 7">
            <a:extLst>
              <a:ext uri="{FF2B5EF4-FFF2-40B4-BE49-F238E27FC236}">
                <a16:creationId xmlns:a16="http://schemas.microsoft.com/office/drawing/2014/main" id="{78275662-5356-3E40-A61C-07ADD5A7996B}"/>
              </a:ext>
            </a:extLst>
          </p:cNvPr>
          <p:cNvSpPr/>
          <p:nvPr/>
        </p:nvSpPr>
        <p:spPr>
          <a:xfrm>
            <a:off x="9210666" y="3763273"/>
            <a:ext cx="360040"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C053899-C9CD-FE46-804A-FFFF0C884DEC}"/>
              </a:ext>
            </a:extLst>
          </p:cNvPr>
          <p:cNvSpPr txBox="1"/>
          <p:nvPr/>
        </p:nvSpPr>
        <p:spPr>
          <a:xfrm>
            <a:off x="11018793" y="3820923"/>
            <a:ext cx="955198" cy="369332"/>
          </a:xfrm>
          <a:prstGeom prst="rect">
            <a:avLst/>
          </a:prstGeom>
          <a:noFill/>
        </p:spPr>
        <p:txBody>
          <a:bodyPr wrap="none" rtlCol="0">
            <a:spAutoFit/>
          </a:bodyPr>
          <a:lstStyle/>
          <a:p>
            <a:r>
              <a:rPr lang="en-US" dirty="0"/>
              <a:t>Cat 0.97</a:t>
            </a:r>
          </a:p>
        </p:txBody>
      </p:sp>
      <p:sp>
        <p:nvSpPr>
          <p:cNvPr id="10" name="TextBox 9">
            <a:extLst>
              <a:ext uri="{FF2B5EF4-FFF2-40B4-BE49-F238E27FC236}">
                <a16:creationId xmlns:a16="http://schemas.microsoft.com/office/drawing/2014/main" id="{FCA4712F-F137-9644-B828-F6B2D617AEC8}"/>
              </a:ext>
            </a:extLst>
          </p:cNvPr>
          <p:cNvSpPr txBox="1"/>
          <p:nvPr/>
        </p:nvSpPr>
        <p:spPr>
          <a:xfrm>
            <a:off x="1893478" y="3372780"/>
            <a:ext cx="4446154" cy="369332"/>
          </a:xfrm>
          <a:prstGeom prst="rect">
            <a:avLst/>
          </a:prstGeom>
          <a:noFill/>
        </p:spPr>
        <p:txBody>
          <a:bodyPr wrap="none" rtlCol="0">
            <a:spAutoFit/>
          </a:bodyPr>
          <a:lstStyle/>
          <a:p>
            <a:r>
              <a:rPr lang="zh-CN" altLang="en-US" b="1" dirty="0"/>
              <a:t>“ </a:t>
            </a:r>
            <a:r>
              <a:rPr lang="en-GB" b="1" dirty="0"/>
              <a:t>The boy whose name is Jack, likes Lucy.</a:t>
            </a:r>
            <a:r>
              <a:rPr lang="zh-CN" altLang="en-US" b="1" dirty="0"/>
              <a:t>”</a:t>
            </a:r>
            <a:endParaRPr lang="en-GB" b="1" dirty="0"/>
          </a:p>
        </p:txBody>
      </p:sp>
      <p:sp>
        <p:nvSpPr>
          <p:cNvPr id="11" name="TextBox 10">
            <a:extLst>
              <a:ext uri="{FF2B5EF4-FFF2-40B4-BE49-F238E27FC236}">
                <a16:creationId xmlns:a16="http://schemas.microsoft.com/office/drawing/2014/main" id="{583F3404-C761-A14B-910A-504B138FBBD8}"/>
              </a:ext>
            </a:extLst>
          </p:cNvPr>
          <p:cNvSpPr txBox="1"/>
          <p:nvPr/>
        </p:nvSpPr>
        <p:spPr>
          <a:xfrm>
            <a:off x="1041375" y="5177582"/>
            <a:ext cx="4854214" cy="646331"/>
          </a:xfrm>
          <a:prstGeom prst="rect">
            <a:avLst/>
          </a:prstGeom>
          <a:noFill/>
        </p:spPr>
        <p:txBody>
          <a:bodyPr wrap="none" rtlCol="0">
            <a:spAutoFit/>
          </a:bodyPr>
          <a:lstStyle/>
          <a:p>
            <a:r>
              <a:rPr lang="zh-CN" altLang="en-US" b="1" dirty="0"/>
              <a:t>人类翻译：</a:t>
            </a:r>
            <a:r>
              <a:rPr lang="zh-CN" altLang="en-US" dirty="0"/>
              <a:t>“那个喜欢露西的男孩叫杰克。” </a:t>
            </a:r>
          </a:p>
          <a:p>
            <a:endParaRPr lang="en-US" dirty="0"/>
          </a:p>
        </p:txBody>
      </p:sp>
      <p:sp>
        <p:nvSpPr>
          <p:cNvPr id="12" name="TextBox 11">
            <a:extLst>
              <a:ext uri="{FF2B5EF4-FFF2-40B4-BE49-F238E27FC236}">
                <a16:creationId xmlns:a16="http://schemas.microsoft.com/office/drawing/2014/main" id="{160C9A25-B5DC-E347-A1BE-AAE873119ACF}"/>
              </a:ext>
            </a:extLst>
          </p:cNvPr>
          <p:cNvSpPr txBox="1"/>
          <p:nvPr/>
        </p:nvSpPr>
        <p:spPr>
          <a:xfrm>
            <a:off x="368103" y="4450171"/>
            <a:ext cx="5853372" cy="646331"/>
          </a:xfrm>
          <a:prstGeom prst="rect">
            <a:avLst/>
          </a:prstGeom>
          <a:noFill/>
        </p:spPr>
        <p:txBody>
          <a:bodyPr wrap="square" rtlCol="0">
            <a:spAutoFit/>
          </a:bodyPr>
          <a:lstStyle/>
          <a:p>
            <a:r>
              <a:rPr lang="zh-CN" altLang="en-US" b="1" dirty="0"/>
              <a:t>前馈神经网络：</a:t>
            </a:r>
            <a:r>
              <a:rPr lang="zh-CN" altLang="en-US" dirty="0"/>
              <a:t>“这男孩谁的名字是杰克，喜欢露西。” </a:t>
            </a:r>
          </a:p>
          <a:p>
            <a:endParaRPr lang="en-US" dirty="0"/>
          </a:p>
        </p:txBody>
      </p:sp>
      <p:sp>
        <p:nvSpPr>
          <p:cNvPr id="13" name="Multiply 12">
            <a:extLst>
              <a:ext uri="{FF2B5EF4-FFF2-40B4-BE49-F238E27FC236}">
                <a16:creationId xmlns:a16="http://schemas.microsoft.com/office/drawing/2014/main" id="{9A2329ED-FEAA-C34B-B0B6-CD354F48F9B9}"/>
              </a:ext>
            </a:extLst>
          </p:cNvPr>
          <p:cNvSpPr/>
          <p:nvPr/>
        </p:nvSpPr>
        <p:spPr>
          <a:xfrm>
            <a:off x="5946748" y="4075111"/>
            <a:ext cx="1008112" cy="993664"/>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11913D-4594-5C49-8D82-69D8201DAA25}"/>
              </a:ext>
            </a:extLst>
          </p:cNvPr>
          <p:cNvSpPr/>
          <p:nvPr/>
        </p:nvSpPr>
        <p:spPr>
          <a:xfrm rot="19227365">
            <a:off x="5915083" y="5468591"/>
            <a:ext cx="220988" cy="5365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9455822-DCAF-634C-BC64-63D13DBF862D}"/>
              </a:ext>
            </a:extLst>
          </p:cNvPr>
          <p:cNvSpPr/>
          <p:nvPr/>
        </p:nvSpPr>
        <p:spPr>
          <a:xfrm rot="2977874">
            <a:off x="6352259" y="5100012"/>
            <a:ext cx="243995" cy="1058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0293E02C-BBA5-9247-9DB1-B3D56403191A}"/>
              </a:ext>
            </a:extLst>
          </p:cNvPr>
          <p:cNvSpPr/>
          <p:nvPr/>
        </p:nvSpPr>
        <p:spPr>
          <a:xfrm rot="16200000">
            <a:off x="2376282" y="3620273"/>
            <a:ext cx="168176" cy="288032"/>
          </a:xfrm>
          <a:prstGeom prst="leftBrace">
            <a:avLst>
              <a:gd name="adj1" fmla="val 44031"/>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F5ABE26B-2AED-B149-9C9C-93FF10815AC9}"/>
              </a:ext>
            </a:extLst>
          </p:cNvPr>
          <p:cNvSpPr/>
          <p:nvPr/>
        </p:nvSpPr>
        <p:spPr>
          <a:xfrm rot="5400000">
            <a:off x="2644127" y="4223741"/>
            <a:ext cx="168176" cy="335879"/>
          </a:xfrm>
          <a:prstGeom prst="leftBrace">
            <a:avLst>
              <a:gd name="adj1" fmla="val 44031"/>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5FE0E0D3-BC3D-3644-81F9-3F8F54E9CCCA}"/>
              </a:ext>
            </a:extLst>
          </p:cNvPr>
          <p:cNvSpPr/>
          <p:nvPr/>
        </p:nvSpPr>
        <p:spPr>
          <a:xfrm rot="5400000">
            <a:off x="3118183" y="4193810"/>
            <a:ext cx="168176" cy="388406"/>
          </a:xfrm>
          <a:prstGeom prst="leftBrace">
            <a:avLst>
              <a:gd name="adj1" fmla="val 44031"/>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e 18">
            <a:extLst>
              <a:ext uri="{FF2B5EF4-FFF2-40B4-BE49-F238E27FC236}">
                <a16:creationId xmlns:a16="http://schemas.microsoft.com/office/drawing/2014/main" id="{F5ABE26B-2AED-B149-9C9C-93FF10815AC9}"/>
              </a:ext>
            </a:extLst>
          </p:cNvPr>
          <p:cNvSpPr/>
          <p:nvPr/>
        </p:nvSpPr>
        <p:spPr>
          <a:xfrm rot="5400000">
            <a:off x="3564414" y="4211661"/>
            <a:ext cx="168176" cy="360039"/>
          </a:xfrm>
          <a:prstGeom prst="leftBrace">
            <a:avLst>
              <a:gd name="adj1" fmla="val 44031"/>
              <a:gd name="adj2" fmla="val 50000"/>
            </a:avLst>
          </a:prstGeom>
          <a:ln w="25400"/>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mn-lt"/>
                <a:ea typeface="+mn-ea"/>
                <a:cs typeface="+mn-cs"/>
              </a:defRPr>
            </a:lvl1pPr>
            <a:lvl2pPr marL="639763" indent="-182563" algn="l" rtl="0" fontAlgn="base">
              <a:spcBef>
                <a:spcPct val="0"/>
              </a:spcBef>
              <a:spcAft>
                <a:spcPct val="0"/>
              </a:spcAft>
              <a:defRPr kern="1200">
                <a:solidFill>
                  <a:schemeClr val="tx1"/>
                </a:solidFill>
                <a:latin typeface="+mn-lt"/>
                <a:ea typeface="+mn-ea"/>
                <a:cs typeface="+mn-cs"/>
              </a:defRPr>
            </a:lvl2pPr>
            <a:lvl3pPr marL="1282700" indent="-368300" algn="l" rtl="0" fontAlgn="base">
              <a:spcBef>
                <a:spcPct val="0"/>
              </a:spcBef>
              <a:spcAft>
                <a:spcPct val="0"/>
              </a:spcAft>
              <a:defRPr kern="1200">
                <a:solidFill>
                  <a:schemeClr val="tx1"/>
                </a:solidFill>
                <a:latin typeface="+mn-lt"/>
                <a:ea typeface="+mn-ea"/>
                <a:cs typeface="+mn-cs"/>
              </a:defRPr>
            </a:lvl3pPr>
            <a:lvl4pPr marL="1925638" indent="-554038" algn="l" rtl="0" fontAlgn="base">
              <a:spcBef>
                <a:spcPct val="0"/>
              </a:spcBef>
              <a:spcAft>
                <a:spcPct val="0"/>
              </a:spcAft>
              <a:defRPr kern="1200">
                <a:solidFill>
                  <a:schemeClr val="tx1"/>
                </a:solidFill>
                <a:latin typeface="+mn-lt"/>
                <a:ea typeface="+mn-ea"/>
                <a:cs typeface="+mn-cs"/>
              </a:defRPr>
            </a:lvl4pPr>
            <a:lvl5pPr marL="2568575" indent="-739775"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20" name="Left Brace 19">
            <a:extLst>
              <a:ext uri="{FF2B5EF4-FFF2-40B4-BE49-F238E27FC236}">
                <a16:creationId xmlns:a16="http://schemas.microsoft.com/office/drawing/2014/main" id="{61A29674-4736-0242-8D95-5C8111F30284}"/>
              </a:ext>
            </a:extLst>
          </p:cNvPr>
          <p:cNvSpPr/>
          <p:nvPr/>
        </p:nvSpPr>
        <p:spPr>
          <a:xfrm rot="5400000">
            <a:off x="3919365" y="4279595"/>
            <a:ext cx="168176" cy="226202"/>
          </a:xfrm>
          <a:prstGeom prst="leftBrace">
            <a:avLst>
              <a:gd name="adj1" fmla="val 44031"/>
              <a:gd name="adj2" fmla="val 50000"/>
            </a:avLst>
          </a:prstGeom>
          <a:ln w="25400"/>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mn-lt"/>
                <a:ea typeface="+mn-ea"/>
                <a:cs typeface="+mn-cs"/>
              </a:defRPr>
            </a:lvl1pPr>
            <a:lvl2pPr marL="639763" indent="-182563" algn="l" rtl="0" fontAlgn="base">
              <a:spcBef>
                <a:spcPct val="0"/>
              </a:spcBef>
              <a:spcAft>
                <a:spcPct val="0"/>
              </a:spcAft>
              <a:defRPr kern="1200">
                <a:solidFill>
                  <a:schemeClr val="tx1"/>
                </a:solidFill>
                <a:latin typeface="+mn-lt"/>
                <a:ea typeface="+mn-ea"/>
                <a:cs typeface="+mn-cs"/>
              </a:defRPr>
            </a:lvl2pPr>
            <a:lvl3pPr marL="1282700" indent="-368300" algn="l" rtl="0" fontAlgn="base">
              <a:spcBef>
                <a:spcPct val="0"/>
              </a:spcBef>
              <a:spcAft>
                <a:spcPct val="0"/>
              </a:spcAft>
              <a:defRPr kern="1200">
                <a:solidFill>
                  <a:schemeClr val="tx1"/>
                </a:solidFill>
                <a:latin typeface="+mn-lt"/>
                <a:ea typeface="+mn-ea"/>
                <a:cs typeface="+mn-cs"/>
              </a:defRPr>
            </a:lvl3pPr>
            <a:lvl4pPr marL="1925638" indent="-554038" algn="l" rtl="0" fontAlgn="base">
              <a:spcBef>
                <a:spcPct val="0"/>
              </a:spcBef>
              <a:spcAft>
                <a:spcPct val="0"/>
              </a:spcAft>
              <a:defRPr kern="1200">
                <a:solidFill>
                  <a:schemeClr val="tx1"/>
                </a:solidFill>
                <a:latin typeface="+mn-lt"/>
                <a:ea typeface="+mn-ea"/>
                <a:cs typeface="+mn-cs"/>
              </a:defRPr>
            </a:lvl4pPr>
            <a:lvl5pPr marL="2568575" indent="-739775"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21" name="Left Brace 20">
            <a:extLst>
              <a:ext uri="{FF2B5EF4-FFF2-40B4-BE49-F238E27FC236}">
                <a16:creationId xmlns:a16="http://schemas.microsoft.com/office/drawing/2014/main" id="{9368E0CA-D8E1-5644-BA70-343EE2B42AAF}"/>
              </a:ext>
            </a:extLst>
          </p:cNvPr>
          <p:cNvSpPr/>
          <p:nvPr/>
        </p:nvSpPr>
        <p:spPr>
          <a:xfrm rot="5400000">
            <a:off x="4234906" y="4234080"/>
            <a:ext cx="168176" cy="315200"/>
          </a:xfrm>
          <a:prstGeom prst="leftBrace">
            <a:avLst>
              <a:gd name="adj1" fmla="val 44031"/>
              <a:gd name="adj2" fmla="val 50000"/>
            </a:avLst>
          </a:prstGeom>
          <a:ln w="25400"/>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mn-lt"/>
                <a:ea typeface="+mn-ea"/>
                <a:cs typeface="+mn-cs"/>
              </a:defRPr>
            </a:lvl1pPr>
            <a:lvl2pPr marL="639763" indent="-182563" algn="l" rtl="0" fontAlgn="base">
              <a:spcBef>
                <a:spcPct val="0"/>
              </a:spcBef>
              <a:spcAft>
                <a:spcPct val="0"/>
              </a:spcAft>
              <a:defRPr kern="1200">
                <a:solidFill>
                  <a:schemeClr val="tx1"/>
                </a:solidFill>
                <a:latin typeface="+mn-lt"/>
                <a:ea typeface="+mn-ea"/>
                <a:cs typeface="+mn-cs"/>
              </a:defRPr>
            </a:lvl2pPr>
            <a:lvl3pPr marL="1282700" indent="-368300" algn="l" rtl="0" fontAlgn="base">
              <a:spcBef>
                <a:spcPct val="0"/>
              </a:spcBef>
              <a:spcAft>
                <a:spcPct val="0"/>
              </a:spcAft>
              <a:defRPr kern="1200">
                <a:solidFill>
                  <a:schemeClr val="tx1"/>
                </a:solidFill>
                <a:latin typeface="+mn-lt"/>
                <a:ea typeface="+mn-ea"/>
                <a:cs typeface="+mn-cs"/>
              </a:defRPr>
            </a:lvl3pPr>
            <a:lvl4pPr marL="1925638" indent="-554038" algn="l" rtl="0" fontAlgn="base">
              <a:spcBef>
                <a:spcPct val="0"/>
              </a:spcBef>
              <a:spcAft>
                <a:spcPct val="0"/>
              </a:spcAft>
              <a:defRPr kern="1200">
                <a:solidFill>
                  <a:schemeClr val="tx1"/>
                </a:solidFill>
                <a:latin typeface="+mn-lt"/>
                <a:ea typeface="+mn-ea"/>
                <a:cs typeface="+mn-cs"/>
              </a:defRPr>
            </a:lvl4pPr>
            <a:lvl5pPr marL="2568575" indent="-739775"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22" name="Left Brace 21">
            <a:extLst>
              <a:ext uri="{FF2B5EF4-FFF2-40B4-BE49-F238E27FC236}">
                <a16:creationId xmlns:a16="http://schemas.microsoft.com/office/drawing/2014/main" id="{76B6ABF1-DE4E-5344-BD4E-4BAA25886C5B}"/>
              </a:ext>
            </a:extLst>
          </p:cNvPr>
          <p:cNvSpPr/>
          <p:nvPr/>
        </p:nvSpPr>
        <p:spPr>
          <a:xfrm rot="5400000">
            <a:off x="4951502" y="4199284"/>
            <a:ext cx="168176" cy="397912"/>
          </a:xfrm>
          <a:prstGeom prst="leftBrace">
            <a:avLst>
              <a:gd name="adj1" fmla="val 44031"/>
              <a:gd name="adj2" fmla="val 50000"/>
            </a:avLst>
          </a:prstGeom>
          <a:ln w="25400"/>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mn-lt"/>
                <a:ea typeface="+mn-ea"/>
                <a:cs typeface="+mn-cs"/>
              </a:defRPr>
            </a:lvl1pPr>
            <a:lvl2pPr marL="639763" indent="-182563" algn="l" rtl="0" fontAlgn="base">
              <a:spcBef>
                <a:spcPct val="0"/>
              </a:spcBef>
              <a:spcAft>
                <a:spcPct val="0"/>
              </a:spcAft>
              <a:defRPr kern="1200">
                <a:solidFill>
                  <a:schemeClr val="tx1"/>
                </a:solidFill>
                <a:latin typeface="+mn-lt"/>
                <a:ea typeface="+mn-ea"/>
                <a:cs typeface="+mn-cs"/>
              </a:defRPr>
            </a:lvl2pPr>
            <a:lvl3pPr marL="1282700" indent="-368300" algn="l" rtl="0" fontAlgn="base">
              <a:spcBef>
                <a:spcPct val="0"/>
              </a:spcBef>
              <a:spcAft>
                <a:spcPct val="0"/>
              </a:spcAft>
              <a:defRPr kern="1200">
                <a:solidFill>
                  <a:schemeClr val="tx1"/>
                </a:solidFill>
                <a:latin typeface="+mn-lt"/>
                <a:ea typeface="+mn-ea"/>
                <a:cs typeface="+mn-cs"/>
              </a:defRPr>
            </a:lvl3pPr>
            <a:lvl4pPr marL="1925638" indent="-554038" algn="l" rtl="0" fontAlgn="base">
              <a:spcBef>
                <a:spcPct val="0"/>
              </a:spcBef>
              <a:spcAft>
                <a:spcPct val="0"/>
              </a:spcAft>
              <a:defRPr kern="1200">
                <a:solidFill>
                  <a:schemeClr val="tx1"/>
                </a:solidFill>
                <a:latin typeface="+mn-lt"/>
                <a:ea typeface="+mn-ea"/>
                <a:cs typeface="+mn-cs"/>
              </a:defRPr>
            </a:lvl4pPr>
            <a:lvl5pPr marL="2568575" indent="-739775"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23" name="Left Brace 22">
            <a:extLst>
              <a:ext uri="{FF2B5EF4-FFF2-40B4-BE49-F238E27FC236}">
                <a16:creationId xmlns:a16="http://schemas.microsoft.com/office/drawing/2014/main" id="{727D0C9E-3B33-F747-B20F-03E07AECACB5}"/>
              </a:ext>
            </a:extLst>
          </p:cNvPr>
          <p:cNvSpPr/>
          <p:nvPr/>
        </p:nvSpPr>
        <p:spPr>
          <a:xfrm rot="5400000">
            <a:off x="5417686" y="4199284"/>
            <a:ext cx="168176" cy="397912"/>
          </a:xfrm>
          <a:prstGeom prst="leftBrace">
            <a:avLst>
              <a:gd name="adj1" fmla="val 44031"/>
              <a:gd name="adj2" fmla="val 50000"/>
            </a:avLst>
          </a:prstGeom>
          <a:ln w="25400"/>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algn="l" rtl="0" fontAlgn="base">
              <a:spcBef>
                <a:spcPct val="0"/>
              </a:spcBef>
              <a:spcAft>
                <a:spcPct val="0"/>
              </a:spcAft>
              <a:defRPr kern="1200">
                <a:solidFill>
                  <a:schemeClr val="tx1"/>
                </a:solidFill>
                <a:latin typeface="+mn-lt"/>
                <a:ea typeface="+mn-ea"/>
                <a:cs typeface="+mn-cs"/>
              </a:defRPr>
            </a:lvl1pPr>
            <a:lvl2pPr marL="639763" indent="-182563" algn="l" rtl="0" fontAlgn="base">
              <a:spcBef>
                <a:spcPct val="0"/>
              </a:spcBef>
              <a:spcAft>
                <a:spcPct val="0"/>
              </a:spcAft>
              <a:defRPr kern="1200">
                <a:solidFill>
                  <a:schemeClr val="tx1"/>
                </a:solidFill>
                <a:latin typeface="+mn-lt"/>
                <a:ea typeface="+mn-ea"/>
                <a:cs typeface="+mn-cs"/>
              </a:defRPr>
            </a:lvl2pPr>
            <a:lvl3pPr marL="1282700" indent="-368300" algn="l" rtl="0" fontAlgn="base">
              <a:spcBef>
                <a:spcPct val="0"/>
              </a:spcBef>
              <a:spcAft>
                <a:spcPct val="0"/>
              </a:spcAft>
              <a:defRPr kern="1200">
                <a:solidFill>
                  <a:schemeClr val="tx1"/>
                </a:solidFill>
                <a:latin typeface="+mn-lt"/>
                <a:ea typeface="+mn-ea"/>
                <a:cs typeface="+mn-cs"/>
              </a:defRPr>
            </a:lvl3pPr>
            <a:lvl4pPr marL="1925638" indent="-554038" algn="l" rtl="0" fontAlgn="base">
              <a:spcBef>
                <a:spcPct val="0"/>
              </a:spcBef>
              <a:spcAft>
                <a:spcPct val="0"/>
              </a:spcAft>
              <a:defRPr kern="1200">
                <a:solidFill>
                  <a:schemeClr val="tx1"/>
                </a:solidFill>
                <a:latin typeface="+mn-lt"/>
                <a:ea typeface="+mn-ea"/>
                <a:cs typeface="+mn-cs"/>
              </a:defRPr>
            </a:lvl4pPr>
            <a:lvl5pPr marL="2568575" indent="-739775"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24" name="Left Brace 23">
            <a:extLst>
              <a:ext uri="{FF2B5EF4-FFF2-40B4-BE49-F238E27FC236}">
                <a16:creationId xmlns:a16="http://schemas.microsoft.com/office/drawing/2014/main" id="{972D4ABD-282C-BC4B-B476-B577963DFC1F}"/>
              </a:ext>
            </a:extLst>
          </p:cNvPr>
          <p:cNvSpPr/>
          <p:nvPr/>
        </p:nvSpPr>
        <p:spPr>
          <a:xfrm rot="5400000">
            <a:off x="2293064" y="4307047"/>
            <a:ext cx="168176" cy="166437"/>
          </a:xfrm>
          <a:prstGeom prst="leftBrace">
            <a:avLst>
              <a:gd name="adj1" fmla="val 44031"/>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3EB321B1-6098-2D41-B4EB-5959096B599F}"/>
              </a:ext>
            </a:extLst>
          </p:cNvPr>
          <p:cNvSpPr/>
          <p:nvPr/>
        </p:nvSpPr>
        <p:spPr>
          <a:xfrm rot="16200000">
            <a:off x="2794147" y="3606090"/>
            <a:ext cx="168176" cy="316398"/>
          </a:xfrm>
          <a:prstGeom prst="leftBrace">
            <a:avLst>
              <a:gd name="adj1" fmla="val 44031"/>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F9D23AC0-A0D3-664E-910B-749FD547A395}"/>
              </a:ext>
            </a:extLst>
          </p:cNvPr>
          <p:cNvSpPr/>
          <p:nvPr/>
        </p:nvSpPr>
        <p:spPr>
          <a:xfrm rot="16200000">
            <a:off x="3312825" y="3473739"/>
            <a:ext cx="168176" cy="576942"/>
          </a:xfrm>
          <a:prstGeom prst="leftBrace">
            <a:avLst>
              <a:gd name="adj1" fmla="val 44031"/>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E1A7454A-5DBB-0348-A275-CE2A08AED034}"/>
              </a:ext>
            </a:extLst>
          </p:cNvPr>
          <p:cNvSpPr/>
          <p:nvPr/>
        </p:nvSpPr>
        <p:spPr>
          <a:xfrm rot="16200000">
            <a:off x="3934620" y="3525807"/>
            <a:ext cx="168176" cy="483724"/>
          </a:xfrm>
          <a:prstGeom prst="leftBrace">
            <a:avLst>
              <a:gd name="adj1" fmla="val 44031"/>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C77513C7-FDBA-EB48-A4C8-18F8E2ADEB2E}"/>
              </a:ext>
            </a:extLst>
          </p:cNvPr>
          <p:cNvSpPr/>
          <p:nvPr/>
        </p:nvSpPr>
        <p:spPr>
          <a:xfrm rot="16200000">
            <a:off x="4324647" y="3698642"/>
            <a:ext cx="168176" cy="135718"/>
          </a:xfrm>
          <a:prstGeom prst="leftBrace">
            <a:avLst>
              <a:gd name="adj1" fmla="val 44031"/>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684528DF-51EC-A043-90DC-B93D9D9E92E6}"/>
              </a:ext>
            </a:extLst>
          </p:cNvPr>
          <p:cNvSpPr/>
          <p:nvPr/>
        </p:nvSpPr>
        <p:spPr>
          <a:xfrm rot="16200000">
            <a:off x="4655335" y="3601626"/>
            <a:ext cx="168176" cy="338437"/>
          </a:xfrm>
          <a:prstGeom prst="leftBrace">
            <a:avLst>
              <a:gd name="adj1" fmla="val 44031"/>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EEB33528-772C-8C41-B2EA-EE86D1211DB8}"/>
              </a:ext>
            </a:extLst>
          </p:cNvPr>
          <p:cNvSpPr/>
          <p:nvPr/>
        </p:nvSpPr>
        <p:spPr>
          <a:xfrm rot="16200000">
            <a:off x="5142058" y="3593808"/>
            <a:ext cx="168176" cy="338437"/>
          </a:xfrm>
          <a:prstGeom prst="leftBrace">
            <a:avLst>
              <a:gd name="adj1" fmla="val 44031"/>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C3D5B17D-973C-9742-887B-663BA374A4F5}"/>
              </a:ext>
            </a:extLst>
          </p:cNvPr>
          <p:cNvSpPr/>
          <p:nvPr/>
        </p:nvSpPr>
        <p:spPr>
          <a:xfrm rot="16200000">
            <a:off x="5617359" y="3592991"/>
            <a:ext cx="168176" cy="338437"/>
          </a:xfrm>
          <a:prstGeom prst="leftBrace">
            <a:avLst>
              <a:gd name="adj1" fmla="val 44031"/>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38D191D1-9965-C842-9EAA-01F359F24610}"/>
              </a:ext>
            </a:extLst>
          </p:cNvPr>
          <p:cNvCxnSpPr>
            <a:endCxn id="24" idx="1"/>
          </p:cNvCxnSpPr>
          <p:nvPr/>
        </p:nvCxnSpPr>
        <p:spPr>
          <a:xfrm flipH="1">
            <a:off x="2377152" y="3854933"/>
            <a:ext cx="83218" cy="45124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4F8D70B-EE23-8346-9B2D-DC3E1933437F}"/>
              </a:ext>
            </a:extLst>
          </p:cNvPr>
          <p:cNvCxnSpPr>
            <a:cxnSpLocks/>
            <a:stCxn id="26" idx="1"/>
            <a:endCxn id="17" idx="1"/>
          </p:cNvCxnSpPr>
          <p:nvPr/>
        </p:nvCxnSpPr>
        <p:spPr>
          <a:xfrm flipH="1">
            <a:off x="2728215" y="3848377"/>
            <a:ext cx="150020" cy="45921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8D191D1-9965-C842-9EAA-01F359F24610}"/>
              </a:ext>
            </a:extLst>
          </p:cNvPr>
          <p:cNvCxnSpPr>
            <a:cxnSpLocks/>
            <a:stCxn id="30" idx="1"/>
            <a:endCxn id="20" idx="1"/>
          </p:cNvCxnSpPr>
          <p:nvPr/>
        </p:nvCxnSpPr>
        <p:spPr>
          <a:xfrm flipH="1">
            <a:off x="4003453" y="3850589"/>
            <a:ext cx="405282" cy="4580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D64B44C-1099-F749-BDD0-B62A10E96D5E}"/>
              </a:ext>
            </a:extLst>
          </p:cNvPr>
          <p:cNvCxnSpPr>
            <a:cxnSpLocks/>
            <a:stCxn id="31" idx="1"/>
            <a:endCxn id="21" idx="1"/>
          </p:cNvCxnSpPr>
          <p:nvPr/>
        </p:nvCxnSpPr>
        <p:spPr>
          <a:xfrm flipH="1">
            <a:off x="4318994" y="3854933"/>
            <a:ext cx="420430" cy="45265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8D191D1-9965-C842-9EAA-01F359F24610}"/>
              </a:ext>
            </a:extLst>
          </p:cNvPr>
          <p:cNvCxnSpPr>
            <a:cxnSpLocks/>
            <a:stCxn id="32" idx="1"/>
            <a:endCxn id="22" idx="1"/>
          </p:cNvCxnSpPr>
          <p:nvPr/>
        </p:nvCxnSpPr>
        <p:spPr>
          <a:xfrm flipH="1">
            <a:off x="5035590" y="3847115"/>
            <a:ext cx="190557" cy="46703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8D191D1-9965-C842-9EAA-01F359F24610}"/>
              </a:ext>
            </a:extLst>
          </p:cNvPr>
          <p:cNvCxnSpPr>
            <a:cxnSpLocks/>
            <a:stCxn id="33" idx="1"/>
            <a:endCxn id="23" idx="1"/>
          </p:cNvCxnSpPr>
          <p:nvPr/>
        </p:nvCxnSpPr>
        <p:spPr>
          <a:xfrm flipH="1">
            <a:off x="5501774" y="3846298"/>
            <a:ext cx="199674" cy="46785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8D191D1-9965-C842-9EAA-01F359F24610}"/>
              </a:ext>
            </a:extLst>
          </p:cNvPr>
          <p:cNvCxnSpPr>
            <a:cxnSpLocks/>
            <a:stCxn id="27" idx="1"/>
            <a:endCxn id="18" idx="1"/>
          </p:cNvCxnSpPr>
          <p:nvPr/>
        </p:nvCxnSpPr>
        <p:spPr>
          <a:xfrm flipH="1">
            <a:off x="3202271" y="3846298"/>
            <a:ext cx="194642" cy="4576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8D191D1-9965-C842-9EAA-01F359F24610}"/>
              </a:ext>
            </a:extLst>
          </p:cNvPr>
          <p:cNvCxnSpPr>
            <a:cxnSpLocks/>
            <a:stCxn id="28" idx="1"/>
            <a:endCxn id="19" idx="1"/>
          </p:cNvCxnSpPr>
          <p:nvPr/>
        </p:nvCxnSpPr>
        <p:spPr>
          <a:xfrm flipH="1">
            <a:off x="3648502" y="3851757"/>
            <a:ext cx="370206" cy="4558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9" name="Trapezoid 58">
            <a:extLst>
              <a:ext uri="{FF2B5EF4-FFF2-40B4-BE49-F238E27FC236}">
                <a16:creationId xmlns:a16="http://schemas.microsoft.com/office/drawing/2014/main" id="{CC173603-D83C-664C-9B9D-F5FF21261AC0}"/>
              </a:ext>
            </a:extLst>
          </p:cNvPr>
          <p:cNvSpPr/>
          <p:nvPr/>
        </p:nvSpPr>
        <p:spPr>
          <a:xfrm rot="5400000">
            <a:off x="9412664" y="3458675"/>
            <a:ext cx="1395418" cy="1080121"/>
          </a:xfrm>
          <a:prstGeom prst="trapezoid">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5400000"/>
              </a:camera>
              <a:lightRig rig="threePt" dir="t"/>
            </a:scene3d>
          </a:bodyPr>
          <a:lstStyle/>
          <a:p>
            <a:pPr algn="ctr"/>
            <a:r>
              <a:rPr lang="en-US" sz="2000" dirty="0">
                <a:solidFill>
                  <a:schemeClr val="tx1"/>
                </a:solidFill>
              </a:rPr>
              <a:t>FNN</a:t>
            </a:r>
          </a:p>
        </p:txBody>
      </p:sp>
    </p:spTree>
    <p:extLst>
      <p:ext uri="{BB962C8B-B14F-4D97-AF65-F5344CB8AC3E}">
        <p14:creationId xmlns:p14="http://schemas.microsoft.com/office/powerpoint/2010/main" val="1461508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7E4F43-87D3-9D4E-8DF9-AA53E83AC2E3}"/>
              </a:ext>
            </a:extLst>
          </p:cNvPr>
          <p:cNvSpPr txBox="1"/>
          <p:nvPr/>
        </p:nvSpPr>
        <p:spPr>
          <a:xfrm>
            <a:off x="617220" y="777240"/>
            <a:ext cx="1420582" cy="584775"/>
          </a:xfrm>
          <a:prstGeom prst="rect">
            <a:avLst/>
          </a:prstGeom>
          <a:noFill/>
        </p:spPr>
        <p:txBody>
          <a:bodyPr wrap="none" rtlCol="0">
            <a:spAutoFit/>
          </a:bodyPr>
          <a:lstStyle/>
          <a:p>
            <a:r>
              <a:rPr lang="zh-CN" altLang="en-US" sz="3200" b="1" dirty="0">
                <a:solidFill>
                  <a:schemeClr val="bg2">
                    <a:lumMod val="50000"/>
                  </a:schemeClr>
                </a:solidFill>
              </a:rPr>
              <a:t>多对一</a:t>
            </a:r>
            <a:endParaRPr lang="en-US" sz="3200" b="1" dirty="0">
              <a:solidFill>
                <a:schemeClr val="bg2">
                  <a:lumMod val="50000"/>
                </a:schemeClr>
              </a:solidFill>
            </a:endParaRPr>
          </a:p>
        </p:txBody>
      </p:sp>
      <p:pic>
        <p:nvPicPr>
          <p:cNvPr id="5" name="Picture 4">
            <a:extLst>
              <a:ext uri="{FF2B5EF4-FFF2-40B4-BE49-F238E27FC236}">
                <a16:creationId xmlns:a16="http://schemas.microsoft.com/office/drawing/2014/main" id="{270F905D-BB40-FC46-9114-D89FA577B4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727" y="1643741"/>
            <a:ext cx="11757967" cy="2692664"/>
          </a:xfrm>
          <a:prstGeom prst="rect">
            <a:avLst/>
          </a:prstGeom>
        </p:spPr>
      </p:pic>
      <p:sp>
        <p:nvSpPr>
          <p:cNvPr id="6" name="TextBox 5">
            <a:extLst>
              <a:ext uri="{FF2B5EF4-FFF2-40B4-BE49-F238E27FC236}">
                <a16:creationId xmlns:a16="http://schemas.microsoft.com/office/drawing/2014/main" id="{FBE369E0-DF4A-0747-A4E0-4A0B4662878F}"/>
              </a:ext>
            </a:extLst>
          </p:cNvPr>
          <p:cNvSpPr txBox="1"/>
          <p:nvPr/>
        </p:nvSpPr>
        <p:spPr>
          <a:xfrm>
            <a:off x="596727" y="1240061"/>
            <a:ext cx="1112805" cy="461665"/>
          </a:xfrm>
          <a:prstGeom prst="rect">
            <a:avLst/>
          </a:prstGeom>
          <a:noFill/>
        </p:spPr>
        <p:txBody>
          <a:bodyPr wrap="none" rtlCol="0">
            <a:spAutoFit/>
          </a:bodyPr>
          <a:lstStyle/>
          <a:p>
            <a:r>
              <a:rPr lang="zh-CN" altLang="en-US" sz="2400" b="1" dirty="0">
                <a:solidFill>
                  <a:schemeClr val="bg1">
                    <a:lumMod val="75000"/>
                  </a:schemeClr>
                </a:solidFill>
              </a:rPr>
              <a:t>一对一</a:t>
            </a:r>
            <a:endParaRPr lang="en-US" sz="2400" b="1" dirty="0">
              <a:solidFill>
                <a:schemeClr val="bg1">
                  <a:lumMod val="75000"/>
                </a:schemeClr>
              </a:solidFill>
            </a:endParaRPr>
          </a:p>
        </p:txBody>
      </p:sp>
      <p:sp>
        <p:nvSpPr>
          <p:cNvPr id="8" name="TextBox 7">
            <a:extLst>
              <a:ext uri="{FF2B5EF4-FFF2-40B4-BE49-F238E27FC236}">
                <a16:creationId xmlns:a16="http://schemas.microsoft.com/office/drawing/2014/main" id="{F3CBD8D8-BA51-F24B-AB35-A117A2D942BD}"/>
              </a:ext>
            </a:extLst>
          </p:cNvPr>
          <p:cNvSpPr txBox="1"/>
          <p:nvPr/>
        </p:nvSpPr>
        <p:spPr>
          <a:xfrm>
            <a:off x="2364242" y="1234602"/>
            <a:ext cx="1112805" cy="461665"/>
          </a:xfrm>
          <a:prstGeom prst="rect">
            <a:avLst/>
          </a:prstGeom>
          <a:noFill/>
        </p:spPr>
        <p:txBody>
          <a:bodyPr wrap="none" rtlCol="0">
            <a:spAutoFit/>
          </a:bodyPr>
          <a:lstStyle/>
          <a:p>
            <a:r>
              <a:rPr lang="zh-CN" altLang="en-US" sz="2400" b="1" dirty="0">
                <a:solidFill>
                  <a:schemeClr val="bg1">
                    <a:lumMod val="75000"/>
                  </a:schemeClr>
                </a:solidFill>
              </a:rPr>
              <a:t>一对多</a:t>
            </a:r>
            <a:endParaRPr lang="en-US" sz="2400" b="1" dirty="0">
              <a:solidFill>
                <a:schemeClr val="bg1">
                  <a:lumMod val="75000"/>
                </a:schemeClr>
              </a:solidFill>
            </a:endParaRPr>
          </a:p>
        </p:txBody>
      </p:sp>
      <p:sp>
        <p:nvSpPr>
          <p:cNvPr id="9" name="TextBox 8">
            <a:extLst>
              <a:ext uri="{FF2B5EF4-FFF2-40B4-BE49-F238E27FC236}">
                <a16:creationId xmlns:a16="http://schemas.microsoft.com/office/drawing/2014/main" id="{79385259-667B-1244-92A6-8D595CD342BF}"/>
              </a:ext>
            </a:extLst>
          </p:cNvPr>
          <p:cNvSpPr txBox="1"/>
          <p:nvPr/>
        </p:nvSpPr>
        <p:spPr>
          <a:xfrm>
            <a:off x="4773191" y="1234602"/>
            <a:ext cx="1112805" cy="461665"/>
          </a:xfrm>
          <a:prstGeom prst="rect">
            <a:avLst/>
          </a:prstGeom>
          <a:noFill/>
        </p:spPr>
        <p:txBody>
          <a:bodyPr wrap="none" rtlCol="0">
            <a:spAutoFit/>
          </a:bodyPr>
          <a:lstStyle/>
          <a:p>
            <a:r>
              <a:rPr lang="zh-CN" altLang="en-US" sz="2400" b="1" dirty="0"/>
              <a:t>多对一</a:t>
            </a:r>
            <a:endParaRPr lang="en-US" sz="2400" b="1" dirty="0"/>
          </a:p>
        </p:txBody>
      </p:sp>
      <p:sp>
        <p:nvSpPr>
          <p:cNvPr id="10" name="TextBox 9">
            <a:extLst>
              <a:ext uri="{FF2B5EF4-FFF2-40B4-BE49-F238E27FC236}">
                <a16:creationId xmlns:a16="http://schemas.microsoft.com/office/drawing/2014/main" id="{8E87A344-82FA-4449-BCFB-5D6F3797D004}"/>
              </a:ext>
            </a:extLst>
          </p:cNvPr>
          <p:cNvSpPr txBox="1"/>
          <p:nvPr/>
        </p:nvSpPr>
        <p:spPr>
          <a:xfrm>
            <a:off x="7002067" y="1234602"/>
            <a:ext cx="1731564" cy="461665"/>
          </a:xfrm>
          <a:prstGeom prst="rect">
            <a:avLst/>
          </a:prstGeom>
          <a:noFill/>
        </p:spPr>
        <p:txBody>
          <a:bodyPr wrap="none" rtlCol="0">
            <a:spAutoFit/>
          </a:bodyPr>
          <a:lstStyle/>
          <a:p>
            <a:r>
              <a:rPr lang="zh-CN" altLang="en-US" sz="2400" b="1" dirty="0">
                <a:solidFill>
                  <a:schemeClr val="bg1">
                    <a:lumMod val="75000"/>
                  </a:schemeClr>
                </a:solidFill>
              </a:rPr>
              <a:t>异步多对多</a:t>
            </a:r>
            <a:endParaRPr lang="en-US" sz="2400" b="1" dirty="0">
              <a:solidFill>
                <a:schemeClr val="bg1">
                  <a:lumMod val="75000"/>
                </a:schemeClr>
              </a:solidFill>
            </a:endParaRPr>
          </a:p>
        </p:txBody>
      </p:sp>
      <p:sp>
        <p:nvSpPr>
          <p:cNvPr id="11" name="TextBox 10">
            <a:extLst>
              <a:ext uri="{FF2B5EF4-FFF2-40B4-BE49-F238E27FC236}">
                <a16:creationId xmlns:a16="http://schemas.microsoft.com/office/drawing/2014/main" id="{9CB81426-00D6-F744-AB23-24306CA2AD41}"/>
              </a:ext>
            </a:extLst>
          </p:cNvPr>
          <p:cNvSpPr txBox="1"/>
          <p:nvPr/>
        </p:nvSpPr>
        <p:spPr>
          <a:xfrm>
            <a:off x="9957767" y="1239751"/>
            <a:ext cx="1731564" cy="461665"/>
          </a:xfrm>
          <a:prstGeom prst="rect">
            <a:avLst/>
          </a:prstGeom>
          <a:noFill/>
        </p:spPr>
        <p:txBody>
          <a:bodyPr wrap="none" rtlCol="0">
            <a:spAutoFit/>
          </a:bodyPr>
          <a:lstStyle/>
          <a:p>
            <a:r>
              <a:rPr lang="zh-CN" altLang="en-US" sz="2400" b="1" dirty="0">
                <a:solidFill>
                  <a:schemeClr val="bg1">
                    <a:lumMod val="75000"/>
                  </a:schemeClr>
                </a:solidFill>
              </a:rPr>
              <a:t>同步多对多</a:t>
            </a:r>
            <a:endParaRPr lang="en-US" sz="2400" b="1" dirty="0">
              <a:solidFill>
                <a:schemeClr val="bg1">
                  <a:lumMod val="75000"/>
                </a:schemeClr>
              </a:solidFill>
            </a:endParaRPr>
          </a:p>
        </p:txBody>
      </p:sp>
      <p:sp>
        <p:nvSpPr>
          <p:cNvPr id="12" name="Rounded Rectangular Callout 11">
            <a:extLst>
              <a:ext uri="{FF2B5EF4-FFF2-40B4-BE49-F238E27FC236}">
                <a16:creationId xmlns:a16="http://schemas.microsoft.com/office/drawing/2014/main" id="{D1B8C5EB-58F1-4649-8A17-8315206B5411}"/>
              </a:ext>
            </a:extLst>
          </p:cNvPr>
          <p:cNvSpPr/>
          <p:nvPr/>
        </p:nvSpPr>
        <p:spPr>
          <a:xfrm>
            <a:off x="956767" y="4740085"/>
            <a:ext cx="4194347" cy="997650"/>
          </a:xfrm>
          <a:prstGeom prst="wedgeRoundRectCallout">
            <a:avLst>
              <a:gd name="adj1" fmla="val 50717"/>
              <a:gd name="adj2" fmla="val -8337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多个输入全部输入后，再输出一个结果</a:t>
            </a:r>
            <a:endParaRPr lang="en-US" sz="2400" dirty="0">
              <a:solidFill>
                <a:schemeClr val="tx1"/>
              </a:solidFill>
            </a:endParaRPr>
          </a:p>
        </p:txBody>
      </p:sp>
      <p:sp>
        <p:nvSpPr>
          <p:cNvPr id="13" name="TextBox 12">
            <a:extLst>
              <a:ext uri="{FF2B5EF4-FFF2-40B4-BE49-F238E27FC236}">
                <a16:creationId xmlns:a16="http://schemas.microsoft.com/office/drawing/2014/main" id="{6DCF2478-0176-3649-93EF-967F6A816075}"/>
              </a:ext>
            </a:extLst>
          </p:cNvPr>
          <p:cNvSpPr txBox="1"/>
          <p:nvPr/>
        </p:nvSpPr>
        <p:spPr>
          <a:xfrm>
            <a:off x="5515546" y="5038855"/>
            <a:ext cx="5527475" cy="400110"/>
          </a:xfrm>
          <a:prstGeom prst="rect">
            <a:avLst/>
          </a:prstGeom>
          <a:noFill/>
        </p:spPr>
        <p:txBody>
          <a:bodyPr wrap="none" rtlCol="0">
            <a:spAutoFit/>
          </a:bodyPr>
          <a:lstStyle/>
          <a:p>
            <a:r>
              <a:rPr lang="zh-CN" altLang="en-US" sz="2000" dirty="0"/>
              <a:t>例如：句子情感分类，给一句话，判断喜怒哀乐</a:t>
            </a:r>
            <a:endParaRPr lang="en-US" sz="2000" dirty="0"/>
          </a:p>
        </p:txBody>
      </p:sp>
      <p:sp>
        <p:nvSpPr>
          <p:cNvPr id="14" name="Rounded Rectangle 13">
            <a:extLst>
              <a:ext uri="{FF2B5EF4-FFF2-40B4-BE49-F238E27FC236}">
                <a16:creationId xmlns:a16="http://schemas.microsoft.com/office/drawing/2014/main" id="{78B00193-0C2B-7743-A97A-6EACE1ED9972}"/>
              </a:ext>
            </a:extLst>
          </p:cNvPr>
          <p:cNvSpPr/>
          <p:nvPr/>
        </p:nvSpPr>
        <p:spPr>
          <a:xfrm>
            <a:off x="4197127" y="1244497"/>
            <a:ext cx="2139577" cy="3091907"/>
          </a:xfrm>
          <a:prstGeom prst="roundRect">
            <a:avLst>
              <a:gd name="adj" fmla="val 7818"/>
            </a:avLst>
          </a:prstGeom>
          <a:noFill/>
          <a:ln w="63500">
            <a:solidFill>
              <a:srgbClr val="FFFF00">
                <a:alpha val="7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hape 811">
            <a:extLst>
              <a:ext uri="{FF2B5EF4-FFF2-40B4-BE49-F238E27FC236}">
                <a16:creationId xmlns:a16="http://schemas.microsoft.com/office/drawing/2014/main" id="{EB4D0A3A-E39A-624C-8DB5-168CB1FA2346}"/>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spTree>
    <p:extLst>
      <p:ext uri="{BB962C8B-B14F-4D97-AF65-F5344CB8AC3E}">
        <p14:creationId xmlns:p14="http://schemas.microsoft.com/office/powerpoint/2010/main" val="352647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7E4F43-87D3-9D4E-8DF9-AA53E83AC2E3}"/>
              </a:ext>
            </a:extLst>
          </p:cNvPr>
          <p:cNvSpPr txBox="1"/>
          <p:nvPr/>
        </p:nvSpPr>
        <p:spPr>
          <a:xfrm>
            <a:off x="617220" y="777240"/>
            <a:ext cx="1420582" cy="584775"/>
          </a:xfrm>
          <a:prstGeom prst="rect">
            <a:avLst/>
          </a:prstGeom>
          <a:noFill/>
        </p:spPr>
        <p:txBody>
          <a:bodyPr wrap="none" rtlCol="0">
            <a:spAutoFit/>
          </a:bodyPr>
          <a:lstStyle/>
          <a:p>
            <a:r>
              <a:rPr lang="zh-CN" altLang="en-US" sz="3200" b="1" dirty="0">
                <a:solidFill>
                  <a:schemeClr val="bg2">
                    <a:lumMod val="50000"/>
                  </a:schemeClr>
                </a:solidFill>
              </a:rPr>
              <a:t>多对一</a:t>
            </a:r>
            <a:endParaRPr lang="en-US" sz="3200" b="1" dirty="0">
              <a:solidFill>
                <a:schemeClr val="bg2">
                  <a:lumMod val="50000"/>
                </a:schemeClr>
              </a:solidFill>
            </a:endParaRPr>
          </a:p>
        </p:txBody>
      </p:sp>
      <p:sp>
        <p:nvSpPr>
          <p:cNvPr id="16" name="Shape 811">
            <a:extLst>
              <a:ext uri="{FF2B5EF4-FFF2-40B4-BE49-F238E27FC236}">
                <a16:creationId xmlns:a16="http://schemas.microsoft.com/office/drawing/2014/main" id="{EB4D0A3A-E39A-624C-8DB5-168CB1FA2346}"/>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sp>
        <p:nvSpPr>
          <p:cNvPr id="15" name="TextBox 14">
            <a:extLst>
              <a:ext uri="{FF2B5EF4-FFF2-40B4-BE49-F238E27FC236}">
                <a16:creationId xmlns:a16="http://schemas.microsoft.com/office/drawing/2014/main" id="{841CDBD1-7122-3846-857C-5C91CACCCE13}"/>
              </a:ext>
            </a:extLst>
          </p:cNvPr>
          <p:cNvSpPr txBox="1"/>
          <p:nvPr/>
        </p:nvSpPr>
        <p:spPr>
          <a:xfrm>
            <a:off x="4306321" y="1872512"/>
            <a:ext cx="7955702" cy="3108543"/>
          </a:xfrm>
          <a:prstGeom prst="rect">
            <a:avLst/>
          </a:prstGeom>
          <a:noFill/>
        </p:spPr>
        <p:txBody>
          <a:bodyPr wrap="square" rtlCol="0">
            <a:spAutoFit/>
          </a:bodyPr>
          <a:lstStyle/>
          <a:p>
            <a:pPr marL="285750" indent="-285750">
              <a:buFont typeface="Arial" panose="020B0604020202020204" pitchFamily="34" charset="0"/>
              <a:buChar char="•"/>
            </a:pPr>
            <a:r>
              <a:rPr lang="zh-CN" altLang="en-US" sz="2800" b="1" dirty="0"/>
              <a:t>只用最后一步的输出来计算损失值，这和普通前馈神经网络是一样的。</a:t>
            </a:r>
            <a:endParaRPr lang="en-US" altLang="zh-CN" sz="2800" b="1" dirty="0"/>
          </a:p>
          <a:p>
            <a:pPr marL="285750" indent="-285750">
              <a:buFont typeface="Arial" panose="020B0604020202020204" pitchFamily="34" charset="0"/>
              <a:buChar char="•"/>
            </a:pPr>
            <a:endParaRPr lang="en-US" altLang="zh-CN" sz="2800" b="1" dirty="0"/>
          </a:p>
          <a:p>
            <a:pPr marL="285750" indent="-285750">
              <a:buFont typeface="Arial" panose="020B0604020202020204" pitchFamily="34" charset="0"/>
              <a:buChar char="•"/>
            </a:pPr>
            <a:r>
              <a:rPr lang="zh-CN" altLang="en-US" sz="2800" b="1" dirty="0"/>
              <a:t>比如：</a:t>
            </a:r>
            <a:endParaRPr lang="en-GB" altLang="zh-CN" sz="2800" b="1" dirty="0"/>
          </a:p>
          <a:p>
            <a:pPr marL="925513" lvl="1" indent="-285750">
              <a:buFont typeface="Arial" panose="020B0604020202020204" pitchFamily="34" charset="0"/>
              <a:buChar char="•"/>
            </a:pPr>
            <a:r>
              <a:rPr lang="zh-CN" altLang="en-US" sz="2800" b="1" dirty="0"/>
              <a:t>分类：连接一个</a:t>
            </a:r>
            <a:r>
              <a:rPr lang="zh-CN" altLang="en-GB" sz="2800" b="1" dirty="0"/>
              <a:t>全连接</a:t>
            </a:r>
            <a:r>
              <a:rPr lang="zh-CN" altLang="en-US" sz="2800" b="1" dirty="0"/>
              <a:t>层</a:t>
            </a:r>
            <a:r>
              <a:rPr lang="en-US" altLang="zh-CN" sz="2800" b="1" dirty="0"/>
              <a:t>+Softmax</a:t>
            </a:r>
            <a:r>
              <a:rPr lang="zh-CN" altLang="en-US" sz="2800" b="1" dirty="0"/>
              <a:t>输出</a:t>
            </a:r>
            <a:r>
              <a:rPr lang="en-US" altLang="zh-CN" sz="2800" b="1" dirty="0"/>
              <a:t>+</a:t>
            </a:r>
            <a:r>
              <a:rPr lang="zh-CN" altLang="en-US" sz="2800" b="1" dirty="0"/>
              <a:t>交叉熵</a:t>
            </a:r>
            <a:r>
              <a:rPr lang="en-US" altLang="zh-CN" sz="2800" b="1" dirty="0"/>
              <a:t>Cross Entropy</a:t>
            </a:r>
            <a:r>
              <a:rPr lang="zh-CN" altLang="en-US" sz="2800" b="1" dirty="0"/>
              <a:t>。</a:t>
            </a:r>
            <a:endParaRPr lang="en-GB" altLang="zh-CN" sz="2800" b="1" dirty="0"/>
          </a:p>
          <a:p>
            <a:pPr marL="925513" lvl="1" indent="-285750">
              <a:buFont typeface="Arial" panose="020B0604020202020204" pitchFamily="34" charset="0"/>
              <a:buChar char="•"/>
            </a:pPr>
            <a:endParaRPr lang="en-GB" altLang="zh-CN" sz="2800" b="1" dirty="0"/>
          </a:p>
        </p:txBody>
      </p:sp>
      <p:sp>
        <p:nvSpPr>
          <p:cNvPr id="7" name="TextBox 6">
            <a:extLst>
              <a:ext uri="{FF2B5EF4-FFF2-40B4-BE49-F238E27FC236}">
                <a16:creationId xmlns:a16="http://schemas.microsoft.com/office/drawing/2014/main" id="{6014EE64-17EF-5641-88B2-5F9419127611}"/>
              </a:ext>
            </a:extLst>
          </p:cNvPr>
          <p:cNvSpPr txBox="1"/>
          <p:nvPr/>
        </p:nvSpPr>
        <p:spPr>
          <a:xfrm>
            <a:off x="835068" y="5355422"/>
            <a:ext cx="492443" cy="461665"/>
          </a:xfrm>
          <a:prstGeom prst="rect">
            <a:avLst/>
          </a:prstGeom>
          <a:noFill/>
        </p:spPr>
        <p:txBody>
          <a:bodyPr wrap="none" rtlCol="0">
            <a:spAutoFit/>
          </a:bodyPr>
          <a:lstStyle/>
          <a:p>
            <a:r>
              <a:rPr lang="zh-CN" altLang="en-US" sz="2400" dirty="0">
                <a:highlight>
                  <a:srgbClr val="74D7D4"/>
                </a:highlight>
              </a:rPr>
              <a:t>不</a:t>
            </a:r>
            <a:endParaRPr lang="en-US" sz="2400" dirty="0">
              <a:highlight>
                <a:srgbClr val="74D7D4"/>
              </a:highlight>
            </a:endParaRPr>
          </a:p>
        </p:txBody>
      </p:sp>
      <p:sp>
        <p:nvSpPr>
          <p:cNvPr id="18" name="TextBox 17">
            <a:extLst>
              <a:ext uri="{FF2B5EF4-FFF2-40B4-BE49-F238E27FC236}">
                <a16:creationId xmlns:a16="http://schemas.microsoft.com/office/drawing/2014/main" id="{9C894A8A-465F-6E40-AD15-B0ABA2D77BD9}"/>
              </a:ext>
            </a:extLst>
          </p:cNvPr>
          <p:cNvSpPr txBox="1"/>
          <p:nvPr/>
        </p:nvSpPr>
        <p:spPr>
          <a:xfrm>
            <a:off x="1863069" y="5355421"/>
            <a:ext cx="492443" cy="461665"/>
          </a:xfrm>
          <a:prstGeom prst="rect">
            <a:avLst/>
          </a:prstGeom>
          <a:noFill/>
        </p:spPr>
        <p:txBody>
          <a:bodyPr wrap="none" rtlCol="0">
            <a:spAutoFit/>
          </a:bodyPr>
          <a:lstStyle/>
          <a:p>
            <a:r>
              <a:rPr lang="zh-CN" altLang="en-US" sz="2400" dirty="0">
                <a:highlight>
                  <a:srgbClr val="74D7D4"/>
                </a:highlight>
              </a:rPr>
              <a:t>开</a:t>
            </a:r>
            <a:endParaRPr lang="en-US" sz="2400" dirty="0">
              <a:highlight>
                <a:srgbClr val="74D7D4"/>
              </a:highlight>
            </a:endParaRPr>
          </a:p>
        </p:txBody>
      </p:sp>
      <p:sp>
        <p:nvSpPr>
          <p:cNvPr id="19" name="TextBox 18">
            <a:extLst>
              <a:ext uri="{FF2B5EF4-FFF2-40B4-BE49-F238E27FC236}">
                <a16:creationId xmlns:a16="http://schemas.microsoft.com/office/drawing/2014/main" id="{1FD3131A-4D4F-3A4D-B208-8683B14D9F88}"/>
              </a:ext>
            </a:extLst>
          </p:cNvPr>
          <p:cNvSpPr txBox="1"/>
          <p:nvPr/>
        </p:nvSpPr>
        <p:spPr>
          <a:xfrm>
            <a:off x="2781539" y="5355421"/>
            <a:ext cx="492443" cy="461665"/>
          </a:xfrm>
          <a:prstGeom prst="rect">
            <a:avLst/>
          </a:prstGeom>
          <a:noFill/>
        </p:spPr>
        <p:txBody>
          <a:bodyPr wrap="none" rtlCol="0">
            <a:spAutoFit/>
          </a:bodyPr>
          <a:lstStyle/>
          <a:p>
            <a:r>
              <a:rPr lang="zh-CN" altLang="en-US" sz="2400" dirty="0">
                <a:highlight>
                  <a:srgbClr val="74D7D4"/>
                </a:highlight>
              </a:rPr>
              <a:t>心</a:t>
            </a:r>
            <a:endParaRPr lang="en-US" sz="2400" dirty="0">
              <a:highlight>
                <a:srgbClr val="74D7D4"/>
              </a:highlight>
            </a:endParaRPr>
          </a:p>
        </p:txBody>
      </p:sp>
      <p:sp>
        <p:nvSpPr>
          <p:cNvPr id="20" name="TextBox 19">
            <a:extLst>
              <a:ext uri="{FF2B5EF4-FFF2-40B4-BE49-F238E27FC236}">
                <a16:creationId xmlns:a16="http://schemas.microsoft.com/office/drawing/2014/main" id="{93DFD231-2AC5-A84A-9AA4-1F8949951AC2}"/>
              </a:ext>
            </a:extLst>
          </p:cNvPr>
          <p:cNvSpPr txBox="1"/>
          <p:nvPr/>
        </p:nvSpPr>
        <p:spPr>
          <a:xfrm>
            <a:off x="2324919" y="1613425"/>
            <a:ext cx="1409360" cy="461665"/>
          </a:xfrm>
          <a:prstGeom prst="rect">
            <a:avLst/>
          </a:prstGeom>
          <a:noFill/>
        </p:spPr>
        <p:txBody>
          <a:bodyPr wrap="none" rtlCol="0">
            <a:spAutoFit/>
          </a:bodyPr>
          <a:lstStyle/>
          <a:p>
            <a:r>
              <a:rPr lang="en-US" altLang="zh-CN" sz="2400" dirty="0">
                <a:highlight>
                  <a:srgbClr val="74D7D4"/>
                </a:highlight>
              </a:rPr>
              <a:t>0.12</a:t>
            </a:r>
            <a:r>
              <a:rPr lang="zh-CN" altLang="en-US" sz="2400" dirty="0">
                <a:highlight>
                  <a:srgbClr val="74D7D4"/>
                </a:highlight>
              </a:rPr>
              <a:t>  </a:t>
            </a:r>
            <a:r>
              <a:rPr lang="en-US" altLang="zh-CN" sz="2400" dirty="0">
                <a:highlight>
                  <a:srgbClr val="74D7D4"/>
                </a:highlight>
              </a:rPr>
              <a:t>0.88</a:t>
            </a:r>
            <a:endParaRPr lang="en-US" sz="2400" dirty="0">
              <a:highlight>
                <a:srgbClr val="74D7D4"/>
              </a:highlight>
            </a:endParaRPr>
          </a:p>
        </p:txBody>
      </p:sp>
      <p:pic>
        <p:nvPicPr>
          <p:cNvPr id="23" name="Picture 22">
            <a:extLst>
              <a:ext uri="{FF2B5EF4-FFF2-40B4-BE49-F238E27FC236}">
                <a16:creationId xmlns:a16="http://schemas.microsoft.com/office/drawing/2014/main" id="{AFFDFDA4-7295-1F4D-B960-09CAFBDDD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691" y="1998069"/>
            <a:ext cx="3105201" cy="3434374"/>
          </a:xfrm>
          <a:prstGeom prst="rect">
            <a:avLst/>
          </a:prstGeom>
        </p:spPr>
      </p:pic>
      <p:sp>
        <p:nvSpPr>
          <p:cNvPr id="24" name="TextBox 23">
            <a:extLst>
              <a:ext uri="{FF2B5EF4-FFF2-40B4-BE49-F238E27FC236}">
                <a16:creationId xmlns:a16="http://schemas.microsoft.com/office/drawing/2014/main" id="{4B0284A6-FE6B-0B41-AE24-5B5B126045C0}"/>
              </a:ext>
            </a:extLst>
          </p:cNvPr>
          <p:cNvSpPr txBox="1"/>
          <p:nvPr/>
        </p:nvSpPr>
        <p:spPr>
          <a:xfrm>
            <a:off x="2355512" y="1213315"/>
            <a:ext cx="1327608" cy="400110"/>
          </a:xfrm>
          <a:prstGeom prst="rect">
            <a:avLst/>
          </a:prstGeom>
          <a:noFill/>
        </p:spPr>
        <p:txBody>
          <a:bodyPr wrap="none" rtlCol="0">
            <a:spAutoFit/>
          </a:bodyPr>
          <a:lstStyle/>
          <a:p>
            <a:r>
              <a:rPr lang="zh-CN" altLang="en-US" sz="2000" b="1" dirty="0">
                <a:solidFill>
                  <a:srgbClr val="FF0000"/>
                </a:solidFill>
              </a:rPr>
              <a:t>消极</a:t>
            </a:r>
            <a:r>
              <a:rPr lang="en-US" altLang="zh-CN" sz="2000" b="1" dirty="0">
                <a:solidFill>
                  <a:srgbClr val="FF0000"/>
                </a:solidFill>
              </a:rPr>
              <a:t>/</a:t>
            </a:r>
            <a:r>
              <a:rPr lang="zh-CN" altLang="en-US" sz="2000" b="1" dirty="0">
                <a:solidFill>
                  <a:srgbClr val="FF0000"/>
                </a:solidFill>
              </a:rPr>
              <a:t>积极</a:t>
            </a:r>
            <a:endParaRPr lang="en-US" sz="2000" b="1" dirty="0">
              <a:solidFill>
                <a:srgbClr val="FF0000"/>
              </a:solidFill>
            </a:endParaRPr>
          </a:p>
        </p:txBody>
      </p:sp>
    </p:spTree>
    <p:extLst>
      <p:ext uri="{BB962C8B-B14F-4D97-AF65-F5344CB8AC3E}">
        <p14:creationId xmlns:p14="http://schemas.microsoft.com/office/powerpoint/2010/main" val="160293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4" y="3025604"/>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36">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36">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矩形 7"/>
          <p:cNvSpPr/>
          <p:nvPr/>
        </p:nvSpPr>
        <p:spPr>
          <a:xfrm>
            <a:off x="4845199" y="3421633"/>
            <a:ext cx="5760640" cy="738664"/>
          </a:xfrm>
          <a:prstGeom prst="rect">
            <a:avLst/>
          </a:prstGeom>
        </p:spPr>
        <p:txBody>
          <a:bodyPr wrap="square" lIns="0" tIns="0" rIns="0" bIns="0">
            <a:spAutoFit/>
          </a:bodyPr>
          <a:lstStyle/>
          <a:p>
            <a:r>
              <a:rPr lang="zh-CN" altLang="en-US" sz="4800" dirty="0">
                <a:solidFill>
                  <a:schemeClr val="accent2"/>
                </a:solidFill>
                <a:ea typeface="微软雅黑" panose="020B0503020204020204" pitchFamily="34" charset="-122"/>
                <a:cs typeface="+mn-ea"/>
                <a:sym typeface="+mn-lt"/>
              </a:rPr>
              <a:t>六、一对多</a:t>
            </a:r>
          </a:p>
        </p:txBody>
      </p:sp>
      <p:sp>
        <p:nvSpPr>
          <p:cNvPr id="9" name="TextBox 11"/>
          <p:cNvSpPr txBox="1"/>
          <p:nvPr/>
        </p:nvSpPr>
        <p:spPr>
          <a:xfrm>
            <a:off x="4739064" y="4280785"/>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0" name="TextBox 11"/>
          <p:cNvSpPr txBox="1"/>
          <p:nvPr/>
        </p:nvSpPr>
        <p:spPr>
          <a:xfrm>
            <a:off x="6718357" y="4280785"/>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1" name="TextBox 11"/>
          <p:cNvSpPr txBox="1"/>
          <p:nvPr/>
        </p:nvSpPr>
        <p:spPr>
          <a:xfrm>
            <a:off x="4739064" y="4648866"/>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6718357" y="4648866"/>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41633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par>
                          <p:cTn id="15" fill="hold">
                            <p:stCondLst>
                              <p:cond delay="500"/>
                            </p:stCondLst>
                            <p:childTnLst>
                              <p:par>
                                <p:cTn id="16" presetID="12" presetClass="entr" presetSubtype="8"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p:tgtEl>
                                          <p:spTgt spid="9"/>
                                        </p:tgtEl>
                                        <p:attrNameLst>
                                          <p:attrName>ppt_x</p:attrName>
                                        </p:attrNameLst>
                                      </p:cBhvr>
                                      <p:tavLst>
                                        <p:tav tm="0">
                                          <p:val>
                                            <p:strVal val="#ppt_x-#ppt_w*1.125000"/>
                                          </p:val>
                                        </p:tav>
                                        <p:tav tm="100000">
                                          <p:val>
                                            <p:strVal val="#ppt_x"/>
                                          </p:val>
                                        </p:tav>
                                      </p:tavLst>
                                    </p:anim>
                                    <p:animEffect transition="in" filter="wipe(right)">
                                      <p:cBhvr>
                                        <p:cTn id="19" dur="500"/>
                                        <p:tgtEl>
                                          <p:spTgt spid="9"/>
                                        </p:tgtEl>
                                      </p:cBhvr>
                                    </p:animEffect>
                                  </p:childTnLst>
                                </p:cTn>
                              </p:par>
                            </p:childTnLst>
                          </p:cTn>
                        </p:par>
                        <p:par>
                          <p:cTn id="20" fill="hold">
                            <p:stCondLst>
                              <p:cond delay="1000"/>
                            </p:stCondLst>
                            <p:childTnLst>
                              <p:par>
                                <p:cTn id="21" presetID="1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ppt_x</p:attrName>
                                        </p:attrNameLst>
                                      </p:cBhvr>
                                      <p:tavLst>
                                        <p:tav tm="0">
                                          <p:val>
                                            <p:strVal val="#ppt_x-#ppt_w*1.125000"/>
                                          </p:val>
                                        </p:tav>
                                        <p:tav tm="100000">
                                          <p:val>
                                            <p:strVal val="#ppt_x"/>
                                          </p:val>
                                        </p:tav>
                                      </p:tavLst>
                                    </p:anim>
                                    <p:animEffect transition="in" filter="wipe(right)">
                                      <p:cBhvr>
                                        <p:cTn id="24" dur="500"/>
                                        <p:tgtEl>
                                          <p:spTgt spid="10"/>
                                        </p:tgtEl>
                                      </p:cBhvr>
                                    </p:animEffect>
                                  </p:childTnLst>
                                </p:cTn>
                              </p:par>
                            </p:childTnLst>
                          </p:cTn>
                        </p:par>
                        <p:par>
                          <p:cTn id="25" fill="hold">
                            <p:stCondLst>
                              <p:cond delay="1500"/>
                            </p:stCondLst>
                            <p:childTnLst>
                              <p:par>
                                <p:cTn id="26" presetID="1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ppt_x</p:attrName>
                                        </p:attrNameLst>
                                      </p:cBhvr>
                                      <p:tavLst>
                                        <p:tav tm="0">
                                          <p:val>
                                            <p:strVal val="#ppt_x-#ppt_w*1.125000"/>
                                          </p:val>
                                        </p:tav>
                                        <p:tav tm="100000">
                                          <p:val>
                                            <p:strVal val="#ppt_x"/>
                                          </p:val>
                                        </p:tav>
                                      </p:tavLst>
                                    </p:anim>
                                    <p:animEffect transition="in" filter="wipe(right)">
                                      <p:cBhvr>
                                        <p:cTn id="29" dur="500"/>
                                        <p:tgtEl>
                                          <p:spTgt spid="11"/>
                                        </p:tgtEl>
                                      </p:cBhvr>
                                    </p:animEffect>
                                  </p:childTnLst>
                                </p:cTn>
                              </p:par>
                            </p:childTnLst>
                          </p:cTn>
                        </p:par>
                        <p:par>
                          <p:cTn id="30" fill="hold">
                            <p:stCondLst>
                              <p:cond delay="2000"/>
                            </p:stCondLst>
                            <p:childTnLst>
                              <p:par>
                                <p:cTn id="31" presetID="12" presetClass="entr" presetSubtype="8"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p:tgtEl>
                                          <p:spTgt spid="12"/>
                                        </p:tgtEl>
                                        <p:attrNameLst>
                                          <p:attrName>ppt_x</p:attrName>
                                        </p:attrNameLst>
                                      </p:cBhvr>
                                      <p:tavLst>
                                        <p:tav tm="0">
                                          <p:val>
                                            <p:strVal val="#ppt_x-#ppt_w*1.125000"/>
                                          </p:val>
                                        </p:tav>
                                        <p:tav tm="100000">
                                          <p:val>
                                            <p:strVal val="#ppt_x"/>
                                          </p:val>
                                        </p:tav>
                                      </p:tavLst>
                                    </p:anim>
                                    <p:animEffect transition="in" filter="wipe(righ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811">
            <a:extLst>
              <a:ext uri="{FF2B5EF4-FFF2-40B4-BE49-F238E27FC236}">
                <a16:creationId xmlns:a16="http://schemas.microsoft.com/office/drawing/2014/main" id="{E7DA05CC-EAED-C84F-A99C-F5592AC24BF5}"/>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sp>
        <p:nvSpPr>
          <p:cNvPr id="3" name="TextBox 2">
            <a:extLst>
              <a:ext uri="{FF2B5EF4-FFF2-40B4-BE49-F238E27FC236}">
                <a16:creationId xmlns:a16="http://schemas.microsoft.com/office/drawing/2014/main" id="{DF7E4F43-87D3-9D4E-8DF9-AA53E83AC2E3}"/>
              </a:ext>
            </a:extLst>
          </p:cNvPr>
          <p:cNvSpPr txBox="1"/>
          <p:nvPr/>
        </p:nvSpPr>
        <p:spPr>
          <a:xfrm>
            <a:off x="617220" y="777240"/>
            <a:ext cx="4304383" cy="584775"/>
          </a:xfrm>
          <a:prstGeom prst="rect">
            <a:avLst/>
          </a:prstGeom>
          <a:noFill/>
        </p:spPr>
        <p:txBody>
          <a:bodyPr wrap="none" rtlCol="0">
            <a:spAutoFit/>
          </a:bodyPr>
          <a:lstStyle/>
          <a:p>
            <a:r>
              <a:rPr lang="zh-CN" altLang="en-US" sz="3200" b="1" dirty="0">
                <a:solidFill>
                  <a:schemeClr val="bg2">
                    <a:lumMod val="50000"/>
                  </a:schemeClr>
                </a:solidFill>
              </a:rPr>
              <a:t>递归神经网络：一对多</a:t>
            </a:r>
            <a:endParaRPr lang="en-US" sz="3200" b="1" dirty="0">
              <a:solidFill>
                <a:schemeClr val="bg2">
                  <a:lumMod val="50000"/>
                </a:schemeClr>
              </a:solidFill>
            </a:endParaRPr>
          </a:p>
        </p:txBody>
      </p:sp>
      <p:pic>
        <p:nvPicPr>
          <p:cNvPr id="5" name="Picture 4">
            <a:extLst>
              <a:ext uri="{FF2B5EF4-FFF2-40B4-BE49-F238E27FC236}">
                <a16:creationId xmlns:a16="http://schemas.microsoft.com/office/drawing/2014/main" id="{05FB2904-B427-2946-A8CF-CCC3B1479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727" y="1643741"/>
            <a:ext cx="11757967" cy="2692664"/>
          </a:xfrm>
          <a:prstGeom prst="rect">
            <a:avLst/>
          </a:prstGeom>
        </p:spPr>
      </p:pic>
      <p:sp>
        <p:nvSpPr>
          <p:cNvPr id="6" name="TextBox 5">
            <a:extLst>
              <a:ext uri="{FF2B5EF4-FFF2-40B4-BE49-F238E27FC236}">
                <a16:creationId xmlns:a16="http://schemas.microsoft.com/office/drawing/2014/main" id="{EA7FFFBE-1068-F447-A863-AA45DD65E741}"/>
              </a:ext>
            </a:extLst>
          </p:cNvPr>
          <p:cNvSpPr txBox="1"/>
          <p:nvPr/>
        </p:nvSpPr>
        <p:spPr>
          <a:xfrm>
            <a:off x="596727" y="1240061"/>
            <a:ext cx="1112805" cy="461665"/>
          </a:xfrm>
          <a:prstGeom prst="rect">
            <a:avLst/>
          </a:prstGeom>
          <a:noFill/>
        </p:spPr>
        <p:txBody>
          <a:bodyPr wrap="none" rtlCol="0">
            <a:spAutoFit/>
          </a:bodyPr>
          <a:lstStyle/>
          <a:p>
            <a:r>
              <a:rPr lang="zh-CN" altLang="en-US" sz="2400" b="1" dirty="0">
                <a:solidFill>
                  <a:schemeClr val="bg1">
                    <a:lumMod val="75000"/>
                  </a:schemeClr>
                </a:solidFill>
              </a:rPr>
              <a:t>一对一</a:t>
            </a:r>
            <a:endParaRPr lang="en-US" sz="2400" b="1" dirty="0">
              <a:solidFill>
                <a:schemeClr val="bg1">
                  <a:lumMod val="75000"/>
                </a:schemeClr>
              </a:solidFill>
            </a:endParaRPr>
          </a:p>
        </p:txBody>
      </p:sp>
      <p:sp>
        <p:nvSpPr>
          <p:cNvPr id="7" name="TextBox 6">
            <a:extLst>
              <a:ext uri="{FF2B5EF4-FFF2-40B4-BE49-F238E27FC236}">
                <a16:creationId xmlns:a16="http://schemas.microsoft.com/office/drawing/2014/main" id="{233D255A-64BB-B544-BB6B-BFAC371E2EAB}"/>
              </a:ext>
            </a:extLst>
          </p:cNvPr>
          <p:cNvSpPr txBox="1"/>
          <p:nvPr/>
        </p:nvSpPr>
        <p:spPr>
          <a:xfrm>
            <a:off x="2364242" y="1234602"/>
            <a:ext cx="1112805" cy="461665"/>
          </a:xfrm>
          <a:prstGeom prst="rect">
            <a:avLst/>
          </a:prstGeom>
          <a:noFill/>
        </p:spPr>
        <p:txBody>
          <a:bodyPr wrap="none" rtlCol="0">
            <a:spAutoFit/>
          </a:bodyPr>
          <a:lstStyle/>
          <a:p>
            <a:r>
              <a:rPr lang="zh-CN" altLang="en-US" sz="2400" b="1" dirty="0"/>
              <a:t>一对多</a:t>
            </a:r>
            <a:endParaRPr lang="en-US" sz="2400" b="1" dirty="0"/>
          </a:p>
        </p:txBody>
      </p:sp>
      <p:sp>
        <p:nvSpPr>
          <p:cNvPr id="8" name="TextBox 7">
            <a:extLst>
              <a:ext uri="{FF2B5EF4-FFF2-40B4-BE49-F238E27FC236}">
                <a16:creationId xmlns:a16="http://schemas.microsoft.com/office/drawing/2014/main" id="{79772519-1400-E647-868F-C344257EE50F}"/>
              </a:ext>
            </a:extLst>
          </p:cNvPr>
          <p:cNvSpPr txBox="1"/>
          <p:nvPr/>
        </p:nvSpPr>
        <p:spPr>
          <a:xfrm>
            <a:off x="4773191" y="1234602"/>
            <a:ext cx="1112805" cy="461665"/>
          </a:xfrm>
          <a:prstGeom prst="rect">
            <a:avLst/>
          </a:prstGeom>
          <a:noFill/>
        </p:spPr>
        <p:txBody>
          <a:bodyPr wrap="none" rtlCol="0">
            <a:spAutoFit/>
          </a:bodyPr>
          <a:lstStyle/>
          <a:p>
            <a:r>
              <a:rPr lang="zh-CN" altLang="en-US" sz="2400" b="1" dirty="0">
                <a:solidFill>
                  <a:schemeClr val="bg1">
                    <a:lumMod val="75000"/>
                  </a:schemeClr>
                </a:solidFill>
              </a:rPr>
              <a:t>多对一</a:t>
            </a:r>
            <a:endParaRPr lang="en-US" sz="2400" b="1" dirty="0">
              <a:solidFill>
                <a:schemeClr val="bg1">
                  <a:lumMod val="75000"/>
                </a:schemeClr>
              </a:solidFill>
            </a:endParaRPr>
          </a:p>
        </p:txBody>
      </p:sp>
      <p:sp>
        <p:nvSpPr>
          <p:cNvPr id="9" name="TextBox 8">
            <a:extLst>
              <a:ext uri="{FF2B5EF4-FFF2-40B4-BE49-F238E27FC236}">
                <a16:creationId xmlns:a16="http://schemas.microsoft.com/office/drawing/2014/main" id="{AD676932-E861-D540-A290-B7E3E609381D}"/>
              </a:ext>
            </a:extLst>
          </p:cNvPr>
          <p:cNvSpPr txBox="1"/>
          <p:nvPr/>
        </p:nvSpPr>
        <p:spPr>
          <a:xfrm>
            <a:off x="7002067" y="1234602"/>
            <a:ext cx="1731564" cy="461665"/>
          </a:xfrm>
          <a:prstGeom prst="rect">
            <a:avLst/>
          </a:prstGeom>
          <a:noFill/>
        </p:spPr>
        <p:txBody>
          <a:bodyPr wrap="none" rtlCol="0">
            <a:spAutoFit/>
          </a:bodyPr>
          <a:lstStyle/>
          <a:p>
            <a:r>
              <a:rPr lang="zh-CN" altLang="en-US" sz="2400" b="1" dirty="0">
                <a:solidFill>
                  <a:schemeClr val="bg1">
                    <a:lumMod val="75000"/>
                  </a:schemeClr>
                </a:solidFill>
              </a:rPr>
              <a:t>异步多对多</a:t>
            </a:r>
            <a:endParaRPr lang="en-US" sz="2400" b="1" dirty="0">
              <a:solidFill>
                <a:schemeClr val="bg1">
                  <a:lumMod val="75000"/>
                </a:schemeClr>
              </a:solidFill>
            </a:endParaRPr>
          </a:p>
        </p:txBody>
      </p:sp>
      <p:sp>
        <p:nvSpPr>
          <p:cNvPr id="10" name="TextBox 9">
            <a:extLst>
              <a:ext uri="{FF2B5EF4-FFF2-40B4-BE49-F238E27FC236}">
                <a16:creationId xmlns:a16="http://schemas.microsoft.com/office/drawing/2014/main" id="{63A44D4A-E05C-364B-B473-DBE0DF052E3E}"/>
              </a:ext>
            </a:extLst>
          </p:cNvPr>
          <p:cNvSpPr txBox="1"/>
          <p:nvPr/>
        </p:nvSpPr>
        <p:spPr>
          <a:xfrm>
            <a:off x="9957767" y="1239751"/>
            <a:ext cx="1731564" cy="461665"/>
          </a:xfrm>
          <a:prstGeom prst="rect">
            <a:avLst/>
          </a:prstGeom>
          <a:noFill/>
        </p:spPr>
        <p:txBody>
          <a:bodyPr wrap="none" rtlCol="0">
            <a:spAutoFit/>
          </a:bodyPr>
          <a:lstStyle/>
          <a:p>
            <a:r>
              <a:rPr lang="zh-CN" altLang="en-US" sz="2400" b="1" dirty="0">
                <a:solidFill>
                  <a:schemeClr val="bg1">
                    <a:lumMod val="75000"/>
                  </a:schemeClr>
                </a:solidFill>
              </a:rPr>
              <a:t>同步多对多</a:t>
            </a:r>
            <a:endParaRPr lang="en-US" sz="2400" b="1" dirty="0">
              <a:solidFill>
                <a:schemeClr val="bg1">
                  <a:lumMod val="75000"/>
                </a:schemeClr>
              </a:solidFill>
            </a:endParaRPr>
          </a:p>
        </p:txBody>
      </p:sp>
      <p:sp>
        <p:nvSpPr>
          <p:cNvPr id="15" name="Rounded Rectangular Callout 14">
            <a:extLst>
              <a:ext uri="{FF2B5EF4-FFF2-40B4-BE49-F238E27FC236}">
                <a16:creationId xmlns:a16="http://schemas.microsoft.com/office/drawing/2014/main" id="{E18DB4BC-9E22-484A-9042-94625CA794EF}"/>
              </a:ext>
            </a:extLst>
          </p:cNvPr>
          <p:cNvSpPr/>
          <p:nvPr/>
        </p:nvSpPr>
        <p:spPr>
          <a:xfrm>
            <a:off x="956767" y="4740085"/>
            <a:ext cx="4194347" cy="997650"/>
          </a:xfrm>
          <a:prstGeom prst="wedgeRoundRectCallout">
            <a:avLst>
              <a:gd name="adj1" fmla="val -1741"/>
              <a:gd name="adj2" fmla="val -87671"/>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GB" sz="2400" dirty="0">
                <a:solidFill>
                  <a:schemeClr val="tx1"/>
                </a:solidFill>
              </a:rPr>
              <a:t>一个</a:t>
            </a:r>
            <a:r>
              <a:rPr lang="zh-CN" altLang="en-US" sz="2400" dirty="0">
                <a:solidFill>
                  <a:schemeClr val="tx1"/>
                </a:solidFill>
              </a:rPr>
              <a:t>输入，按时间顺序产生多个输出</a:t>
            </a:r>
            <a:endParaRPr lang="en-US" sz="2400" dirty="0">
              <a:solidFill>
                <a:schemeClr val="tx1"/>
              </a:solidFill>
            </a:endParaRPr>
          </a:p>
        </p:txBody>
      </p:sp>
      <p:sp>
        <p:nvSpPr>
          <p:cNvPr id="16" name="TextBox 15">
            <a:extLst>
              <a:ext uri="{FF2B5EF4-FFF2-40B4-BE49-F238E27FC236}">
                <a16:creationId xmlns:a16="http://schemas.microsoft.com/office/drawing/2014/main" id="{75CD4E89-0A86-BD4D-8D12-CC310C8AA42E}"/>
              </a:ext>
            </a:extLst>
          </p:cNvPr>
          <p:cNvSpPr txBox="1"/>
          <p:nvPr/>
        </p:nvSpPr>
        <p:spPr>
          <a:xfrm>
            <a:off x="5515546" y="5038855"/>
            <a:ext cx="6083717" cy="400110"/>
          </a:xfrm>
          <a:prstGeom prst="rect">
            <a:avLst/>
          </a:prstGeom>
          <a:noFill/>
        </p:spPr>
        <p:txBody>
          <a:bodyPr wrap="none" rtlCol="0">
            <a:spAutoFit/>
          </a:bodyPr>
          <a:lstStyle/>
          <a:p>
            <a:r>
              <a:rPr lang="zh-CN" altLang="en-US" sz="2000" dirty="0"/>
              <a:t>例如：图像描述的生成，给一个图片，逐字生成句子</a:t>
            </a:r>
            <a:endParaRPr lang="en-US" sz="2000" dirty="0"/>
          </a:p>
        </p:txBody>
      </p:sp>
      <p:sp>
        <p:nvSpPr>
          <p:cNvPr id="17" name="Rounded Rectangle 16">
            <a:extLst>
              <a:ext uri="{FF2B5EF4-FFF2-40B4-BE49-F238E27FC236}">
                <a16:creationId xmlns:a16="http://schemas.microsoft.com/office/drawing/2014/main" id="{E2015A30-4377-0849-8ABE-86CA6314CED8}"/>
              </a:ext>
            </a:extLst>
          </p:cNvPr>
          <p:cNvSpPr/>
          <p:nvPr/>
        </p:nvSpPr>
        <p:spPr>
          <a:xfrm>
            <a:off x="1820862" y="1244497"/>
            <a:ext cx="2286965" cy="3091907"/>
          </a:xfrm>
          <a:prstGeom prst="roundRect">
            <a:avLst>
              <a:gd name="adj" fmla="val 7818"/>
            </a:avLst>
          </a:prstGeom>
          <a:noFill/>
          <a:ln w="63500">
            <a:solidFill>
              <a:srgbClr val="FFFF00">
                <a:alpha val="7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8217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811">
            <a:extLst>
              <a:ext uri="{FF2B5EF4-FFF2-40B4-BE49-F238E27FC236}">
                <a16:creationId xmlns:a16="http://schemas.microsoft.com/office/drawing/2014/main" id="{E7DA05CC-EAED-C84F-A99C-F5592AC24BF5}"/>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sp>
        <p:nvSpPr>
          <p:cNvPr id="3" name="TextBox 2">
            <a:extLst>
              <a:ext uri="{FF2B5EF4-FFF2-40B4-BE49-F238E27FC236}">
                <a16:creationId xmlns:a16="http://schemas.microsoft.com/office/drawing/2014/main" id="{DF7E4F43-87D3-9D4E-8DF9-AA53E83AC2E3}"/>
              </a:ext>
            </a:extLst>
          </p:cNvPr>
          <p:cNvSpPr txBox="1"/>
          <p:nvPr/>
        </p:nvSpPr>
        <p:spPr>
          <a:xfrm>
            <a:off x="617220" y="777240"/>
            <a:ext cx="4304383" cy="584775"/>
          </a:xfrm>
          <a:prstGeom prst="rect">
            <a:avLst/>
          </a:prstGeom>
          <a:noFill/>
        </p:spPr>
        <p:txBody>
          <a:bodyPr wrap="none" rtlCol="0">
            <a:spAutoFit/>
          </a:bodyPr>
          <a:lstStyle/>
          <a:p>
            <a:r>
              <a:rPr lang="zh-CN" altLang="en-US" sz="3200" b="1" dirty="0">
                <a:solidFill>
                  <a:schemeClr val="bg2">
                    <a:lumMod val="50000"/>
                  </a:schemeClr>
                </a:solidFill>
              </a:rPr>
              <a:t>递归神经网络：一对多</a:t>
            </a:r>
            <a:endParaRPr lang="en-US" sz="3200" b="1" dirty="0">
              <a:solidFill>
                <a:schemeClr val="bg2">
                  <a:lumMod val="50000"/>
                </a:schemeClr>
              </a:solidFill>
            </a:endParaRPr>
          </a:p>
        </p:txBody>
      </p:sp>
      <p:grpSp>
        <p:nvGrpSpPr>
          <p:cNvPr id="29" name="Group 28">
            <a:extLst>
              <a:ext uri="{FF2B5EF4-FFF2-40B4-BE49-F238E27FC236}">
                <a16:creationId xmlns:a16="http://schemas.microsoft.com/office/drawing/2014/main" id="{2BA013E1-B048-C647-A77A-6FF992113548}"/>
              </a:ext>
            </a:extLst>
          </p:cNvPr>
          <p:cNvGrpSpPr/>
          <p:nvPr/>
        </p:nvGrpSpPr>
        <p:grpSpPr>
          <a:xfrm>
            <a:off x="596727" y="1744117"/>
            <a:ext cx="5004925" cy="3402935"/>
            <a:chOff x="525921" y="1616700"/>
            <a:chExt cx="5939827" cy="3962400"/>
          </a:xfrm>
        </p:grpSpPr>
        <p:pic>
          <p:nvPicPr>
            <p:cNvPr id="19" name="Picture 18">
              <a:extLst>
                <a:ext uri="{FF2B5EF4-FFF2-40B4-BE49-F238E27FC236}">
                  <a16:creationId xmlns:a16="http://schemas.microsoft.com/office/drawing/2014/main" id="{BCDAC1B2-FCC2-D142-B2E6-BCE2FB2D4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921" y="1616700"/>
              <a:ext cx="3746500" cy="3962400"/>
            </a:xfrm>
            <a:prstGeom prst="rect">
              <a:avLst/>
            </a:prstGeom>
          </p:spPr>
        </p:pic>
        <p:pic>
          <p:nvPicPr>
            <p:cNvPr id="26" name="Picture 25">
              <a:extLst>
                <a:ext uri="{FF2B5EF4-FFF2-40B4-BE49-F238E27FC236}">
                  <a16:creationId xmlns:a16="http://schemas.microsoft.com/office/drawing/2014/main" id="{DF2334AE-BC4E-C84C-B6FE-D64359C00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094" y="1657872"/>
              <a:ext cx="2556654" cy="3906000"/>
            </a:xfrm>
            <a:prstGeom prst="rect">
              <a:avLst/>
            </a:prstGeom>
          </p:spPr>
        </p:pic>
      </p:grpSp>
      <p:pic>
        <p:nvPicPr>
          <p:cNvPr id="28" name="Picture 27">
            <a:extLst>
              <a:ext uri="{FF2B5EF4-FFF2-40B4-BE49-F238E27FC236}">
                <a16:creationId xmlns:a16="http://schemas.microsoft.com/office/drawing/2014/main" id="{9A8DC04B-9D23-9042-83DD-A4FAC23E4386}"/>
              </a:ext>
            </a:extLst>
          </p:cNvPr>
          <p:cNvPicPr>
            <a:picLocks noChangeAspect="1"/>
          </p:cNvPicPr>
          <p:nvPr/>
        </p:nvPicPr>
        <p:blipFill>
          <a:blip r:embed="rId4"/>
          <a:stretch>
            <a:fillRect/>
          </a:stretch>
        </p:blipFill>
        <p:spPr>
          <a:xfrm>
            <a:off x="923636" y="5106610"/>
            <a:ext cx="640026" cy="778272"/>
          </a:xfrm>
          <a:prstGeom prst="rect">
            <a:avLst/>
          </a:prstGeom>
        </p:spPr>
      </p:pic>
      <p:sp>
        <p:nvSpPr>
          <p:cNvPr id="30" name="TextBox 29">
            <a:extLst>
              <a:ext uri="{FF2B5EF4-FFF2-40B4-BE49-F238E27FC236}">
                <a16:creationId xmlns:a16="http://schemas.microsoft.com/office/drawing/2014/main" id="{88F7A014-278C-9B47-8702-5765616E0175}"/>
              </a:ext>
            </a:extLst>
          </p:cNvPr>
          <p:cNvSpPr txBox="1"/>
          <p:nvPr/>
        </p:nvSpPr>
        <p:spPr>
          <a:xfrm>
            <a:off x="997427" y="1448823"/>
            <a:ext cx="492443" cy="461665"/>
          </a:xfrm>
          <a:prstGeom prst="rect">
            <a:avLst/>
          </a:prstGeom>
          <a:noFill/>
        </p:spPr>
        <p:txBody>
          <a:bodyPr wrap="none" rtlCol="0">
            <a:spAutoFit/>
          </a:bodyPr>
          <a:lstStyle/>
          <a:p>
            <a:r>
              <a:rPr lang="zh-CN" altLang="en-US" sz="2400" dirty="0">
                <a:highlight>
                  <a:srgbClr val="74D7D4"/>
                </a:highlight>
              </a:rPr>
              <a:t>一</a:t>
            </a:r>
            <a:endParaRPr lang="en-US" sz="2400" dirty="0">
              <a:highlight>
                <a:srgbClr val="74D7D4"/>
              </a:highlight>
            </a:endParaRPr>
          </a:p>
        </p:txBody>
      </p:sp>
      <p:sp>
        <p:nvSpPr>
          <p:cNvPr id="31" name="TextBox 30">
            <a:extLst>
              <a:ext uri="{FF2B5EF4-FFF2-40B4-BE49-F238E27FC236}">
                <a16:creationId xmlns:a16="http://schemas.microsoft.com/office/drawing/2014/main" id="{8A45062E-5A1B-4746-9C40-CAB6DB2D59FA}"/>
              </a:ext>
            </a:extLst>
          </p:cNvPr>
          <p:cNvSpPr txBox="1"/>
          <p:nvPr/>
        </p:nvSpPr>
        <p:spPr>
          <a:xfrm>
            <a:off x="1928914" y="4234780"/>
            <a:ext cx="492443" cy="461665"/>
          </a:xfrm>
          <a:prstGeom prst="rect">
            <a:avLst/>
          </a:prstGeom>
          <a:noFill/>
        </p:spPr>
        <p:txBody>
          <a:bodyPr wrap="square" rtlCol="0">
            <a:spAutoFit/>
          </a:bodyPr>
          <a:lstStyle/>
          <a:p>
            <a:r>
              <a:rPr lang="zh-CN" altLang="en-US" sz="2400" dirty="0">
                <a:highlight>
                  <a:srgbClr val="74D7D4"/>
                </a:highlight>
              </a:rPr>
              <a:t>一</a:t>
            </a:r>
            <a:endParaRPr lang="en-US" sz="2400" dirty="0">
              <a:highlight>
                <a:srgbClr val="74D7D4"/>
              </a:highlight>
            </a:endParaRPr>
          </a:p>
        </p:txBody>
      </p:sp>
      <p:sp>
        <p:nvSpPr>
          <p:cNvPr id="32" name="TextBox 31">
            <a:extLst>
              <a:ext uri="{FF2B5EF4-FFF2-40B4-BE49-F238E27FC236}">
                <a16:creationId xmlns:a16="http://schemas.microsoft.com/office/drawing/2014/main" id="{1C47A7E0-BAD4-544E-9408-04EC34D466A8}"/>
              </a:ext>
            </a:extLst>
          </p:cNvPr>
          <p:cNvSpPr txBox="1"/>
          <p:nvPr/>
        </p:nvSpPr>
        <p:spPr>
          <a:xfrm>
            <a:off x="1921052" y="1448823"/>
            <a:ext cx="492443" cy="461665"/>
          </a:xfrm>
          <a:prstGeom prst="rect">
            <a:avLst/>
          </a:prstGeom>
          <a:noFill/>
        </p:spPr>
        <p:txBody>
          <a:bodyPr wrap="square" rtlCol="0">
            <a:spAutoFit/>
          </a:bodyPr>
          <a:lstStyle/>
          <a:p>
            <a:r>
              <a:rPr lang="zh-CN" altLang="en-US" sz="2400" dirty="0">
                <a:highlight>
                  <a:srgbClr val="74D7D4"/>
                </a:highlight>
              </a:rPr>
              <a:t>只</a:t>
            </a:r>
            <a:endParaRPr lang="en-US" sz="2400" dirty="0">
              <a:highlight>
                <a:srgbClr val="74D7D4"/>
              </a:highlight>
            </a:endParaRPr>
          </a:p>
        </p:txBody>
      </p:sp>
      <p:sp>
        <p:nvSpPr>
          <p:cNvPr id="33" name="TextBox 32">
            <a:extLst>
              <a:ext uri="{FF2B5EF4-FFF2-40B4-BE49-F238E27FC236}">
                <a16:creationId xmlns:a16="http://schemas.microsoft.com/office/drawing/2014/main" id="{E7738C03-5E42-9E4F-8605-F3AD7444C980}"/>
              </a:ext>
            </a:extLst>
          </p:cNvPr>
          <p:cNvSpPr txBox="1"/>
          <p:nvPr/>
        </p:nvSpPr>
        <p:spPr>
          <a:xfrm>
            <a:off x="2906440" y="4234779"/>
            <a:ext cx="492443" cy="461665"/>
          </a:xfrm>
          <a:prstGeom prst="rect">
            <a:avLst/>
          </a:prstGeom>
          <a:noFill/>
        </p:spPr>
        <p:txBody>
          <a:bodyPr wrap="square" rtlCol="0">
            <a:spAutoFit/>
          </a:bodyPr>
          <a:lstStyle/>
          <a:p>
            <a:r>
              <a:rPr lang="zh-CN" altLang="en-US" sz="2400" dirty="0">
                <a:highlight>
                  <a:srgbClr val="74D7D4"/>
                </a:highlight>
              </a:rPr>
              <a:t>只</a:t>
            </a:r>
            <a:endParaRPr lang="en-US" sz="2400" dirty="0">
              <a:highlight>
                <a:srgbClr val="74D7D4"/>
              </a:highlight>
            </a:endParaRPr>
          </a:p>
        </p:txBody>
      </p:sp>
      <p:sp>
        <p:nvSpPr>
          <p:cNvPr id="34" name="TextBox 31">
            <a:extLst>
              <a:ext uri="{FF2B5EF4-FFF2-40B4-BE49-F238E27FC236}">
                <a16:creationId xmlns:a16="http://schemas.microsoft.com/office/drawing/2014/main" id="{1C47A7E0-BAD4-544E-9408-04EC34D466A8}"/>
              </a:ext>
            </a:extLst>
          </p:cNvPr>
          <p:cNvSpPr txBox="1"/>
          <p:nvPr/>
        </p:nvSpPr>
        <p:spPr>
          <a:xfrm>
            <a:off x="2906439" y="1448823"/>
            <a:ext cx="49244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红</a:t>
            </a:r>
            <a:endParaRPr lang="en-US" sz="2400" dirty="0">
              <a:highlight>
                <a:srgbClr val="74D7D4"/>
              </a:highlight>
            </a:endParaRPr>
          </a:p>
        </p:txBody>
      </p:sp>
      <p:sp>
        <p:nvSpPr>
          <p:cNvPr id="35" name="TextBox 31">
            <a:extLst>
              <a:ext uri="{FF2B5EF4-FFF2-40B4-BE49-F238E27FC236}">
                <a16:creationId xmlns:a16="http://schemas.microsoft.com/office/drawing/2014/main" id="{9671D788-1E68-2E45-B6F3-0B3E46072928}"/>
              </a:ext>
            </a:extLst>
          </p:cNvPr>
          <p:cNvSpPr txBox="1"/>
          <p:nvPr/>
        </p:nvSpPr>
        <p:spPr>
          <a:xfrm>
            <a:off x="3847658" y="4234779"/>
            <a:ext cx="49244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红</a:t>
            </a:r>
            <a:endParaRPr lang="en-US" sz="2400" dirty="0">
              <a:highlight>
                <a:srgbClr val="74D7D4"/>
              </a:highlight>
            </a:endParaRPr>
          </a:p>
        </p:txBody>
      </p:sp>
      <p:sp>
        <p:nvSpPr>
          <p:cNvPr id="36" name="TextBox 31">
            <a:extLst>
              <a:ext uri="{FF2B5EF4-FFF2-40B4-BE49-F238E27FC236}">
                <a16:creationId xmlns:a16="http://schemas.microsoft.com/office/drawing/2014/main" id="{1C47A7E0-BAD4-544E-9408-04EC34D466A8}"/>
              </a:ext>
            </a:extLst>
          </p:cNvPr>
          <p:cNvSpPr txBox="1"/>
          <p:nvPr/>
        </p:nvSpPr>
        <p:spPr>
          <a:xfrm>
            <a:off x="3847658" y="1448823"/>
            <a:ext cx="49244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鸟</a:t>
            </a:r>
            <a:endParaRPr lang="en-US" sz="2400" dirty="0">
              <a:highlight>
                <a:srgbClr val="74D7D4"/>
              </a:highlight>
            </a:endParaRPr>
          </a:p>
        </p:txBody>
      </p:sp>
      <p:sp>
        <p:nvSpPr>
          <p:cNvPr id="37" name="TextBox 31">
            <a:extLst>
              <a:ext uri="{FF2B5EF4-FFF2-40B4-BE49-F238E27FC236}">
                <a16:creationId xmlns:a16="http://schemas.microsoft.com/office/drawing/2014/main" id="{28C93F96-32A7-9147-B2FA-3A3B4A500C39}"/>
              </a:ext>
            </a:extLst>
          </p:cNvPr>
          <p:cNvSpPr txBox="1"/>
          <p:nvPr/>
        </p:nvSpPr>
        <p:spPr>
          <a:xfrm>
            <a:off x="4757931" y="4234778"/>
            <a:ext cx="49244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鸟</a:t>
            </a:r>
            <a:endParaRPr lang="en-US" sz="2400" dirty="0">
              <a:highlight>
                <a:srgbClr val="74D7D4"/>
              </a:highlight>
            </a:endParaRPr>
          </a:p>
        </p:txBody>
      </p:sp>
      <p:sp>
        <p:nvSpPr>
          <p:cNvPr id="38" name="TextBox 31">
            <a:extLst>
              <a:ext uri="{FF2B5EF4-FFF2-40B4-BE49-F238E27FC236}">
                <a16:creationId xmlns:a16="http://schemas.microsoft.com/office/drawing/2014/main" id="{66AC6493-E534-E644-B4C9-6F62DC1B7E0D}"/>
              </a:ext>
            </a:extLst>
          </p:cNvPr>
          <p:cNvSpPr txBox="1"/>
          <p:nvPr/>
        </p:nvSpPr>
        <p:spPr>
          <a:xfrm>
            <a:off x="4550291" y="1448823"/>
            <a:ext cx="97935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sz="2400" dirty="0">
                <a:highlight>
                  <a:srgbClr val="74D7D4"/>
                </a:highlight>
              </a:rPr>
              <a:t>&lt;EOS&gt;</a:t>
            </a:r>
          </a:p>
        </p:txBody>
      </p:sp>
      <p:cxnSp>
        <p:nvCxnSpPr>
          <p:cNvPr id="40" name="Straight Arrow Connector 39">
            <a:extLst>
              <a:ext uri="{FF2B5EF4-FFF2-40B4-BE49-F238E27FC236}">
                <a16:creationId xmlns:a16="http://schemas.microsoft.com/office/drawing/2014/main" id="{0AB10733-F10C-CC4E-AA41-68F63982ECD7}"/>
              </a:ext>
            </a:extLst>
          </p:cNvPr>
          <p:cNvCxnSpPr>
            <a:stCxn id="30" idx="3"/>
          </p:cNvCxnSpPr>
          <p:nvPr/>
        </p:nvCxnSpPr>
        <p:spPr>
          <a:xfrm>
            <a:off x="1489870" y="1679656"/>
            <a:ext cx="431182" cy="2671555"/>
          </a:xfrm>
          <a:prstGeom prst="straightConnector1">
            <a:avLst/>
          </a:prstGeom>
          <a:ln w="19050">
            <a:solidFill>
              <a:srgbClr val="7CD6CD"/>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DA78A54-1FDF-A442-BD42-00199DC9A714}"/>
              </a:ext>
            </a:extLst>
          </p:cNvPr>
          <p:cNvCxnSpPr>
            <a:cxnSpLocks/>
            <a:stCxn id="32" idx="3"/>
            <a:endCxn id="33" idx="1"/>
          </p:cNvCxnSpPr>
          <p:nvPr/>
        </p:nvCxnSpPr>
        <p:spPr>
          <a:xfrm>
            <a:off x="2413495" y="1679656"/>
            <a:ext cx="492945" cy="2785956"/>
          </a:xfrm>
          <a:prstGeom prst="straightConnector1">
            <a:avLst/>
          </a:prstGeom>
          <a:ln w="19050">
            <a:solidFill>
              <a:srgbClr val="7CD6CD"/>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AB10733-F10C-CC4E-AA41-68F63982ECD7}"/>
              </a:ext>
            </a:extLst>
          </p:cNvPr>
          <p:cNvCxnSpPr>
            <a:cxnSpLocks/>
            <a:stCxn id="34" idx="3"/>
            <a:endCxn id="35" idx="1"/>
          </p:cNvCxnSpPr>
          <p:nvPr/>
        </p:nvCxnSpPr>
        <p:spPr>
          <a:xfrm>
            <a:off x="3398882" y="1679656"/>
            <a:ext cx="448776" cy="2785956"/>
          </a:xfrm>
          <a:prstGeom prst="straightConnector1">
            <a:avLst/>
          </a:prstGeom>
          <a:ln w="19050">
            <a:solidFill>
              <a:srgbClr val="7CD6CD"/>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AB10733-F10C-CC4E-AA41-68F63982ECD7}"/>
              </a:ext>
            </a:extLst>
          </p:cNvPr>
          <p:cNvCxnSpPr>
            <a:cxnSpLocks/>
            <a:stCxn id="36" idx="3"/>
            <a:endCxn id="37" idx="1"/>
          </p:cNvCxnSpPr>
          <p:nvPr/>
        </p:nvCxnSpPr>
        <p:spPr>
          <a:xfrm>
            <a:off x="4340101" y="1679656"/>
            <a:ext cx="417830" cy="2785955"/>
          </a:xfrm>
          <a:prstGeom prst="straightConnector1">
            <a:avLst/>
          </a:prstGeom>
          <a:ln w="19050">
            <a:solidFill>
              <a:srgbClr val="7CD6CD"/>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2E1A0C8-1282-6648-8F0C-E93037928472}"/>
              </a:ext>
            </a:extLst>
          </p:cNvPr>
          <p:cNvCxnSpPr>
            <a:cxnSpLocks/>
            <a:stCxn id="31" idx="0"/>
          </p:cNvCxnSpPr>
          <p:nvPr/>
        </p:nvCxnSpPr>
        <p:spPr>
          <a:xfrm flipV="1">
            <a:off x="2175136" y="3976365"/>
            <a:ext cx="0" cy="258415"/>
          </a:xfrm>
          <a:prstGeom prst="straightConnector1">
            <a:avLst/>
          </a:prstGeom>
          <a:ln w="19050">
            <a:solidFill>
              <a:srgbClr val="7CD6CD"/>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7B588E4-53FD-7642-96CC-80FFCDACF114}"/>
              </a:ext>
            </a:extLst>
          </p:cNvPr>
          <p:cNvCxnSpPr>
            <a:cxnSpLocks/>
            <a:stCxn id="33" idx="0"/>
          </p:cNvCxnSpPr>
          <p:nvPr/>
        </p:nvCxnSpPr>
        <p:spPr>
          <a:xfrm flipH="1" flipV="1">
            <a:off x="3152660" y="3976365"/>
            <a:ext cx="2" cy="258414"/>
          </a:xfrm>
          <a:prstGeom prst="straightConnector1">
            <a:avLst/>
          </a:prstGeom>
          <a:ln w="19050">
            <a:solidFill>
              <a:srgbClr val="7CD6CD"/>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DD61B35-67A5-AB40-B158-6FF987001023}"/>
              </a:ext>
            </a:extLst>
          </p:cNvPr>
          <p:cNvCxnSpPr>
            <a:cxnSpLocks/>
            <a:stCxn id="35" idx="0"/>
          </p:cNvCxnSpPr>
          <p:nvPr/>
        </p:nvCxnSpPr>
        <p:spPr>
          <a:xfrm flipV="1">
            <a:off x="4093880" y="3976365"/>
            <a:ext cx="0" cy="258414"/>
          </a:xfrm>
          <a:prstGeom prst="straightConnector1">
            <a:avLst/>
          </a:prstGeom>
          <a:ln w="19050">
            <a:solidFill>
              <a:srgbClr val="7CD6CD"/>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7B588E4-53FD-7642-96CC-80FFCDACF114}"/>
              </a:ext>
            </a:extLst>
          </p:cNvPr>
          <p:cNvCxnSpPr>
            <a:cxnSpLocks/>
          </p:cNvCxnSpPr>
          <p:nvPr/>
        </p:nvCxnSpPr>
        <p:spPr>
          <a:xfrm flipV="1">
            <a:off x="5004151" y="3976365"/>
            <a:ext cx="0" cy="258413"/>
          </a:xfrm>
          <a:prstGeom prst="straightConnector1">
            <a:avLst/>
          </a:prstGeom>
          <a:ln w="19050">
            <a:solidFill>
              <a:srgbClr val="7CD6CD"/>
            </a:solidFill>
            <a:prstDash val="dash"/>
            <a:headEnd type="none"/>
            <a:tailEnd type="arrow"/>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9A44EFF-CC71-B643-B8C5-21B5D0AC1E2B}"/>
              </a:ext>
            </a:extLst>
          </p:cNvPr>
          <p:cNvSpPr txBox="1"/>
          <p:nvPr/>
        </p:nvSpPr>
        <p:spPr>
          <a:xfrm>
            <a:off x="5668204" y="1779476"/>
            <a:ext cx="6881851" cy="4401205"/>
          </a:xfrm>
          <a:prstGeom prst="rect">
            <a:avLst/>
          </a:prstGeom>
          <a:noFill/>
        </p:spPr>
        <p:txBody>
          <a:bodyPr wrap="square" rtlCol="0">
            <a:spAutoFit/>
          </a:bodyPr>
          <a:lstStyle/>
          <a:p>
            <a:pPr marL="285750" indent="-285750">
              <a:buFont typeface="Arial" panose="020B0604020202020204" pitchFamily="34" charset="0"/>
              <a:buChar char="•"/>
            </a:pPr>
            <a:r>
              <a:rPr lang="zh-CN" altLang="en-US" sz="2800" b="1" dirty="0"/>
              <a:t>输入一个数据之后，每一步的输出作为下一步的输入</a:t>
            </a:r>
            <a:endParaRPr lang="en-GB" altLang="zh-CN" sz="2800" b="1" dirty="0"/>
          </a:p>
          <a:p>
            <a:pPr marL="285750" indent="-285750">
              <a:buFont typeface="Arial" panose="020B0604020202020204" pitchFamily="34" charset="0"/>
              <a:buChar char="•"/>
            </a:pPr>
            <a:endParaRPr lang="en-GB" altLang="zh-CN" sz="2800" b="1" dirty="0"/>
          </a:p>
          <a:p>
            <a:pPr marL="285750" indent="-285750">
              <a:buFont typeface="Arial" panose="020B0604020202020204" pitchFamily="34" charset="0"/>
              <a:buChar char="•"/>
            </a:pPr>
            <a:r>
              <a:rPr lang="zh-CN" altLang="en-US" sz="2800" b="1" dirty="0"/>
              <a:t>直到输出给定的输出长度或停止字符（</a:t>
            </a:r>
            <a:r>
              <a:rPr lang="en-US" altLang="zh-CN" sz="2800" b="1" dirty="0"/>
              <a:t>EOS, end of sentence</a:t>
            </a:r>
            <a:r>
              <a:rPr lang="zh-CN" altLang="en-US" sz="2800" b="1" dirty="0"/>
              <a:t>），则停止递归</a:t>
            </a:r>
            <a:endParaRPr lang="en-GB" altLang="zh-CN" sz="2800" b="1" dirty="0"/>
          </a:p>
          <a:p>
            <a:pPr marL="285750" indent="-285750">
              <a:buFont typeface="Arial" panose="020B0604020202020204" pitchFamily="34" charset="0"/>
              <a:buChar char="•"/>
            </a:pPr>
            <a:endParaRPr lang="en-GB" altLang="zh-CN" sz="2800" b="1" dirty="0"/>
          </a:p>
          <a:p>
            <a:pPr marL="285750" indent="-285750">
              <a:buFont typeface="Arial" panose="020B0604020202020204" pitchFamily="34" charset="0"/>
              <a:buChar char="•"/>
            </a:pPr>
            <a:r>
              <a:rPr lang="zh-CN" altLang="en-US" sz="2800" b="1" dirty="0"/>
              <a:t>用所有输出来计算损失值</a:t>
            </a:r>
            <a:endParaRPr lang="en-US" altLang="zh-CN" sz="2800" b="1" dirty="0"/>
          </a:p>
          <a:p>
            <a:pPr marL="285750" indent="-285750">
              <a:buFont typeface="Arial" panose="020B0604020202020204" pitchFamily="34" charset="0"/>
              <a:buChar char="•"/>
            </a:pPr>
            <a:endParaRPr lang="en-US" altLang="zh-CN" sz="2800" b="1" dirty="0"/>
          </a:p>
          <a:p>
            <a:pPr marL="285750" indent="-285750">
              <a:buFont typeface="Arial" panose="020B0604020202020204" pitchFamily="34" charset="0"/>
              <a:buChar char="•"/>
            </a:pPr>
            <a:r>
              <a:rPr lang="zh-CN" altLang="en-US" sz="2800" b="1" dirty="0"/>
              <a:t>比如：所有输出的交叉熵之和</a:t>
            </a:r>
            <a:endParaRPr lang="en-GB" altLang="zh-CN" sz="2800" b="1" dirty="0"/>
          </a:p>
          <a:p>
            <a:pPr marL="925513" lvl="1" indent="-285750">
              <a:buFont typeface="Arial" panose="020B0604020202020204" pitchFamily="34" charset="0"/>
              <a:buChar char="•"/>
            </a:pPr>
            <a:endParaRPr lang="en-GB" altLang="zh-CN" sz="2800" b="1" dirty="0"/>
          </a:p>
        </p:txBody>
      </p:sp>
    </p:spTree>
    <p:extLst>
      <p:ext uri="{BB962C8B-B14F-4D97-AF65-F5344CB8AC3E}">
        <p14:creationId xmlns:p14="http://schemas.microsoft.com/office/powerpoint/2010/main" val="1292072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4" y="3025604"/>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36">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36">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矩形 7"/>
          <p:cNvSpPr/>
          <p:nvPr/>
        </p:nvSpPr>
        <p:spPr>
          <a:xfrm>
            <a:off x="4845199" y="3421633"/>
            <a:ext cx="5760640" cy="738664"/>
          </a:xfrm>
          <a:prstGeom prst="rect">
            <a:avLst/>
          </a:prstGeom>
        </p:spPr>
        <p:txBody>
          <a:bodyPr wrap="square" lIns="0" tIns="0" rIns="0" bIns="0">
            <a:spAutoFit/>
          </a:bodyPr>
          <a:lstStyle/>
          <a:p>
            <a:r>
              <a:rPr lang="zh-CN" altLang="en-US" sz="4800" dirty="0">
                <a:solidFill>
                  <a:schemeClr val="accent2"/>
                </a:solidFill>
                <a:ea typeface="微软雅黑" panose="020B0503020204020204" pitchFamily="34" charset="-122"/>
                <a:cs typeface="+mn-ea"/>
                <a:sym typeface="+mn-lt"/>
              </a:rPr>
              <a:t>七、同步多对多</a:t>
            </a:r>
          </a:p>
        </p:txBody>
      </p:sp>
      <p:sp>
        <p:nvSpPr>
          <p:cNvPr id="9" name="TextBox 11"/>
          <p:cNvSpPr txBox="1"/>
          <p:nvPr/>
        </p:nvSpPr>
        <p:spPr>
          <a:xfrm>
            <a:off x="4739064" y="4280785"/>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0" name="TextBox 11"/>
          <p:cNvSpPr txBox="1"/>
          <p:nvPr/>
        </p:nvSpPr>
        <p:spPr>
          <a:xfrm>
            <a:off x="6718357" y="4280785"/>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1" name="TextBox 11"/>
          <p:cNvSpPr txBox="1"/>
          <p:nvPr/>
        </p:nvSpPr>
        <p:spPr>
          <a:xfrm>
            <a:off x="4739064" y="4648866"/>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6718357" y="4648866"/>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8057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par>
                          <p:cTn id="15" fill="hold">
                            <p:stCondLst>
                              <p:cond delay="500"/>
                            </p:stCondLst>
                            <p:childTnLst>
                              <p:par>
                                <p:cTn id="16" presetID="12" presetClass="entr" presetSubtype="8"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p:tgtEl>
                                          <p:spTgt spid="9"/>
                                        </p:tgtEl>
                                        <p:attrNameLst>
                                          <p:attrName>ppt_x</p:attrName>
                                        </p:attrNameLst>
                                      </p:cBhvr>
                                      <p:tavLst>
                                        <p:tav tm="0">
                                          <p:val>
                                            <p:strVal val="#ppt_x-#ppt_w*1.125000"/>
                                          </p:val>
                                        </p:tav>
                                        <p:tav tm="100000">
                                          <p:val>
                                            <p:strVal val="#ppt_x"/>
                                          </p:val>
                                        </p:tav>
                                      </p:tavLst>
                                    </p:anim>
                                    <p:animEffect transition="in" filter="wipe(right)">
                                      <p:cBhvr>
                                        <p:cTn id="19" dur="500"/>
                                        <p:tgtEl>
                                          <p:spTgt spid="9"/>
                                        </p:tgtEl>
                                      </p:cBhvr>
                                    </p:animEffect>
                                  </p:childTnLst>
                                </p:cTn>
                              </p:par>
                            </p:childTnLst>
                          </p:cTn>
                        </p:par>
                        <p:par>
                          <p:cTn id="20" fill="hold">
                            <p:stCondLst>
                              <p:cond delay="1000"/>
                            </p:stCondLst>
                            <p:childTnLst>
                              <p:par>
                                <p:cTn id="21" presetID="1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ppt_x</p:attrName>
                                        </p:attrNameLst>
                                      </p:cBhvr>
                                      <p:tavLst>
                                        <p:tav tm="0">
                                          <p:val>
                                            <p:strVal val="#ppt_x-#ppt_w*1.125000"/>
                                          </p:val>
                                        </p:tav>
                                        <p:tav tm="100000">
                                          <p:val>
                                            <p:strVal val="#ppt_x"/>
                                          </p:val>
                                        </p:tav>
                                      </p:tavLst>
                                    </p:anim>
                                    <p:animEffect transition="in" filter="wipe(right)">
                                      <p:cBhvr>
                                        <p:cTn id="24" dur="500"/>
                                        <p:tgtEl>
                                          <p:spTgt spid="10"/>
                                        </p:tgtEl>
                                      </p:cBhvr>
                                    </p:animEffect>
                                  </p:childTnLst>
                                </p:cTn>
                              </p:par>
                            </p:childTnLst>
                          </p:cTn>
                        </p:par>
                        <p:par>
                          <p:cTn id="25" fill="hold">
                            <p:stCondLst>
                              <p:cond delay="1500"/>
                            </p:stCondLst>
                            <p:childTnLst>
                              <p:par>
                                <p:cTn id="26" presetID="1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ppt_x</p:attrName>
                                        </p:attrNameLst>
                                      </p:cBhvr>
                                      <p:tavLst>
                                        <p:tav tm="0">
                                          <p:val>
                                            <p:strVal val="#ppt_x-#ppt_w*1.125000"/>
                                          </p:val>
                                        </p:tav>
                                        <p:tav tm="100000">
                                          <p:val>
                                            <p:strVal val="#ppt_x"/>
                                          </p:val>
                                        </p:tav>
                                      </p:tavLst>
                                    </p:anim>
                                    <p:animEffect transition="in" filter="wipe(right)">
                                      <p:cBhvr>
                                        <p:cTn id="29" dur="500"/>
                                        <p:tgtEl>
                                          <p:spTgt spid="11"/>
                                        </p:tgtEl>
                                      </p:cBhvr>
                                    </p:animEffect>
                                  </p:childTnLst>
                                </p:cTn>
                              </p:par>
                            </p:childTnLst>
                          </p:cTn>
                        </p:par>
                        <p:par>
                          <p:cTn id="30" fill="hold">
                            <p:stCondLst>
                              <p:cond delay="2000"/>
                            </p:stCondLst>
                            <p:childTnLst>
                              <p:par>
                                <p:cTn id="31" presetID="12" presetClass="entr" presetSubtype="8"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p:tgtEl>
                                          <p:spTgt spid="12"/>
                                        </p:tgtEl>
                                        <p:attrNameLst>
                                          <p:attrName>ppt_x</p:attrName>
                                        </p:attrNameLst>
                                      </p:cBhvr>
                                      <p:tavLst>
                                        <p:tav tm="0">
                                          <p:val>
                                            <p:strVal val="#ppt_x-#ppt_w*1.125000"/>
                                          </p:val>
                                        </p:tav>
                                        <p:tav tm="100000">
                                          <p:val>
                                            <p:strVal val="#ppt_x"/>
                                          </p:val>
                                        </p:tav>
                                      </p:tavLst>
                                    </p:anim>
                                    <p:animEffect transition="in" filter="wipe(righ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811">
            <a:extLst>
              <a:ext uri="{FF2B5EF4-FFF2-40B4-BE49-F238E27FC236}">
                <a16:creationId xmlns:a16="http://schemas.microsoft.com/office/drawing/2014/main" id="{E7DA05CC-EAED-C84F-A99C-F5592AC24BF5}"/>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sp>
        <p:nvSpPr>
          <p:cNvPr id="3" name="TextBox 2">
            <a:extLst>
              <a:ext uri="{FF2B5EF4-FFF2-40B4-BE49-F238E27FC236}">
                <a16:creationId xmlns:a16="http://schemas.microsoft.com/office/drawing/2014/main" id="{DF7E4F43-87D3-9D4E-8DF9-AA53E83AC2E3}"/>
              </a:ext>
            </a:extLst>
          </p:cNvPr>
          <p:cNvSpPr txBox="1"/>
          <p:nvPr/>
        </p:nvSpPr>
        <p:spPr>
          <a:xfrm>
            <a:off x="617220" y="777240"/>
            <a:ext cx="5128327" cy="584775"/>
          </a:xfrm>
          <a:prstGeom prst="rect">
            <a:avLst/>
          </a:prstGeom>
          <a:noFill/>
        </p:spPr>
        <p:txBody>
          <a:bodyPr wrap="none" rtlCol="0">
            <a:spAutoFit/>
          </a:bodyPr>
          <a:lstStyle/>
          <a:p>
            <a:r>
              <a:rPr lang="zh-CN" altLang="en-US" sz="3200" b="1" dirty="0">
                <a:solidFill>
                  <a:schemeClr val="bg2">
                    <a:lumMod val="50000"/>
                  </a:schemeClr>
                </a:solidFill>
              </a:rPr>
              <a:t>递归神经网络：同步多对多</a:t>
            </a:r>
            <a:endParaRPr lang="en-US" sz="3200" b="1" dirty="0">
              <a:solidFill>
                <a:schemeClr val="bg2">
                  <a:lumMod val="50000"/>
                </a:schemeClr>
              </a:solidFill>
            </a:endParaRPr>
          </a:p>
        </p:txBody>
      </p:sp>
      <p:pic>
        <p:nvPicPr>
          <p:cNvPr id="5" name="Picture 4">
            <a:extLst>
              <a:ext uri="{FF2B5EF4-FFF2-40B4-BE49-F238E27FC236}">
                <a16:creationId xmlns:a16="http://schemas.microsoft.com/office/drawing/2014/main" id="{31A4BD8B-86D3-F545-A632-04A50DC82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026" y="1637286"/>
            <a:ext cx="4537205" cy="3735113"/>
          </a:xfrm>
          <a:prstGeom prst="rect">
            <a:avLst/>
          </a:prstGeom>
        </p:spPr>
      </p:pic>
      <p:sp>
        <p:nvSpPr>
          <p:cNvPr id="37" name="TextBox 36">
            <a:extLst>
              <a:ext uri="{FF2B5EF4-FFF2-40B4-BE49-F238E27FC236}">
                <a16:creationId xmlns:a16="http://schemas.microsoft.com/office/drawing/2014/main" id="{0B2FDF84-B3B6-3C4F-B8D4-D17AFB5B100A}"/>
              </a:ext>
            </a:extLst>
          </p:cNvPr>
          <p:cNvSpPr txBox="1"/>
          <p:nvPr/>
        </p:nvSpPr>
        <p:spPr>
          <a:xfrm>
            <a:off x="5668204" y="1779476"/>
            <a:ext cx="6881851" cy="523220"/>
          </a:xfrm>
          <a:prstGeom prst="rect">
            <a:avLst/>
          </a:prstGeom>
          <a:noFill/>
        </p:spPr>
        <p:txBody>
          <a:bodyPr wrap="square" rtlCol="0">
            <a:spAutoFit/>
          </a:bodyPr>
          <a:lstStyle/>
          <a:p>
            <a:pPr marL="925513" lvl="1" indent="-285750">
              <a:buFont typeface="Arial" panose="020B0604020202020204" pitchFamily="34" charset="0"/>
              <a:buChar char="•"/>
            </a:pPr>
            <a:endParaRPr lang="en-GB" altLang="zh-CN" sz="2800" b="1" dirty="0"/>
          </a:p>
        </p:txBody>
      </p:sp>
      <p:sp>
        <p:nvSpPr>
          <p:cNvPr id="40" name="TextBox 39">
            <a:extLst>
              <a:ext uri="{FF2B5EF4-FFF2-40B4-BE49-F238E27FC236}">
                <a16:creationId xmlns:a16="http://schemas.microsoft.com/office/drawing/2014/main" id="{C36132B7-4DFF-5448-9528-6B2838FF1AD9}"/>
              </a:ext>
            </a:extLst>
          </p:cNvPr>
          <p:cNvSpPr txBox="1"/>
          <p:nvPr/>
        </p:nvSpPr>
        <p:spPr>
          <a:xfrm>
            <a:off x="5668204" y="1779476"/>
            <a:ext cx="6881851" cy="3539430"/>
          </a:xfrm>
          <a:prstGeom prst="rect">
            <a:avLst/>
          </a:prstGeom>
          <a:noFill/>
        </p:spPr>
        <p:txBody>
          <a:bodyPr wrap="square" rtlCol="0">
            <a:spAutoFit/>
          </a:bodyPr>
          <a:lstStyle/>
          <a:p>
            <a:pPr marL="285750" indent="-285750">
              <a:buFont typeface="Arial" panose="020B0604020202020204" pitchFamily="34" charset="0"/>
              <a:buChar char="•"/>
            </a:pPr>
            <a:r>
              <a:rPr lang="zh-CN" altLang="en-US" sz="2800" b="1" dirty="0"/>
              <a:t>连续输入数据，连续输出结果</a:t>
            </a:r>
            <a:endParaRPr lang="en-GB" altLang="zh-CN" sz="2800" b="1" dirty="0"/>
          </a:p>
          <a:p>
            <a:pPr marL="285750" indent="-285750">
              <a:buFont typeface="Arial" panose="020B0604020202020204" pitchFamily="34" charset="0"/>
              <a:buChar char="•"/>
            </a:pPr>
            <a:r>
              <a:rPr lang="zh-CN" altLang="en-GB" sz="2800" b="1" dirty="0"/>
              <a:t>如</a:t>
            </a:r>
            <a:r>
              <a:rPr lang="zh-CN" altLang="en-US" sz="2800" b="1" dirty="0"/>
              <a:t>：</a:t>
            </a:r>
            <a:endParaRPr lang="en-GB" altLang="zh-CN" sz="2800" b="1" dirty="0"/>
          </a:p>
          <a:p>
            <a:pPr marL="925513" lvl="1" indent="-285750">
              <a:buFont typeface="Arial" panose="020B0604020202020204" pitchFamily="34" charset="0"/>
              <a:buChar char="•"/>
            </a:pPr>
            <a:r>
              <a:rPr lang="zh-CN" altLang="en-US" sz="2800" b="1" dirty="0"/>
              <a:t>摄像头车辆计数</a:t>
            </a:r>
            <a:endParaRPr lang="en-GB" altLang="zh-CN" sz="2800" b="1" dirty="0"/>
          </a:p>
          <a:p>
            <a:pPr marL="925513" lvl="1" indent="-285750">
              <a:buFont typeface="Arial" panose="020B0604020202020204" pitchFamily="34" charset="0"/>
              <a:buChar char="•"/>
            </a:pPr>
            <a:r>
              <a:rPr lang="zh-CN" altLang="en-US" sz="2800" b="1" dirty="0"/>
              <a:t>连续</a:t>
            </a:r>
            <a:r>
              <a:rPr lang="zh-CN" altLang="en-GB" sz="2800" b="1" dirty="0"/>
              <a:t>信号</a:t>
            </a:r>
            <a:r>
              <a:rPr lang="zh-CN" altLang="en-US" sz="2800" b="1" dirty="0"/>
              <a:t>分析</a:t>
            </a:r>
            <a:endParaRPr lang="en-GB" altLang="zh-CN" sz="2800" b="1" dirty="0"/>
          </a:p>
          <a:p>
            <a:pPr marL="285750" indent="-285750">
              <a:buFont typeface="Arial" panose="020B0604020202020204" pitchFamily="34" charset="0"/>
              <a:buChar char="•"/>
            </a:pPr>
            <a:r>
              <a:rPr lang="zh-CN" altLang="en-GB" sz="2800" b="1" dirty="0"/>
              <a:t>训练时</a:t>
            </a:r>
            <a:r>
              <a:rPr lang="zh-CN" altLang="en-US" sz="2800" b="1" dirty="0"/>
              <a:t>，需要设定有限的序列长度，来求损失值。</a:t>
            </a:r>
            <a:endParaRPr lang="en-GB" altLang="zh-CN" sz="2800" b="1" dirty="0"/>
          </a:p>
          <a:p>
            <a:pPr marL="285750" indent="-285750">
              <a:buFont typeface="Arial" panose="020B0604020202020204" pitchFamily="34" charset="0"/>
              <a:buChar char="•"/>
            </a:pPr>
            <a:r>
              <a:rPr lang="zh-CN" altLang="en-US" sz="2800" b="1" dirty="0"/>
              <a:t>使用时，可以不断地连续输入</a:t>
            </a:r>
            <a:endParaRPr lang="en-GB" altLang="zh-CN" sz="2800" b="1" dirty="0"/>
          </a:p>
          <a:p>
            <a:pPr marL="285750" indent="-285750">
              <a:buFont typeface="Arial" panose="020B0604020202020204" pitchFamily="34" charset="0"/>
              <a:buChar char="•"/>
            </a:pPr>
            <a:endParaRPr lang="en-GB" altLang="zh-CN" sz="2800" b="1" dirty="0"/>
          </a:p>
        </p:txBody>
      </p:sp>
      <p:pic>
        <p:nvPicPr>
          <p:cNvPr id="21" name="Picture 20">
            <a:extLst>
              <a:ext uri="{FF2B5EF4-FFF2-40B4-BE49-F238E27FC236}">
                <a16:creationId xmlns:a16="http://schemas.microsoft.com/office/drawing/2014/main" id="{CCE957D4-3A3D-3B4E-B6A7-85F3C4633497}"/>
              </a:ext>
            </a:extLst>
          </p:cNvPr>
          <p:cNvPicPr>
            <a:picLocks/>
          </p:cNvPicPr>
          <p:nvPr/>
        </p:nvPicPr>
        <p:blipFill>
          <a:blip r:embed="rId3"/>
          <a:stretch>
            <a:fillRect/>
          </a:stretch>
        </p:blipFill>
        <p:spPr>
          <a:xfrm>
            <a:off x="993798" y="5237447"/>
            <a:ext cx="645317" cy="613748"/>
          </a:xfrm>
          <a:prstGeom prst="rect">
            <a:avLst/>
          </a:prstGeom>
          <a:scene3d>
            <a:camera prst="orthographicFront">
              <a:rot lat="0" lon="0" rev="0"/>
            </a:camera>
            <a:lightRig rig="threePt" dir="t"/>
          </a:scene3d>
        </p:spPr>
      </p:pic>
      <p:pic>
        <p:nvPicPr>
          <p:cNvPr id="22" name="Picture 21">
            <a:extLst>
              <a:ext uri="{FF2B5EF4-FFF2-40B4-BE49-F238E27FC236}">
                <a16:creationId xmlns:a16="http://schemas.microsoft.com/office/drawing/2014/main" id="{03567AD8-3EFF-AF46-84F2-37A6D7B01E03}"/>
              </a:ext>
            </a:extLst>
          </p:cNvPr>
          <p:cNvPicPr>
            <a:picLocks/>
          </p:cNvPicPr>
          <p:nvPr/>
        </p:nvPicPr>
        <p:blipFill>
          <a:blip r:embed="rId4"/>
          <a:stretch>
            <a:fillRect/>
          </a:stretch>
        </p:blipFill>
        <p:spPr>
          <a:xfrm>
            <a:off x="3114953" y="5237447"/>
            <a:ext cx="645317" cy="613748"/>
          </a:xfrm>
          <a:prstGeom prst="rect">
            <a:avLst/>
          </a:prstGeom>
          <a:scene3d>
            <a:camera prst="orthographicFront">
              <a:rot lat="0" lon="0" rev="0"/>
            </a:camera>
            <a:lightRig rig="threePt" dir="t"/>
          </a:scene3d>
        </p:spPr>
      </p:pic>
      <p:pic>
        <p:nvPicPr>
          <p:cNvPr id="23" name="Picture 22">
            <a:extLst>
              <a:ext uri="{FF2B5EF4-FFF2-40B4-BE49-F238E27FC236}">
                <a16:creationId xmlns:a16="http://schemas.microsoft.com/office/drawing/2014/main" id="{31856351-E9D1-5542-81BB-089416F5D44D}"/>
              </a:ext>
            </a:extLst>
          </p:cNvPr>
          <p:cNvPicPr>
            <a:picLocks/>
          </p:cNvPicPr>
          <p:nvPr/>
        </p:nvPicPr>
        <p:blipFill>
          <a:blip r:embed="rId5"/>
          <a:stretch>
            <a:fillRect/>
          </a:stretch>
        </p:blipFill>
        <p:spPr>
          <a:xfrm>
            <a:off x="4193019" y="5237447"/>
            <a:ext cx="645317" cy="613748"/>
          </a:xfrm>
          <a:prstGeom prst="rect">
            <a:avLst/>
          </a:prstGeom>
          <a:scene3d>
            <a:camera prst="orthographicFront">
              <a:rot lat="0" lon="0" rev="0"/>
            </a:camera>
            <a:lightRig rig="threePt" dir="t"/>
          </a:scene3d>
        </p:spPr>
      </p:pic>
      <p:pic>
        <p:nvPicPr>
          <p:cNvPr id="24" name="Picture 23">
            <a:extLst>
              <a:ext uri="{FF2B5EF4-FFF2-40B4-BE49-F238E27FC236}">
                <a16:creationId xmlns:a16="http://schemas.microsoft.com/office/drawing/2014/main" id="{81FE65B1-216F-CE42-8344-8D7BA920C09F}"/>
              </a:ext>
            </a:extLst>
          </p:cNvPr>
          <p:cNvPicPr>
            <a:picLocks/>
          </p:cNvPicPr>
          <p:nvPr/>
        </p:nvPicPr>
        <p:blipFill>
          <a:blip r:embed="rId4"/>
          <a:stretch>
            <a:fillRect/>
          </a:stretch>
        </p:blipFill>
        <p:spPr>
          <a:xfrm>
            <a:off x="2036887" y="5237447"/>
            <a:ext cx="645317" cy="613748"/>
          </a:xfrm>
          <a:prstGeom prst="rect">
            <a:avLst/>
          </a:prstGeom>
          <a:scene3d>
            <a:camera prst="orthographicFront">
              <a:rot lat="0" lon="0" rev="0"/>
            </a:camera>
            <a:lightRig rig="threePt" dir="t"/>
          </a:scene3d>
        </p:spPr>
      </p:pic>
      <p:sp>
        <p:nvSpPr>
          <p:cNvPr id="6" name="TextBox 5">
            <a:extLst>
              <a:ext uri="{FF2B5EF4-FFF2-40B4-BE49-F238E27FC236}">
                <a16:creationId xmlns:a16="http://schemas.microsoft.com/office/drawing/2014/main" id="{BFC9567F-B945-8142-B738-20D39631B135}"/>
              </a:ext>
            </a:extLst>
          </p:cNvPr>
          <p:cNvSpPr txBox="1"/>
          <p:nvPr/>
        </p:nvSpPr>
        <p:spPr>
          <a:xfrm>
            <a:off x="1146377" y="1406453"/>
            <a:ext cx="340158" cy="461665"/>
          </a:xfrm>
          <a:prstGeom prst="rect">
            <a:avLst/>
          </a:prstGeom>
          <a:noFill/>
        </p:spPr>
        <p:txBody>
          <a:bodyPr wrap="none" rtlCol="0">
            <a:spAutoFit/>
          </a:bodyPr>
          <a:lstStyle/>
          <a:p>
            <a:r>
              <a:rPr lang="en-US" sz="2400" dirty="0"/>
              <a:t>5</a:t>
            </a:r>
          </a:p>
        </p:txBody>
      </p:sp>
      <p:sp>
        <p:nvSpPr>
          <p:cNvPr id="32" name="TextBox 31">
            <a:extLst>
              <a:ext uri="{FF2B5EF4-FFF2-40B4-BE49-F238E27FC236}">
                <a16:creationId xmlns:a16="http://schemas.microsoft.com/office/drawing/2014/main" id="{065726A7-09AC-1046-BA6E-582688217BE4}"/>
              </a:ext>
            </a:extLst>
          </p:cNvPr>
          <p:cNvSpPr txBox="1"/>
          <p:nvPr/>
        </p:nvSpPr>
        <p:spPr>
          <a:xfrm>
            <a:off x="2189466" y="1406453"/>
            <a:ext cx="340158" cy="461665"/>
          </a:xfrm>
          <a:prstGeom prst="rect">
            <a:avLst/>
          </a:prstGeom>
          <a:noFill/>
        </p:spPr>
        <p:txBody>
          <a:bodyPr wrap="none" rtlCol="0">
            <a:spAutoFit/>
          </a:bodyPr>
          <a:lstStyle/>
          <a:p>
            <a:r>
              <a:rPr lang="en-US" sz="2400" dirty="0"/>
              <a:t>6</a:t>
            </a:r>
          </a:p>
        </p:txBody>
      </p:sp>
      <p:sp>
        <p:nvSpPr>
          <p:cNvPr id="33" name="TextBox 5">
            <a:extLst>
              <a:ext uri="{FF2B5EF4-FFF2-40B4-BE49-F238E27FC236}">
                <a16:creationId xmlns:a16="http://schemas.microsoft.com/office/drawing/2014/main" id="{BFC9567F-B945-8142-B738-20D39631B135}"/>
              </a:ext>
            </a:extLst>
          </p:cNvPr>
          <p:cNvSpPr txBox="1"/>
          <p:nvPr/>
        </p:nvSpPr>
        <p:spPr>
          <a:xfrm>
            <a:off x="3265119" y="1406453"/>
            <a:ext cx="340158" cy="46166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sz="2400" dirty="0"/>
              <a:t>7</a:t>
            </a:r>
          </a:p>
        </p:txBody>
      </p:sp>
      <p:sp>
        <p:nvSpPr>
          <p:cNvPr id="34" name="TextBox 5">
            <a:extLst>
              <a:ext uri="{FF2B5EF4-FFF2-40B4-BE49-F238E27FC236}">
                <a16:creationId xmlns:a16="http://schemas.microsoft.com/office/drawing/2014/main" id="{BFC9567F-B945-8142-B738-20D39631B135}"/>
              </a:ext>
            </a:extLst>
          </p:cNvPr>
          <p:cNvSpPr txBox="1"/>
          <p:nvPr/>
        </p:nvSpPr>
        <p:spPr>
          <a:xfrm>
            <a:off x="4306321" y="1406453"/>
            <a:ext cx="340158" cy="46166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sz="2400" dirty="0"/>
              <a:t>6</a:t>
            </a:r>
          </a:p>
        </p:txBody>
      </p:sp>
      <p:sp>
        <p:nvSpPr>
          <p:cNvPr id="7" name="TextBox 6">
            <a:extLst>
              <a:ext uri="{FF2B5EF4-FFF2-40B4-BE49-F238E27FC236}">
                <a16:creationId xmlns:a16="http://schemas.microsoft.com/office/drawing/2014/main" id="{D122A693-C324-B34E-88D1-6B78D1531C9A}"/>
              </a:ext>
            </a:extLst>
          </p:cNvPr>
          <p:cNvSpPr txBox="1"/>
          <p:nvPr/>
        </p:nvSpPr>
        <p:spPr>
          <a:xfrm>
            <a:off x="5745547" y="5342669"/>
            <a:ext cx="3763466" cy="400110"/>
          </a:xfrm>
          <a:prstGeom prst="rect">
            <a:avLst/>
          </a:prstGeom>
          <a:noFill/>
        </p:spPr>
        <p:txBody>
          <a:bodyPr wrap="none" rtlCol="0">
            <a:spAutoFit/>
          </a:bodyPr>
          <a:lstStyle/>
          <a:p>
            <a:r>
              <a:rPr lang="zh-CN" altLang="en-US" sz="2000" dirty="0">
                <a:solidFill>
                  <a:srgbClr val="FF0000"/>
                </a:solidFill>
              </a:rPr>
              <a:t>序列长度（</a:t>
            </a:r>
            <a:r>
              <a:rPr lang="en-US" altLang="zh-CN" sz="2000" dirty="0">
                <a:solidFill>
                  <a:srgbClr val="FF0000"/>
                </a:solidFill>
              </a:rPr>
              <a:t>Sequence Length</a:t>
            </a:r>
            <a:r>
              <a:rPr lang="zh-CN" altLang="en-US" sz="2000" dirty="0">
                <a:solidFill>
                  <a:srgbClr val="FF0000"/>
                </a:solidFill>
              </a:rPr>
              <a:t>）</a:t>
            </a:r>
            <a:r>
              <a:rPr lang="en-US" altLang="zh-CN" sz="2000" dirty="0">
                <a:solidFill>
                  <a:srgbClr val="FF0000"/>
                </a:solidFill>
              </a:rPr>
              <a:t>=4</a:t>
            </a:r>
            <a:endParaRPr lang="en-US" sz="2000" dirty="0">
              <a:solidFill>
                <a:srgbClr val="FF0000"/>
              </a:solidFill>
            </a:endParaRPr>
          </a:p>
        </p:txBody>
      </p:sp>
      <p:cxnSp>
        <p:nvCxnSpPr>
          <p:cNvPr id="38" name="Straight Arrow Connector 37">
            <a:extLst>
              <a:ext uri="{FF2B5EF4-FFF2-40B4-BE49-F238E27FC236}">
                <a16:creationId xmlns:a16="http://schemas.microsoft.com/office/drawing/2014/main" id="{9BCB0F51-B4AB-7641-AD23-CE4497464B69}"/>
              </a:ext>
            </a:extLst>
          </p:cNvPr>
          <p:cNvCxnSpPr>
            <a:cxnSpLocks/>
            <a:stCxn id="7" idx="1"/>
          </p:cNvCxnSpPr>
          <p:nvPr/>
        </p:nvCxnSpPr>
        <p:spPr>
          <a:xfrm flipH="1" flipV="1">
            <a:off x="4989215" y="5056486"/>
            <a:ext cx="756332" cy="48623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859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811">
            <a:extLst>
              <a:ext uri="{FF2B5EF4-FFF2-40B4-BE49-F238E27FC236}">
                <a16:creationId xmlns:a16="http://schemas.microsoft.com/office/drawing/2014/main" id="{E7DA05CC-EAED-C84F-A99C-F5592AC24BF5}"/>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sp>
        <p:nvSpPr>
          <p:cNvPr id="3" name="TextBox 2">
            <a:extLst>
              <a:ext uri="{FF2B5EF4-FFF2-40B4-BE49-F238E27FC236}">
                <a16:creationId xmlns:a16="http://schemas.microsoft.com/office/drawing/2014/main" id="{DF7E4F43-87D3-9D4E-8DF9-AA53E83AC2E3}"/>
              </a:ext>
            </a:extLst>
          </p:cNvPr>
          <p:cNvSpPr txBox="1"/>
          <p:nvPr/>
        </p:nvSpPr>
        <p:spPr>
          <a:xfrm>
            <a:off x="617220" y="777240"/>
            <a:ext cx="5128327" cy="584775"/>
          </a:xfrm>
          <a:prstGeom prst="rect">
            <a:avLst/>
          </a:prstGeom>
          <a:noFill/>
        </p:spPr>
        <p:txBody>
          <a:bodyPr wrap="none" rtlCol="0">
            <a:spAutoFit/>
          </a:bodyPr>
          <a:lstStyle/>
          <a:p>
            <a:r>
              <a:rPr lang="zh-CN" altLang="en-US" sz="3200" b="1" dirty="0">
                <a:solidFill>
                  <a:schemeClr val="bg2">
                    <a:lumMod val="50000"/>
                  </a:schemeClr>
                </a:solidFill>
              </a:rPr>
              <a:t>递归神经网络：同步多对多</a:t>
            </a:r>
            <a:endParaRPr lang="en-US" sz="3200" b="1" dirty="0">
              <a:solidFill>
                <a:schemeClr val="bg2">
                  <a:lumMod val="50000"/>
                </a:schemeClr>
              </a:solidFill>
            </a:endParaRPr>
          </a:p>
        </p:txBody>
      </p:sp>
      <p:pic>
        <p:nvPicPr>
          <p:cNvPr id="5" name="Picture 4">
            <a:extLst>
              <a:ext uri="{FF2B5EF4-FFF2-40B4-BE49-F238E27FC236}">
                <a16:creationId xmlns:a16="http://schemas.microsoft.com/office/drawing/2014/main" id="{31A4BD8B-86D3-F545-A632-04A50DC82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026" y="1637286"/>
            <a:ext cx="4813300" cy="3962400"/>
          </a:xfrm>
          <a:prstGeom prst="rect">
            <a:avLst/>
          </a:prstGeom>
        </p:spPr>
      </p:pic>
      <p:sp>
        <p:nvSpPr>
          <p:cNvPr id="8" name="TextBox 29">
            <a:extLst>
              <a:ext uri="{FF2B5EF4-FFF2-40B4-BE49-F238E27FC236}">
                <a16:creationId xmlns:a16="http://schemas.microsoft.com/office/drawing/2014/main" id="{88F7A014-278C-9B47-8702-5765616E0175}"/>
              </a:ext>
            </a:extLst>
          </p:cNvPr>
          <p:cNvSpPr txBox="1"/>
          <p:nvPr/>
        </p:nvSpPr>
        <p:spPr>
          <a:xfrm>
            <a:off x="1113262" y="5413380"/>
            <a:ext cx="492443" cy="46166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一</a:t>
            </a:r>
            <a:endParaRPr lang="en-US" sz="2400" dirty="0">
              <a:highlight>
                <a:srgbClr val="74D7D4"/>
              </a:highlight>
            </a:endParaRPr>
          </a:p>
        </p:txBody>
      </p:sp>
      <p:sp>
        <p:nvSpPr>
          <p:cNvPr id="9" name="TextBox 31">
            <a:extLst>
              <a:ext uri="{FF2B5EF4-FFF2-40B4-BE49-F238E27FC236}">
                <a16:creationId xmlns:a16="http://schemas.microsoft.com/office/drawing/2014/main" id="{1C47A7E0-BAD4-544E-9408-04EC34D466A8}"/>
              </a:ext>
            </a:extLst>
          </p:cNvPr>
          <p:cNvSpPr txBox="1"/>
          <p:nvPr/>
        </p:nvSpPr>
        <p:spPr>
          <a:xfrm>
            <a:off x="2252911" y="5413380"/>
            <a:ext cx="49244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只</a:t>
            </a:r>
            <a:endParaRPr lang="en-US" sz="2400" dirty="0">
              <a:highlight>
                <a:srgbClr val="74D7D4"/>
              </a:highlight>
            </a:endParaRPr>
          </a:p>
        </p:txBody>
      </p:sp>
      <p:sp>
        <p:nvSpPr>
          <p:cNvPr id="10" name="TextBox 31">
            <a:extLst>
              <a:ext uri="{FF2B5EF4-FFF2-40B4-BE49-F238E27FC236}">
                <a16:creationId xmlns:a16="http://schemas.microsoft.com/office/drawing/2014/main" id="{1C47A7E0-BAD4-544E-9408-04EC34D466A8}"/>
              </a:ext>
            </a:extLst>
          </p:cNvPr>
          <p:cNvSpPr txBox="1"/>
          <p:nvPr/>
        </p:nvSpPr>
        <p:spPr>
          <a:xfrm>
            <a:off x="3411537" y="5413380"/>
            <a:ext cx="49244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红</a:t>
            </a:r>
            <a:endParaRPr lang="en-US" sz="2400" dirty="0">
              <a:highlight>
                <a:srgbClr val="74D7D4"/>
              </a:highlight>
            </a:endParaRPr>
          </a:p>
        </p:txBody>
      </p:sp>
      <p:sp>
        <p:nvSpPr>
          <p:cNvPr id="11" name="TextBox 31">
            <a:extLst>
              <a:ext uri="{FF2B5EF4-FFF2-40B4-BE49-F238E27FC236}">
                <a16:creationId xmlns:a16="http://schemas.microsoft.com/office/drawing/2014/main" id="{1C47A7E0-BAD4-544E-9408-04EC34D466A8}"/>
              </a:ext>
            </a:extLst>
          </p:cNvPr>
          <p:cNvSpPr txBox="1"/>
          <p:nvPr/>
        </p:nvSpPr>
        <p:spPr>
          <a:xfrm>
            <a:off x="4485159" y="5413380"/>
            <a:ext cx="49244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鸟</a:t>
            </a:r>
            <a:endParaRPr lang="en-US" sz="2400" dirty="0">
              <a:highlight>
                <a:srgbClr val="74D7D4"/>
              </a:highlight>
            </a:endParaRPr>
          </a:p>
        </p:txBody>
      </p:sp>
      <p:sp>
        <p:nvSpPr>
          <p:cNvPr id="16" name="TextBox 31">
            <a:extLst>
              <a:ext uri="{FF2B5EF4-FFF2-40B4-BE49-F238E27FC236}">
                <a16:creationId xmlns:a16="http://schemas.microsoft.com/office/drawing/2014/main" id="{99DC89E5-F3FA-B949-BA68-5183D2BB2FE5}"/>
              </a:ext>
            </a:extLst>
          </p:cNvPr>
          <p:cNvSpPr txBox="1"/>
          <p:nvPr/>
        </p:nvSpPr>
        <p:spPr>
          <a:xfrm>
            <a:off x="1099139" y="1406453"/>
            <a:ext cx="49244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只</a:t>
            </a:r>
            <a:endParaRPr lang="en-US" sz="2400" dirty="0">
              <a:highlight>
                <a:srgbClr val="74D7D4"/>
              </a:highlight>
            </a:endParaRPr>
          </a:p>
        </p:txBody>
      </p:sp>
      <p:sp>
        <p:nvSpPr>
          <p:cNvPr id="17" name="TextBox 31">
            <a:extLst>
              <a:ext uri="{FF2B5EF4-FFF2-40B4-BE49-F238E27FC236}">
                <a16:creationId xmlns:a16="http://schemas.microsoft.com/office/drawing/2014/main" id="{C6824791-CA38-A64F-8E54-0233CD83CAD0}"/>
              </a:ext>
            </a:extLst>
          </p:cNvPr>
          <p:cNvSpPr txBox="1"/>
          <p:nvPr/>
        </p:nvSpPr>
        <p:spPr>
          <a:xfrm>
            <a:off x="2257765" y="1406453"/>
            <a:ext cx="49244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红</a:t>
            </a:r>
            <a:endParaRPr lang="en-US" sz="2400" dirty="0">
              <a:highlight>
                <a:srgbClr val="74D7D4"/>
              </a:highlight>
            </a:endParaRPr>
          </a:p>
        </p:txBody>
      </p:sp>
      <p:sp>
        <p:nvSpPr>
          <p:cNvPr id="18" name="TextBox 31">
            <a:extLst>
              <a:ext uri="{FF2B5EF4-FFF2-40B4-BE49-F238E27FC236}">
                <a16:creationId xmlns:a16="http://schemas.microsoft.com/office/drawing/2014/main" id="{6C3DFC24-D9D5-F949-ABEA-3B8177AE7880}"/>
              </a:ext>
            </a:extLst>
          </p:cNvPr>
          <p:cNvSpPr txBox="1"/>
          <p:nvPr/>
        </p:nvSpPr>
        <p:spPr>
          <a:xfrm>
            <a:off x="3341102" y="1406453"/>
            <a:ext cx="49244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鸟</a:t>
            </a:r>
            <a:endParaRPr lang="en-US" sz="2400" dirty="0">
              <a:highlight>
                <a:srgbClr val="74D7D4"/>
              </a:highlight>
            </a:endParaRPr>
          </a:p>
        </p:txBody>
      </p:sp>
      <p:sp>
        <p:nvSpPr>
          <p:cNvPr id="19" name="TextBox 31">
            <a:extLst>
              <a:ext uri="{FF2B5EF4-FFF2-40B4-BE49-F238E27FC236}">
                <a16:creationId xmlns:a16="http://schemas.microsoft.com/office/drawing/2014/main" id="{56DA9C00-8D62-B244-8D38-EAA969988CD3}"/>
              </a:ext>
            </a:extLst>
          </p:cNvPr>
          <p:cNvSpPr txBox="1"/>
          <p:nvPr/>
        </p:nvSpPr>
        <p:spPr>
          <a:xfrm>
            <a:off x="4197127" y="1406452"/>
            <a:ext cx="1152128"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altLang="zh-CN" sz="2400" dirty="0">
                <a:highlight>
                  <a:srgbClr val="74D7D4"/>
                </a:highlight>
              </a:rPr>
              <a:t>&lt;EOS&gt;</a:t>
            </a:r>
            <a:endParaRPr lang="en-US" sz="2400" dirty="0">
              <a:highlight>
                <a:srgbClr val="74D7D4"/>
              </a:highlight>
            </a:endParaRPr>
          </a:p>
        </p:txBody>
      </p:sp>
      <p:cxnSp>
        <p:nvCxnSpPr>
          <p:cNvPr id="20" name="Straight Arrow Connector 19">
            <a:extLst>
              <a:ext uri="{FF2B5EF4-FFF2-40B4-BE49-F238E27FC236}">
                <a16:creationId xmlns:a16="http://schemas.microsoft.com/office/drawing/2014/main" id="{AD8FD5C7-7A9E-FA45-8035-553310E0BC32}"/>
              </a:ext>
            </a:extLst>
          </p:cNvPr>
          <p:cNvCxnSpPr>
            <a:cxnSpLocks/>
            <a:endCxn id="9" idx="1"/>
          </p:cNvCxnSpPr>
          <p:nvPr/>
        </p:nvCxnSpPr>
        <p:spPr>
          <a:xfrm>
            <a:off x="1605705" y="1637286"/>
            <a:ext cx="647206" cy="4006927"/>
          </a:xfrm>
          <a:prstGeom prst="straightConnector1">
            <a:avLst/>
          </a:prstGeom>
          <a:ln w="19050">
            <a:solidFill>
              <a:srgbClr val="7CD6CD"/>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6557723-FAC4-CB4C-8B55-3BB9D3A19699}"/>
              </a:ext>
            </a:extLst>
          </p:cNvPr>
          <p:cNvCxnSpPr>
            <a:cxnSpLocks/>
          </p:cNvCxnSpPr>
          <p:nvPr/>
        </p:nvCxnSpPr>
        <p:spPr>
          <a:xfrm>
            <a:off x="2729683" y="1638590"/>
            <a:ext cx="647206" cy="4006927"/>
          </a:xfrm>
          <a:prstGeom prst="straightConnector1">
            <a:avLst/>
          </a:prstGeom>
          <a:ln w="19050">
            <a:solidFill>
              <a:srgbClr val="7CD6CD"/>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D8FD5C7-7A9E-FA45-8035-553310E0BC32}"/>
              </a:ext>
            </a:extLst>
          </p:cNvPr>
          <p:cNvCxnSpPr>
            <a:cxnSpLocks/>
          </p:cNvCxnSpPr>
          <p:nvPr/>
        </p:nvCxnSpPr>
        <p:spPr>
          <a:xfrm>
            <a:off x="3875892" y="1637284"/>
            <a:ext cx="647206" cy="4006927"/>
          </a:xfrm>
          <a:prstGeom prst="straightConnector1">
            <a:avLst/>
          </a:prstGeom>
          <a:ln w="19050">
            <a:solidFill>
              <a:srgbClr val="7CD6CD"/>
            </a:solidFill>
            <a:prstDash val="dash"/>
            <a:headEnd type="none"/>
            <a:tailEnd type="arrow"/>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B2FDF84-B3B6-3C4F-B8D4-D17AFB5B100A}"/>
              </a:ext>
            </a:extLst>
          </p:cNvPr>
          <p:cNvSpPr txBox="1"/>
          <p:nvPr/>
        </p:nvSpPr>
        <p:spPr>
          <a:xfrm>
            <a:off x="5668204" y="1779476"/>
            <a:ext cx="6881851" cy="523220"/>
          </a:xfrm>
          <a:prstGeom prst="rect">
            <a:avLst/>
          </a:prstGeom>
          <a:noFill/>
        </p:spPr>
        <p:txBody>
          <a:bodyPr wrap="square" rtlCol="0">
            <a:spAutoFit/>
          </a:bodyPr>
          <a:lstStyle/>
          <a:p>
            <a:pPr marL="925513" lvl="1" indent="-285750">
              <a:buFont typeface="Arial" panose="020B0604020202020204" pitchFamily="34" charset="0"/>
              <a:buChar char="•"/>
            </a:pPr>
            <a:endParaRPr lang="en-GB" altLang="zh-CN" sz="2800" b="1" dirty="0"/>
          </a:p>
        </p:txBody>
      </p:sp>
      <p:sp>
        <p:nvSpPr>
          <p:cNvPr id="40" name="TextBox 39">
            <a:extLst>
              <a:ext uri="{FF2B5EF4-FFF2-40B4-BE49-F238E27FC236}">
                <a16:creationId xmlns:a16="http://schemas.microsoft.com/office/drawing/2014/main" id="{C36132B7-4DFF-5448-9528-6B2838FF1AD9}"/>
              </a:ext>
            </a:extLst>
          </p:cNvPr>
          <p:cNvSpPr txBox="1"/>
          <p:nvPr/>
        </p:nvSpPr>
        <p:spPr>
          <a:xfrm>
            <a:off x="5668204" y="1779476"/>
            <a:ext cx="6881851" cy="954107"/>
          </a:xfrm>
          <a:prstGeom prst="rect">
            <a:avLst/>
          </a:prstGeom>
          <a:noFill/>
        </p:spPr>
        <p:txBody>
          <a:bodyPr wrap="square" rtlCol="0">
            <a:spAutoFit/>
          </a:bodyPr>
          <a:lstStyle/>
          <a:p>
            <a:pPr marL="285750" indent="-285750">
              <a:buFont typeface="Arial" panose="020B0604020202020204" pitchFamily="34" charset="0"/>
              <a:buChar char="•"/>
            </a:pPr>
            <a:r>
              <a:rPr lang="zh-CN" altLang="en-GB" sz="2800" b="1" dirty="0"/>
              <a:t>也可</a:t>
            </a:r>
            <a:r>
              <a:rPr lang="zh-CN" altLang="en-US" sz="2800" b="1" dirty="0"/>
              <a:t>把上一步的输出，作为下一步的输入，实现序列生成！</a:t>
            </a:r>
            <a:endParaRPr lang="en-GB" altLang="zh-CN" sz="2800" b="1" dirty="0"/>
          </a:p>
        </p:txBody>
      </p:sp>
      <p:sp>
        <p:nvSpPr>
          <p:cNvPr id="41" name="TextBox 40">
            <a:extLst>
              <a:ext uri="{FF2B5EF4-FFF2-40B4-BE49-F238E27FC236}">
                <a16:creationId xmlns:a16="http://schemas.microsoft.com/office/drawing/2014/main" id="{E507F883-6815-E54C-A2D6-3E72449A8C06}"/>
              </a:ext>
            </a:extLst>
          </p:cNvPr>
          <p:cNvSpPr txBox="1"/>
          <p:nvPr/>
        </p:nvSpPr>
        <p:spPr>
          <a:xfrm>
            <a:off x="6487014" y="5043961"/>
            <a:ext cx="3262432" cy="400110"/>
          </a:xfrm>
          <a:prstGeom prst="rect">
            <a:avLst/>
          </a:prstGeom>
          <a:noFill/>
        </p:spPr>
        <p:txBody>
          <a:bodyPr wrap="none" rtlCol="0">
            <a:spAutoFit/>
          </a:bodyPr>
          <a:lstStyle/>
          <a:p>
            <a:r>
              <a:rPr lang="zh-CN" altLang="en-GB" sz="2000" dirty="0">
                <a:solidFill>
                  <a:srgbClr val="FF0000"/>
                </a:solidFill>
              </a:rPr>
              <a:t>输入</a:t>
            </a:r>
            <a:r>
              <a:rPr lang="zh-CN" altLang="en-US" sz="2000" dirty="0">
                <a:solidFill>
                  <a:srgbClr val="FF0000"/>
                </a:solidFill>
              </a:rPr>
              <a:t>“一”，输出整个句子</a:t>
            </a:r>
            <a:endParaRPr lang="en-US" sz="2000" dirty="0">
              <a:solidFill>
                <a:srgbClr val="FF0000"/>
              </a:solidFill>
            </a:endParaRPr>
          </a:p>
        </p:txBody>
      </p:sp>
      <p:cxnSp>
        <p:nvCxnSpPr>
          <p:cNvPr id="42" name="Straight Arrow Connector 41">
            <a:extLst>
              <a:ext uri="{FF2B5EF4-FFF2-40B4-BE49-F238E27FC236}">
                <a16:creationId xmlns:a16="http://schemas.microsoft.com/office/drawing/2014/main" id="{69C8B993-0F75-D946-942D-FEDDB3D63E9F}"/>
              </a:ext>
            </a:extLst>
          </p:cNvPr>
          <p:cNvCxnSpPr>
            <a:cxnSpLocks/>
            <a:stCxn id="41" idx="1"/>
          </p:cNvCxnSpPr>
          <p:nvPr/>
        </p:nvCxnSpPr>
        <p:spPr>
          <a:xfrm flipH="1">
            <a:off x="5269546" y="5244016"/>
            <a:ext cx="1217468"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022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4" y="3025604"/>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36">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36">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矩形 7"/>
          <p:cNvSpPr/>
          <p:nvPr/>
        </p:nvSpPr>
        <p:spPr>
          <a:xfrm>
            <a:off x="4845199" y="3421633"/>
            <a:ext cx="5760640" cy="738664"/>
          </a:xfrm>
          <a:prstGeom prst="rect">
            <a:avLst/>
          </a:prstGeom>
        </p:spPr>
        <p:txBody>
          <a:bodyPr wrap="square" lIns="0" tIns="0" rIns="0" bIns="0">
            <a:spAutoFit/>
          </a:bodyPr>
          <a:lstStyle/>
          <a:p>
            <a:r>
              <a:rPr lang="zh-CN" altLang="en-US" sz="4800" dirty="0">
                <a:solidFill>
                  <a:schemeClr val="accent2"/>
                </a:solidFill>
                <a:ea typeface="微软雅黑" panose="020B0503020204020204" pitchFamily="34" charset="-122"/>
                <a:cs typeface="+mn-ea"/>
                <a:sym typeface="+mn-lt"/>
              </a:rPr>
              <a:t>八、异步多对多</a:t>
            </a:r>
          </a:p>
        </p:txBody>
      </p:sp>
      <p:sp>
        <p:nvSpPr>
          <p:cNvPr id="9" name="TextBox 11"/>
          <p:cNvSpPr txBox="1"/>
          <p:nvPr/>
        </p:nvSpPr>
        <p:spPr>
          <a:xfrm>
            <a:off x="4739064" y="4280785"/>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0" name="TextBox 11"/>
          <p:cNvSpPr txBox="1"/>
          <p:nvPr/>
        </p:nvSpPr>
        <p:spPr>
          <a:xfrm>
            <a:off x="6718357" y="4280785"/>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1" name="TextBox 11"/>
          <p:cNvSpPr txBox="1"/>
          <p:nvPr/>
        </p:nvSpPr>
        <p:spPr>
          <a:xfrm>
            <a:off x="4739064" y="4648866"/>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6718357" y="4648866"/>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250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par>
                          <p:cTn id="15" fill="hold">
                            <p:stCondLst>
                              <p:cond delay="500"/>
                            </p:stCondLst>
                            <p:childTnLst>
                              <p:par>
                                <p:cTn id="16" presetID="12" presetClass="entr" presetSubtype="8"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p:tgtEl>
                                          <p:spTgt spid="9"/>
                                        </p:tgtEl>
                                        <p:attrNameLst>
                                          <p:attrName>ppt_x</p:attrName>
                                        </p:attrNameLst>
                                      </p:cBhvr>
                                      <p:tavLst>
                                        <p:tav tm="0">
                                          <p:val>
                                            <p:strVal val="#ppt_x-#ppt_w*1.125000"/>
                                          </p:val>
                                        </p:tav>
                                        <p:tav tm="100000">
                                          <p:val>
                                            <p:strVal val="#ppt_x"/>
                                          </p:val>
                                        </p:tav>
                                      </p:tavLst>
                                    </p:anim>
                                    <p:animEffect transition="in" filter="wipe(right)">
                                      <p:cBhvr>
                                        <p:cTn id="19" dur="500"/>
                                        <p:tgtEl>
                                          <p:spTgt spid="9"/>
                                        </p:tgtEl>
                                      </p:cBhvr>
                                    </p:animEffect>
                                  </p:childTnLst>
                                </p:cTn>
                              </p:par>
                            </p:childTnLst>
                          </p:cTn>
                        </p:par>
                        <p:par>
                          <p:cTn id="20" fill="hold">
                            <p:stCondLst>
                              <p:cond delay="1000"/>
                            </p:stCondLst>
                            <p:childTnLst>
                              <p:par>
                                <p:cTn id="21" presetID="1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ppt_x</p:attrName>
                                        </p:attrNameLst>
                                      </p:cBhvr>
                                      <p:tavLst>
                                        <p:tav tm="0">
                                          <p:val>
                                            <p:strVal val="#ppt_x-#ppt_w*1.125000"/>
                                          </p:val>
                                        </p:tav>
                                        <p:tav tm="100000">
                                          <p:val>
                                            <p:strVal val="#ppt_x"/>
                                          </p:val>
                                        </p:tav>
                                      </p:tavLst>
                                    </p:anim>
                                    <p:animEffect transition="in" filter="wipe(right)">
                                      <p:cBhvr>
                                        <p:cTn id="24" dur="500"/>
                                        <p:tgtEl>
                                          <p:spTgt spid="10"/>
                                        </p:tgtEl>
                                      </p:cBhvr>
                                    </p:animEffect>
                                  </p:childTnLst>
                                </p:cTn>
                              </p:par>
                            </p:childTnLst>
                          </p:cTn>
                        </p:par>
                        <p:par>
                          <p:cTn id="25" fill="hold">
                            <p:stCondLst>
                              <p:cond delay="1500"/>
                            </p:stCondLst>
                            <p:childTnLst>
                              <p:par>
                                <p:cTn id="26" presetID="1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ppt_x</p:attrName>
                                        </p:attrNameLst>
                                      </p:cBhvr>
                                      <p:tavLst>
                                        <p:tav tm="0">
                                          <p:val>
                                            <p:strVal val="#ppt_x-#ppt_w*1.125000"/>
                                          </p:val>
                                        </p:tav>
                                        <p:tav tm="100000">
                                          <p:val>
                                            <p:strVal val="#ppt_x"/>
                                          </p:val>
                                        </p:tav>
                                      </p:tavLst>
                                    </p:anim>
                                    <p:animEffect transition="in" filter="wipe(right)">
                                      <p:cBhvr>
                                        <p:cTn id="29" dur="500"/>
                                        <p:tgtEl>
                                          <p:spTgt spid="11"/>
                                        </p:tgtEl>
                                      </p:cBhvr>
                                    </p:animEffect>
                                  </p:childTnLst>
                                </p:cTn>
                              </p:par>
                            </p:childTnLst>
                          </p:cTn>
                        </p:par>
                        <p:par>
                          <p:cTn id="30" fill="hold">
                            <p:stCondLst>
                              <p:cond delay="2000"/>
                            </p:stCondLst>
                            <p:childTnLst>
                              <p:par>
                                <p:cTn id="31" presetID="12" presetClass="entr" presetSubtype="8"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p:tgtEl>
                                          <p:spTgt spid="12"/>
                                        </p:tgtEl>
                                        <p:attrNameLst>
                                          <p:attrName>ppt_x</p:attrName>
                                        </p:attrNameLst>
                                      </p:cBhvr>
                                      <p:tavLst>
                                        <p:tav tm="0">
                                          <p:val>
                                            <p:strVal val="#ppt_x-#ppt_w*1.125000"/>
                                          </p:val>
                                        </p:tav>
                                        <p:tav tm="100000">
                                          <p:val>
                                            <p:strVal val="#ppt_x"/>
                                          </p:val>
                                        </p:tav>
                                      </p:tavLst>
                                    </p:anim>
                                    <p:animEffect transition="in" filter="wipe(righ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811">
            <a:extLst>
              <a:ext uri="{FF2B5EF4-FFF2-40B4-BE49-F238E27FC236}">
                <a16:creationId xmlns:a16="http://schemas.microsoft.com/office/drawing/2014/main" id="{E7DA05CC-EAED-C84F-A99C-F5592AC24BF5}"/>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sp>
        <p:nvSpPr>
          <p:cNvPr id="3" name="TextBox 2">
            <a:extLst>
              <a:ext uri="{FF2B5EF4-FFF2-40B4-BE49-F238E27FC236}">
                <a16:creationId xmlns:a16="http://schemas.microsoft.com/office/drawing/2014/main" id="{DF7E4F43-87D3-9D4E-8DF9-AA53E83AC2E3}"/>
              </a:ext>
            </a:extLst>
          </p:cNvPr>
          <p:cNvSpPr txBox="1"/>
          <p:nvPr/>
        </p:nvSpPr>
        <p:spPr>
          <a:xfrm>
            <a:off x="617220" y="777240"/>
            <a:ext cx="5128327" cy="584775"/>
          </a:xfrm>
          <a:prstGeom prst="rect">
            <a:avLst/>
          </a:prstGeom>
          <a:noFill/>
        </p:spPr>
        <p:txBody>
          <a:bodyPr wrap="none" rtlCol="0">
            <a:spAutoFit/>
          </a:bodyPr>
          <a:lstStyle/>
          <a:p>
            <a:r>
              <a:rPr lang="zh-CN" altLang="en-US" sz="3200" b="1" dirty="0">
                <a:solidFill>
                  <a:schemeClr val="bg2">
                    <a:lumMod val="50000"/>
                  </a:schemeClr>
                </a:solidFill>
              </a:rPr>
              <a:t>递归神经网络：异步多对多</a:t>
            </a:r>
            <a:endParaRPr lang="en-US" sz="3200" b="1" dirty="0">
              <a:solidFill>
                <a:schemeClr val="bg2">
                  <a:lumMod val="50000"/>
                </a:schemeClr>
              </a:solidFill>
            </a:endParaRPr>
          </a:p>
        </p:txBody>
      </p:sp>
      <p:grpSp>
        <p:nvGrpSpPr>
          <p:cNvPr id="7" name="Group 6">
            <a:extLst>
              <a:ext uri="{FF2B5EF4-FFF2-40B4-BE49-F238E27FC236}">
                <a16:creationId xmlns:a16="http://schemas.microsoft.com/office/drawing/2014/main" id="{18126C32-86DD-D94C-9AD4-7588D5A9D8F2}"/>
              </a:ext>
            </a:extLst>
          </p:cNvPr>
          <p:cNvGrpSpPr/>
          <p:nvPr/>
        </p:nvGrpSpPr>
        <p:grpSpPr>
          <a:xfrm>
            <a:off x="131732" y="1510104"/>
            <a:ext cx="7089731" cy="3978429"/>
            <a:chOff x="131732" y="1392748"/>
            <a:chExt cx="7089731" cy="3978429"/>
          </a:xfrm>
        </p:grpSpPr>
        <p:pic>
          <p:nvPicPr>
            <p:cNvPr id="6" name="Picture 5">
              <a:extLst>
                <a:ext uri="{FF2B5EF4-FFF2-40B4-BE49-F238E27FC236}">
                  <a16:creationId xmlns:a16="http://schemas.microsoft.com/office/drawing/2014/main" id="{3599D855-2F1E-094B-871F-BC0437DCD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807" y="1392748"/>
              <a:ext cx="4838700" cy="3962400"/>
            </a:xfrm>
            <a:prstGeom prst="rect">
              <a:avLst/>
            </a:prstGeom>
          </p:spPr>
        </p:pic>
        <p:pic>
          <p:nvPicPr>
            <p:cNvPr id="4" name="Picture 3">
              <a:extLst>
                <a:ext uri="{FF2B5EF4-FFF2-40B4-BE49-F238E27FC236}">
                  <a16:creationId xmlns:a16="http://schemas.microsoft.com/office/drawing/2014/main" id="{5480E548-B747-B84F-AEDF-6AED8DD0C38E}"/>
                </a:ext>
              </a:extLst>
            </p:cNvPr>
            <p:cNvPicPr>
              <a:picLocks noChangeAspect="1"/>
            </p:cNvPicPr>
            <p:nvPr/>
          </p:nvPicPr>
          <p:blipFill>
            <a:blip r:embed="rId3"/>
            <a:stretch>
              <a:fillRect/>
            </a:stretch>
          </p:blipFill>
          <p:spPr>
            <a:xfrm>
              <a:off x="4725935" y="1392749"/>
              <a:ext cx="2495528" cy="3978428"/>
            </a:xfrm>
            <a:prstGeom prst="rect">
              <a:avLst/>
            </a:prstGeom>
          </p:spPr>
        </p:pic>
        <p:pic>
          <p:nvPicPr>
            <p:cNvPr id="5" name="Picture 4">
              <a:extLst>
                <a:ext uri="{FF2B5EF4-FFF2-40B4-BE49-F238E27FC236}">
                  <a16:creationId xmlns:a16="http://schemas.microsoft.com/office/drawing/2014/main" id="{C7D2DA6D-D338-574B-8C1A-DFCC4634A53D}"/>
                </a:ext>
              </a:extLst>
            </p:cNvPr>
            <p:cNvPicPr>
              <a:picLocks noChangeAspect="1"/>
            </p:cNvPicPr>
            <p:nvPr/>
          </p:nvPicPr>
          <p:blipFill>
            <a:blip r:embed="rId4"/>
            <a:stretch>
              <a:fillRect/>
            </a:stretch>
          </p:blipFill>
          <p:spPr>
            <a:xfrm>
              <a:off x="131732" y="1440565"/>
              <a:ext cx="2671487" cy="3877200"/>
            </a:xfrm>
            <a:prstGeom prst="rect">
              <a:avLst/>
            </a:prstGeom>
          </p:spPr>
        </p:pic>
      </p:grpSp>
      <p:sp>
        <p:nvSpPr>
          <p:cNvPr id="9" name="TextBox 31">
            <a:extLst>
              <a:ext uri="{FF2B5EF4-FFF2-40B4-BE49-F238E27FC236}">
                <a16:creationId xmlns:a16="http://schemas.microsoft.com/office/drawing/2014/main" id="{8579804D-9276-C246-A0F1-19CBD7F6A12E}"/>
              </a:ext>
            </a:extLst>
          </p:cNvPr>
          <p:cNvSpPr txBox="1"/>
          <p:nvPr/>
        </p:nvSpPr>
        <p:spPr>
          <a:xfrm>
            <a:off x="645266" y="5272509"/>
            <a:ext cx="49244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你</a:t>
            </a:r>
            <a:endParaRPr lang="en-US" sz="2400" dirty="0">
              <a:highlight>
                <a:srgbClr val="74D7D4"/>
              </a:highlight>
            </a:endParaRPr>
          </a:p>
        </p:txBody>
      </p:sp>
      <p:sp>
        <p:nvSpPr>
          <p:cNvPr id="10" name="TextBox 31">
            <a:extLst>
              <a:ext uri="{FF2B5EF4-FFF2-40B4-BE49-F238E27FC236}">
                <a16:creationId xmlns:a16="http://schemas.microsoft.com/office/drawing/2014/main" id="{4F6BA7CF-77C0-9F4D-BDDB-2761C1AC8CBC}"/>
              </a:ext>
            </a:extLst>
          </p:cNvPr>
          <p:cNvSpPr txBox="1"/>
          <p:nvPr/>
        </p:nvSpPr>
        <p:spPr>
          <a:xfrm>
            <a:off x="1760468" y="5272509"/>
            <a:ext cx="49244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好</a:t>
            </a:r>
            <a:endParaRPr lang="en-US" sz="2400" dirty="0">
              <a:highlight>
                <a:srgbClr val="74D7D4"/>
              </a:highlight>
            </a:endParaRPr>
          </a:p>
        </p:txBody>
      </p:sp>
      <p:sp>
        <p:nvSpPr>
          <p:cNvPr id="11" name="TextBox 31">
            <a:extLst>
              <a:ext uri="{FF2B5EF4-FFF2-40B4-BE49-F238E27FC236}">
                <a16:creationId xmlns:a16="http://schemas.microsoft.com/office/drawing/2014/main" id="{6FDF9C9F-F41A-EB41-AB5E-ABF361A76B4F}"/>
              </a:ext>
            </a:extLst>
          </p:cNvPr>
          <p:cNvSpPr txBox="1"/>
          <p:nvPr/>
        </p:nvSpPr>
        <p:spPr>
          <a:xfrm>
            <a:off x="2996979" y="5272508"/>
            <a:ext cx="49244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吗</a:t>
            </a:r>
            <a:endParaRPr lang="en-US" sz="2400" dirty="0">
              <a:highlight>
                <a:srgbClr val="74D7D4"/>
              </a:highlight>
            </a:endParaRPr>
          </a:p>
        </p:txBody>
      </p:sp>
      <p:sp>
        <p:nvSpPr>
          <p:cNvPr id="12" name="TextBox 31">
            <a:extLst>
              <a:ext uri="{FF2B5EF4-FFF2-40B4-BE49-F238E27FC236}">
                <a16:creationId xmlns:a16="http://schemas.microsoft.com/office/drawing/2014/main" id="{872F8E5D-EB6A-4745-81BE-86007B130087}"/>
              </a:ext>
            </a:extLst>
          </p:cNvPr>
          <p:cNvSpPr txBox="1"/>
          <p:nvPr/>
        </p:nvSpPr>
        <p:spPr>
          <a:xfrm>
            <a:off x="4136732" y="1302804"/>
            <a:ext cx="49244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很</a:t>
            </a:r>
            <a:endParaRPr lang="en-US" sz="2400" dirty="0">
              <a:highlight>
                <a:srgbClr val="74D7D4"/>
              </a:highlight>
            </a:endParaRPr>
          </a:p>
        </p:txBody>
      </p:sp>
      <p:sp>
        <p:nvSpPr>
          <p:cNvPr id="13" name="TextBox 31">
            <a:extLst>
              <a:ext uri="{FF2B5EF4-FFF2-40B4-BE49-F238E27FC236}">
                <a16:creationId xmlns:a16="http://schemas.microsoft.com/office/drawing/2014/main" id="{64A651A9-205E-A44D-B3B0-864F24807F18}"/>
              </a:ext>
            </a:extLst>
          </p:cNvPr>
          <p:cNvSpPr txBox="1"/>
          <p:nvPr/>
        </p:nvSpPr>
        <p:spPr>
          <a:xfrm>
            <a:off x="5246489" y="1298951"/>
            <a:ext cx="49244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好</a:t>
            </a:r>
            <a:endParaRPr lang="en-US" sz="2400" dirty="0">
              <a:highlight>
                <a:srgbClr val="74D7D4"/>
              </a:highlight>
            </a:endParaRPr>
          </a:p>
        </p:txBody>
      </p:sp>
      <p:sp>
        <p:nvSpPr>
          <p:cNvPr id="14" name="TextBox 31">
            <a:extLst>
              <a:ext uri="{FF2B5EF4-FFF2-40B4-BE49-F238E27FC236}">
                <a16:creationId xmlns:a16="http://schemas.microsoft.com/office/drawing/2014/main" id="{872F8E5D-EB6A-4745-81BE-86007B130087}"/>
              </a:ext>
            </a:extLst>
          </p:cNvPr>
          <p:cNvSpPr txBox="1"/>
          <p:nvPr/>
        </p:nvSpPr>
        <p:spPr>
          <a:xfrm>
            <a:off x="6098903" y="1298951"/>
            <a:ext cx="1038310"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sz="2400" dirty="0">
                <a:highlight>
                  <a:srgbClr val="74D7D4"/>
                </a:highlight>
              </a:rPr>
              <a:t>&lt;EOS&gt;</a:t>
            </a:r>
          </a:p>
        </p:txBody>
      </p:sp>
      <p:sp>
        <p:nvSpPr>
          <p:cNvPr id="15" name="TextBox 14">
            <a:extLst>
              <a:ext uri="{FF2B5EF4-FFF2-40B4-BE49-F238E27FC236}">
                <a16:creationId xmlns:a16="http://schemas.microsoft.com/office/drawing/2014/main" id="{DF0CBFEE-0821-B84E-AC50-6911A538557D}"/>
              </a:ext>
            </a:extLst>
          </p:cNvPr>
          <p:cNvSpPr txBox="1"/>
          <p:nvPr/>
        </p:nvSpPr>
        <p:spPr>
          <a:xfrm>
            <a:off x="7340582" y="1283562"/>
            <a:ext cx="6881851" cy="954107"/>
          </a:xfrm>
          <a:prstGeom prst="rect">
            <a:avLst/>
          </a:prstGeom>
          <a:noFill/>
        </p:spPr>
        <p:txBody>
          <a:bodyPr wrap="square" rtlCol="0">
            <a:spAutoFit/>
          </a:bodyPr>
          <a:lstStyle/>
          <a:p>
            <a:pPr marL="285750" indent="-285750">
              <a:buFont typeface="Arial" panose="020B0604020202020204" pitchFamily="34" charset="0"/>
              <a:buChar char="•"/>
            </a:pPr>
            <a:r>
              <a:rPr lang="zh-CN" altLang="en-US" sz="2800" b="1" dirty="0"/>
              <a:t>输入所有数据后，输出结果</a:t>
            </a:r>
            <a:endParaRPr lang="en-GB" altLang="zh-CN" sz="2800" b="1" dirty="0"/>
          </a:p>
          <a:p>
            <a:pPr marL="285750" indent="-285750">
              <a:buFont typeface="Arial" panose="020B0604020202020204" pitchFamily="34" charset="0"/>
              <a:buChar char="•"/>
            </a:pPr>
            <a:endParaRPr lang="en-GB" altLang="zh-CN" sz="2800" b="1" dirty="0"/>
          </a:p>
        </p:txBody>
      </p:sp>
      <p:sp>
        <p:nvSpPr>
          <p:cNvPr id="16" name="TextBox 15">
            <a:extLst>
              <a:ext uri="{FF2B5EF4-FFF2-40B4-BE49-F238E27FC236}">
                <a16:creationId xmlns:a16="http://schemas.microsoft.com/office/drawing/2014/main" id="{2DE72DD5-BB0C-E04A-BA1E-E1410FD2C5F8}"/>
              </a:ext>
            </a:extLst>
          </p:cNvPr>
          <p:cNvSpPr txBox="1"/>
          <p:nvPr/>
        </p:nvSpPr>
        <p:spPr>
          <a:xfrm>
            <a:off x="1100362" y="2104157"/>
            <a:ext cx="1800621" cy="461665"/>
          </a:xfrm>
          <a:prstGeom prst="rect">
            <a:avLst/>
          </a:prstGeom>
          <a:noFill/>
        </p:spPr>
        <p:txBody>
          <a:bodyPr wrap="none" rtlCol="0">
            <a:spAutoFit/>
          </a:bodyPr>
          <a:lstStyle/>
          <a:p>
            <a:r>
              <a:rPr lang="zh-CN" altLang="en-US" sz="2400" b="1" dirty="0">
                <a:solidFill>
                  <a:srgbClr val="FF0000"/>
                </a:solidFill>
              </a:rPr>
              <a:t>编码</a:t>
            </a:r>
            <a:r>
              <a:rPr lang="en-US" altLang="zh-CN" sz="2400" b="1" dirty="0">
                <a:solidFill>
                  <a:srgbClr val="FF0000"/>
                </a:solidFill>
              </a:rPr>
              <a:t> Encode</a:t>
            </a:r>
            <a:endParaRPr lang="en-US" sz="2400" b="1" dirty="0">
              <a:solidFill>
                <a:srgbClr val="FF0000"/>
              </a:solidFill>
            </a:endParaRPr>
          </a:p>
        </p:txBody>
      </p:sp>
      <p:sp>
        <p:nvSpPr>
          <p:cNvPr id="17" name="TextBox 16">
            <a:extLst>
              <a:ext uri="{FF2B5EF4-FFF2-40B4-BE49-F238E27FC236}">
                <a16:creationId xmlns:a16="http://schemas.microsoft.com/office/drawing/2014/main" id="{528417ED-D774-934A-AC84-3F209C7FFEAB}"/>
              </a:ext>
            </a:extLst>
          </p:cNvPr>
          <p:cNvSpPr txBox="1"/>
          <p:nvPr/>
        </p:nvSpPr>
        <p:spPr>
          <a:xfrm>
            <a:off x="4544080" y="4696445"/>
            <a:ext cx="1903213" cy="461665"/>
          </a:xfrm>
          <a:prstGeom prst="rect">
            <a:avLst/>
          </a:prstGeom>
          <a:noFill/>
        </p:spPr>
        <p:txBody>
          <a:bodyPr wrap="none" rtlCol="0">
            <a:spAutoFit/>
          </a:bodyPr>
          <a:lstStyle/>
          <a:p>
            <a:r>
              <a:rPr lang="zh-CN" altLang="en-US" sz="2400" b="1" dirty="0">
                <a:solidFill>
                  <a:srgbClr val="FF0000"/>
                </a:solidFill>
              </a:rPr>
              <a:t>解码</a:t>
            </a:r>
            <a:r>
              <a:rPr lang="en-US" altLang="zh-CN" sz="2400" b="1" dirty="0">
                <a:solidFill>
                  <a:srgbClr val="FF0000"/>
                </a:solidFill>
              </a:rPr>
              <a:t> Decode</a:t>
            </a:r>
            <a:endParaRPr lang="en-US" sz="2400" b="1" dirty="0">
              <a:solidFill>
                <a:srgbClr val="FF0000"/>
              </a:solidFill>
            </a:endParaRPr>
          </a:p>
        </p:txBody>
      </p:sp>
      <p:sp>
        <p:nvSpPr>
          <p:cNvPr id="18" name="Left Brace 17">
            <a:extLst>
              <a:ext uri="{FF2B5EF4-FFF2-40B4-BE49-F238E27FC236}">
                <a16:creationId xmlns:a16="http://schemas.microsoft.com/office/drawing/2014/main" id="{F3D4C231-2334-164F-AF95-36F7FFDEDA89}"/>
              </a:ext>
            </a:extLst>
          </p:cNvPr>
          <p:cNvSpPr/>
          <p:nvPr/>
        </p:nvSpPr>
        <p:spPr>
          <a:xfrm rot="5400000">
            <a:off x="1759212" y="1575049"/>
            <a:ext cx="546593" cy="2421383"/>
          </a:xfrm>
          <a:prstGeom prst="leftBrace">
            <a:avLst>
              <a:gd name="adj1" fmla="val 54708"/>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e 18">
            <a:extLst>
              <a:ext uri="{FF2B5EF4-FFF2-40B4-BE49-F238E27FC236}">
                <a16:creationId xmlns:a16="http://schemas.microsoft.com/office/drawing/2014/main" id="{D5567B76-8F83-CD4C-AC07-93ED73B7CF70}"/>
              </a:ext>
            </a:extLst>
          </p:cNvPr>
          <p:cNvSpPr/>
          <p:nvPr/>
        </p:nvSpPr>
        <p:spPr>
          <a:xfrm rot="16200000">
            <a:off x="5204497" y="3138412"/>
            <a:ext cx="546593" cy="2421383"/>
          </a:xfrm>
          <a:prstGeom prst="leftBrace">
            <a:avLst>
              <a:gd name="adj1" fmla="val 54708"/>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9605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checkerboard(across)">
                                      <p:cBhvr>
                                        <p:cTn id="10" dur="500"/>
                                        <p:tgtEl>
                                          <p:spTgt spid="18"/>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checkerboard(across)">
                                      <p:cBhvr>
                                        <p:cTn id="13" dur="500"/>
                                        <p:tgtEl>
                                          <p:spTgt spid="19"/>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checkerboard(across)">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F12CD1-AA02-A14B-8735-7795A0EC1C0C}"/>
              </a:ext>
            </a:extLst>
          </p:cNvPr>
          <p:cNvSpPr txBox="1"/>
          <p:nvPr/>
        </p:nvSpPr>
        <p:spPr>
          <a:xfrm>
            <a:off x="617220" y="777240"/>
            <a:ext cx="3892412" cy="584775"/>
          </a:xfrm>
          <a:prstGeom prst="rect">
            <a:avLst/>
          </a:prstGeom>
          <a:noFill/>
        </p:spPr>
        <p:txBody>
          <a:bodyPr wrap="none" rtlCol="0">
            <a:spAutoFit/>
          </a:bodyPr>
          <a:lstStyle/>
          <a:p>
            <a:r>
              <a:rPr lang="zh-CN" altLang="en-US" sz="3200" b="1" dirty="0">
                <a:solidFill>
                  <a:schemeClr val="bg2">
                    <a:lumMod val="50000"/>
                  </a:schemeClr>
                </a:solidFill>
              </a:rPr>
              <a:t>概述：时间序列任务</a:t>
            </a:r>
            <a:endParaRPr lang="en-US" sz="3200" b="1" dirty="0">
              <a:solidFill>
                <a:schemeClr val="bg2">
                  <a:lumMod val="50000"/>
                </a:schemeClr>
              </a:solidFill>
            </a:endParaRPr>
          </a:p>
        </p:txBody>
      </p:sp>
      <p:sp>
        <p:nvSpPr>
          <p:cNvPr id="3" name="TextBox 2">
            <a:extLst>
              <a:ext uri="{FF2B5EF4-FFF2-40B4-BE49-F238E27FC236}">
                <a16:creationId xmlns:a16="http://schemas.microsoft.com/office/drawing/2014/main" id="{2CA39484-935F-1F4C-8DE0-2555F044564C}"/>
              </a:ext>
            </a:extLst>
          </p:cNvPr>
          <p:cNvSpPr txBox="1"/>
          <p:nvPr/>
        </p:nvSpPr>
        <p:spPr>
          <a:xfrm>
            <a:off x="740743" y="1527858"/>
            <a:ext cx="8080225" cy="400110"/>
          </a:xfrm>
          <a:prstGeom prst="rect">
            <a:avLst/>
          </a:prstGeom>
          <a:noFill/>
        </p:spPr>
        <p:txBody>
          <a:bodyPr wrap="none" rtlCol="0">
            <a:spAutoFit/>
          </a:bodyPr>
          <a:lstStyle/>
          <a:p>
            <a:pPr marL="285750" indent="-285750">
              <a:buFont typeface="Arial" panose="020B0604020202020204" pitchFamily="34" charset="0"/>
              <a:buChar char="•"/>
            </a:pPr>
            <a:r>
              <a:rPr lang="zh-CN" altLang="en-US" sz="2000" dirty="0"/>
              <a:t>这种输入有先后顺序的任务称为时间序列任务（</a:t>
            </a:r>
            <a:r>
              <a:rPr lang="en-US" altLang="zh-CN" sz="2000" dirty="0"/>
              <a:t>Time-series Task</a:t>
            </a:r>
            <a:r>
              <a:rPr lang="zh-CN" altLang="en-US" sz="2000" dirty="0"/>
              <a:t>）</a:t>
            </a:r>
            <a:endParaRPr lang="en-US" sz="2000" dirty="0"/>
          </a:p>
        </p:txBody>
      </p:sp>
      <p:sp>
        <p:nvSpPr>
          <p:cNvPr id="25" name="TextBox 24">
            <a:extLst>
              <a:ext uri="{FF2B5EF4-FFF2-40B4-BE49-F238E27FC236}">
                <a16:creationId xmlns:a16="http://schemas.microsoft.com/office/drawing/2014/main" id="{4FB99710-3182-3C41-AF6B-308BC6279810}"/>
              </a:ext>
            </a:extLst>
          </p:cNvPr>
          <p:cNvSpPr txBox="1"/>
          <p:nvPr/>
        </p:nvSpPr>
        <p:spPr>
          <a:xfrm>
            <a:off x="1316807" y="3688333"/>
            <a:ext cx="4185889" cy="461665"/>
          </a:xfrm>
          <a:prstGeom prst="rect">
            <a:avLst/>
          </a:prstGeom>
          <a:noFill/>
        </p:spPr>
        <p:txBody>
          <a:bodyPr wrap="none" rtlCol="0">
            <a:spAutoFit/>
          </a:bodyPr>
          <a:lstStyle/>
          <a:p>
            <a:r>
              <a:rPr lang="zh-CN" altLang="en-US" sz="2400" b="1" dirty="0">
                <a:solidFill>
                  <a:srgbClr val="92D050"/>
                </a:solidFill>
              </a:rPr>
              <a:t>语言翻译 </a:t>
            </a:r>
            <a:r>
              <a:rPr lang="en-US" altLang="zh-CN" sz="2400" b="1" dirty="0">
                <a:solidFill>
                  <a:srgbClr val="92D050"/>
                </a:solidFill>
              </a:rPr>
              <a:t>Language Translation</a:t>
            </a:r>
            <a:endParaRPr lang="en-US" sz="2400" b="1" dirty="0">
              <a:solidFill>
                <a:srgbClr val="92D050"/>
              </a:solidFill>
            </a:endParaRPr>
          </a:p>
        </p:txBody>
      </p:sp>
      <p:sp>
        <p:nvSpPr>
          <p:cNvPr id="43" name="TextBox 42">
            <a:extLst>
              <a:ext uri="{FF2B5EF4-FFF2-40B4-BE49-F238E27FC236}">
                <a16:creationId xmlns:a16="http://schemas.microsoft.com/office/drawing/2014/main" id="{FD4FED4B-DA46-2D4F-B7D2-8B1FFE58092A}"/>
              </a:ext>
            </a:extLst>
          </p:cNvPr>
          <p:cNvSpPr txBox="1"/>
          <p:nvPr/>
        </p:nvSpPr>
        <p:spPr>
          <a:xfrm>
            <a:off x="4269135" y="4624437"/>
            <a:ext cx="2823530" cy="461665"/>
          </a:xfrm>
          <a:prstGeom prst="rect">
            <a:avLst/>
          </a:prstGeom>
          <a:noFill/>
        </p:spPr>
        <p:txBody>
          <a:bodyPr wrap="none" rtlCol="0">
            <a:spAutoFit/>
          </a:bodyPr>
          <a:lstStyle/>
          <a:p>
            <a:r>
              <a:rPr lang="zh-CN" altLang="en-GB" sz="2400" b="1" dirty="0">
                <a:solidFill>
                  <a:srgbClr val="00B050"/>
                </a:solidFill>
              </a:rPr>
              <a:t>聊天</a:t>
            </a:r>
            <a:r>
              <a:rPr lang="zh-CN" altLang="en-US" sz="2400" b="1" dirty="0">
                <a:solidFill>
                  <a:srgbClr val="00B050"/>
                </a:solidFill>
              </a:rPr>
              <a:t>机器人</a:t>
            </a:r>
            <a:r>
              <a:rPr lang="en-US" altLang="zh-CN" sz="2400" b="1" dirty="0">
                <a:solidFill>
                  <a:srgbClr val="00B050"/>
                </a:solidFill>
              </a:rPr>
              <a:t> Chatbot</a:t>
            </a:r>
            <a:endParaRPr lang="en-US" sz="2400" b="1" dirty="0">
              <a:solidFill>
                <a:srgbClr val="00B050"/>
              </a:solidFill>
            </a:endParaRPr>
          </a:p>
        </p:txBody>
      </p:sp>
      <p:sp>
        <p:nvSpPr>
          <p:cNvPr id="44" name="TextBox 24">
            <a:extLst>
              <a:ext uri="{FF2B5EF4-FFF2-40B4-BE49-F238E27FC236}">
                <a16:creationId xmlns:a16="http://schemas.microsoft.com/office/drawing/2014/main" id="{4FB99710-3182-3C41-AF6B-308BC6279810}"/>
              </a:ext>
            </a:extLst>
          </p:cNvPr>
          <p:cNvSpPr txBox="1"/>
          <p:nvPr/>
        </p:nvSpPr>
        <p:spPr>
          <a:xfrm>
            <a:off x="5645067" y="3448233"/>
            <a:ext cx="4339906" cy="46166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b="1" dirty="0">
                <a:solidFill>
                  <a:srgbClr val="7030A0"/>
                </a:solidFill>
              </a:rPr>
              <a:t>图片描述生成 </a:t>
            </a:r>
            <a:r>
              <a:rPr lang="en-US" altLang="zh-CN" sz="2400" b="1" dirty="0">
                <a:solidFill>
                  <a:srgbClr val="7030A0"/>
                </a:solidFill>
              </a:rPr>
              <a:t>Image Captioning</a:t>
            </a:r>
            <a:endParaRPr lang="en-US" sz="2400" b="1" dirty="0">
              <a:solidFill>
                <a:srgbClr val="7030A0"/>
              </a:solidFill>
            </a:endParaRPr>
          </a:p>
        </p:txBody>
      </p:sp>
      <p:sp>
        <p:nvSpPr>
          <p:cNvPr id="45" name="TextBox 24">
            <a:extLst>
              <a:ext uri="{FF2B5EF4-FFF2-40B4-BE49-F238E27FC236}">
                <a16:creationId xmlns:a16="http://schemas.microsoft.com/office/drawing/2014/main" id="{2258C248-F179-5C49-AE88-CF20676DFCD9}"/>
              </a:ext>
            </a:extLst>
          </p:cNvPr>
          <p:cNvSpPr txBox="1"/>
          <p:nvPr/>
        </p:nvSpPr>
        <p:spPr>
          <a:xfrm>
            <a:off x="2951192" y="2457268"/>
            <a:ext cx="3116879" cy="46166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b="1" dirty="0">
                <a:solidFill>
                  <a:srgbClr val="FF0000"/>
                </a:solidFill>
              </a:rPr>
              <a:t>反垃圾邮件</a:t>
            </a:r>
            <a:r>
              <a:rPr lang="en-US" altLang="zh-CN" sz="2400" b="1" dirty="0">
                <a:solidFill>
                  <a:srgbClr val="FF0000"/>
                </a:solidFill>
              </a:rPr>
              <a:t> Anti-spam</a:t>
            </a:r>
            <a:endParaRPr lang="en-US" sz="2400" b="1" dirty="0">
              <a:solidFill>
                <a:srgbClr val="FF0000"/>
              </a:solidFill>
            </a:endParaRPr>
          </a:p>
        </p:txBody>
      </p:sp>
      <p:sp>
        <p:nvSpPr>
          <p:cNvPr id="47" name="TextBox 24">
            <a:extLst>
              <a:ext uri="{FF2B5EF4-FFF2-40B4-BE49-F238E27FC236}">
                <a16:creationId xmlns:a16="http://schemas.microsoft.com/office/drawing/2014/main" id="{9F19AD2D-92DD-EF4E-9F4D-8256D704F93C}"/>
              </a:ext>
            </a:extLst>
          </p:cNvPr>
          <p:cNvSpPr txBox="1"/>
          <p:nvPr/>
        </p:nvSpPr>
        <p:spPr>
          <a:xfrm>
            <a:off x="8762781" y="2733694"/>
            <a:ext cx="3364704" cy="46166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GB" sz="2400" b="1" dirty="0">
                <a:solidFill>
                  <a:srgbClr val="FFC000"/>
                </a:solidFill>
              </a:rPr>
              <a:t>信号</a:t>
            </a:r>
            <a:r>
              <a:rPr lang="zh-CN" altLang="en-US" sz="2400" b="1" dirty="0">
                <a:solidFill>
                  <a:srgbClr val="FFC000"/>
                </a:solidFill>
              </a:rPr>
              <a:t>分析</a:t>
            </a:r>
            <a:r>
              <a:rPr lang="en-US" altLang="zh-CN" sz="2400" b="1" dirty="0">
                <a:solidFill>
                  <a:srgbClr val="FFC000"/>
                </a:solidFill>
              </a:rPr>
              <a:t> Signal Analysis</a:t>
            </a:r>
            <a:endParaRPr lang="en-US" sz="2400" b="1" dirty="0">
              <a:solidFill>
                <a:srgbClr val="FFC000"/>
              </a:solidFill>
            </a:endParaRPr>
          </a:p>
        </p:txBody>
      </p:sp>
      <p:sp>
        <p:nvSpPr>
          <p:cNvPr id="48" name="TextBox 24">
            <a:extLst>
              <a:ext uri="{FF2B5EF4-FFF2-40B4-BE49-F238E27FC236}">
                <a16:creationId xmlns:a16="http://schemas.microsoft.com/office/drawing/2014/main" id="{932D4AAB-13A9-5E4F-B3A5-C0C9B2AA23E8}"/>
              </a:ext>
            </a:extLst>
          </p:cNvPr>
          <p:cNvSpPr txBox="1"/>
          <p:nvPr/>
        </p:nvSpPr>
        <p:spPr>
          <a:xfrm>
            <a:off x="8085559" y="4756898"/>
            <a:ext cx="3348674" cy="46166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b="1" dirty="0">
                <a:solidFill>
                  <a:srgbClr val="FFC000"/>
                </a:solidFill>
              </a:rPr>
              <a:t>视频分析</a:t>
            </a:r>
            <a:r>
              <a:rPr lang="en-US" altLang="zh-CN" sz="2400" b="1" dirty="0">
                <a:solidFill>
                  <a:srgbClr val="FFC000"/>
                </a:solidFill>
              </a:rPr>
              <a:t> Video Analysis</a:t>
            </a:r>
            <a:endParaRPr lang="en-US" sz="2400" b="1" dirty="0">
              <a:solidFill>
                <a:srgbClr val="FFC000"/>
              </a:solidFill>
            </a:endParaRPr>
          </a:p>
        </p:txBody>
      </p:sp>
      <p:sp>
        <p:nvSpPr>
          <p:cNvPr id="50" name="TextBox 49">
            <a:extLst>
              <a:ext uri="{FF2B5EF4-FFF2-40B4-BE49-F238E27FC236}">
                <a16:creationId xmlns:a16="http://schemas.microsoft.com/office/drawing/2014/main" id="{B907A0DF-3162-DA49-A548-0DCE1A95A8B6}"/>
              </a:ext>
            </a:extLst>
          </p:cNvPr>
          <p:cNvSpPr txBox="1"/>
          <p:nvPr/>
        </p:nvSpPr>
        <p:spPr>
          <a:xfrm>
            <a:off x="1659702" y="5329708"/>
            <a:ext cx="4167872" cy="461665"/>
          </a:xfrm>
          <a:prstGeom prst="rect">
            <a:avLst/>
          </a:prstGeom>
          <a:noFill/>
        </p:spPr>
        <p:txBody>
          <a:bodyPr wrap="none" rtlCol="0">
            <a:spAutoFit/>
          </a:bodyPr>
          <a:lstStyle/>
          <a:p>
            <a:r>
              <a:rPr lang="zh-CN" altLang="en-US" sz="2400" b="1" dirty="0">
                <a:solidFill>
                  <a:srgbClr val="7030A0"/>
                </a:solidFill>
              </a:rPr>
              <a:t>句子生成 </a:t>
            </a:r>
            <a:r>
              <a:rPr lang="en-US" altLang="zh-CN" sz="2400" b="1" dirty="0">
                <a:solidFill>
                  <a:srgbClr val="7030A0"/>
                </a:solidFill>
              </a:rPr>
              <a:t>Sentence Generation</a:t>
            </a:r>
            <a:endParaRPr lang="en-US" sz="2400" b="1" dirty="0">
              <a:solidFill>
                <a:srgbClr val="7030A0"/>
              </a:solidFill>
            </a:endParaRPr>
          </a:p>
        </p:txBody>
      </p:sp>
    </p:spTree>
    <p:extLst>
      <p:ext uri="{BB962C8B-B14F-4D97-AF65-F5344CB8AC3E}">
        <p14:creationId xmlns:p14="http://schemas.microsoft.com/office/powerpoint/2010/main" val="23991530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811">
            <a:extLst>
              <a:ext uri="{FF2B5EF4-FFF2-40B4-BE49-F238E27FC236}">
                <a16:creationId xmlns:a16="http://schemas.microsoft.com/office/drawing/2014/main" id="{E7DA05CC-EAED-C84F-A99C-F5592AC24BF5}"/>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sp>
        <p:nvSpPr>
          <p:cNvPr id="3" name="TextBox 2">
            <a:extLst>
              <a:ext uri="{FF2B5EF4-FFF2-40B4-BE49-F238E27FC236}">
                <a16:creationId xmlns:a16="http://schemas.microsoft.com/office/drawing/2014/main" id="{DF7E4F43-87D3-9D4E-8DF9-AA53E83AC2E3}"/>
              </a:ext>
            </a:extLst>
          </p:cNvPr>
          <p:cNvSpPr txBox="1"/>
          <p:nvPr/>
        </p:nvSpPr>
        <p:spPr>
          <a:xfrm>
            <a:off x="617220" y="777240"/>
            <a:ext cx="5128327" cy="584775"/>
          </a:xfrm>
          <a:prstGeom prst="rect">
            <a:avLst/>
          </a:prstGeom>
          <a:noFill/>
        </p:spPr>
        <p:txBody>
          <a:bodyPr wrap="none" rtlCol="0">
            <a:spAutoFit/>
          </a:bodyPr>
          <a:lstStyle/>
          <a:p>
            <a:r>
              <a:rPr lang="zh-CN" altLang="en-US" sz="3200" b="1" dirty="0">
                <a:solidFill>
                  <a:schemeClr val="bg2">
                    <a:lumMod val="50000"/>
                  </a:schemeClr>
                </a:solidFill>
              </a:rPr>
              <a:t>递归神经网络：异步多对多</a:t>
            </a:r>
            <a:endParaRPr lang="en-US" sz="3200" b="1" dirty="0">
              <a:solidFill>
                <a:schemeClr val="bg2">
                  <a:lumMod val="50000"/>
                </a:schemeClr>
              </a:solidFill>
            </a:endParaRPr>
          </a:p>
        </p:txBody>
      </p:sp>
      <p:grpSp>
        <p:nvGrpSpPr>
          <p:cNvPr id="7" name="Group 6">
            <a:extLst>
              <a:ext uri="{FF2B5EF4-FFF2-40B4-BE49-F238E27FC236}">
                <a16:creationId xmlns:a16="http://schemas.microsoft.com/office/drawing/2014/main" id="{18126C32-86DD-D94C-9AD4-7588D5A9D8F2}"/>
              </a:ext>
            </a:extLst>
          </p:cNvPr>
          <p:cNvGrpSpPr/>
          <p:nvPr/>
        </p:nvGrpSpPr>
        <p:grpSpPr>
          <a:xfrm>
            <a:off x="131732" y="1510104"/>
            <a:ext cx="7089731" cy="3978429"/>
            <a:chOff x="131732" y="1392748"/>
            <a:chExt cx="7089731" cy="3978429"/>
          </a:xfrm>
        </p:grpSpPr>
        <p:pic>
          <p:nvPicPr>
            <p:cNvPr id="6" name="Picture 5">
              <a:extLst>
                <a:ext uri="{FF2B5EF4-FFF2-40B4-BE49-F238E27FC236}">
                  <a16:creationId xmlns:a16="http://schemas.microsoft.com/office/drawing/2014/main" id="{3599D855-2F1E-094B-871F-BC0437DCD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807" y="1392748"/>
              <a:ext cx="4838700" cy="3962400"/>
            </a:xfrm>
            <a:prstGeom prst="rect">
              <a:avLst/>
            </a:prstGeom>
          </p:spPr>
        </p:pic>
        <p:pic>
          <p:nvPicPr>
            <p:cNvPr id="4" name="Picture 3">
              <a:extLst>
                <a:ext uri="{FF2B5EF4-FFF2-40B4-BE49-F238E27FC236}">
                  <a16:creationId xmlns:a16="http://schemas.microsoft.com/office/drawing/2014/main" id="{5480E548-B747-B84F-AEDF-6AED8DD0C38E}"/>
                </a:ext>
              </a:extLst>
            </p:cNvPr>
            <p:cNvPicPr>
              <a:picLocks noChangeAspect="1"/>
            </p:cNvPicPr>
            <p:nvPr/>
          </p:nvPicPr>
          <p:blipFill>
            <a:blip r:embed="rId3"/>
            <a:stretch>
              <a:fillRect/>
            </a:stretch>
          </p:blipFill>
          <p:spPr>
            <a:xfrm>
              <a:off x="4725935" y="1392749"/>
              <a:ext cx="2495528" cy="3978428"/>
            </a:xfrm>
            <a:prstGeom prst="rect">
              <a:avLst/>
            </a:prstGeom>
          </p:spPr>
        </p:pic>
        <p:pic>
          <p:nvPicPr>
            <p:cNvPr id="5" name="Picture 4">
              <a:extLst>
                <a:ext uri="{FF2B5EF4-FFF2-40B4-BE49-F238E27FC236}">
                  <a16:creationId xmlns:a16="http://schemas.microsoft.com/office/drawing/2014/main" id="{C7D2DA6D-D338-574B-8C1A-DFCC4634A53D}"/>
                </a:ext>
              </a:extLst>
            </p:cNvPr>
            <p:cNvPicPr>
              <a:picLocks noChangeAspect="1"/>
            </p:cNvPicPr>
            <p:nvPr/>
          </p:nvPicPr>
          <p:blipFill>
            <a:blip r:embed="rId4"/>
            <a:stretch>
              <a:fillRect/>
            </a:stretch>
          </p:blipFill>
          <p:spPr>
            <a:xfrm>
              <a:off x="131732" y="1440565"/>
              <a:ext cx="2671487" cy="3877200"/>
            </a:xfrm>
            <a:prstGeom prst="rect">
              <a:avLst/>
            </a:prstGeom>
          </p:spPr>
        </p:pic>
      </p:grpSp>
      <p:sp>
        <p:nvSpPr>
          <p:cNvPr id="9" name="TextBox 31">
            <a:extLst>
              <a:ext uri="{FF2B5EF4-FFF2-40B4-BE49-F238E27FC236}">
                <a16:creationId xmlns:a16="http://schemas.microsoft.com/office/drawing/2014/main" id="{8579804D-9276-C246-A0F1-19CBD7F6A12E}"/>
              </a:ext>
            </a:extLst>
          </p:cNvPr>
          <p:cNvSpPr txBox="1"/>
          <p:nvPr/>
        </p:nvSpPr>
        <p:spPr>
          <a:xfrm>
            <a:off x="645266" y="5272509"/>
            <a:ext cx="49244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你</a:t>
            </a:r>
            <a:endParaRPr lang="en-US" sz="2400" dirty="0">
              <a:highlight>
                <a:srgbClr val="74D7D4"/>
              </a:highlight>
            </a:endParaRPr>
          </a:p>
        </p:txBody>
      </p:sp>
      <p:sp>
        <p:nvSpPr>
          <p:cNvPr id="10" name="TextBox 31">
            <a:extLst>
              <a:ext uri="{FF2B5EF4-FFF2-40B4-BE49-F238E27FC236}">
                <a16:creationId xmlns:a16="http://schemas.microsoft.com/office/drawing/2014/main" id="{4F6BA7CF-77C0-9F4D-BDDB-2761C1AC8CBC}"/>
              </a:ext>
            </a:extLst>
          </p:cNvPr>
          <p:cNvSpPr txBox="1"/>
          <p:nvPr/>
        </p:nvSpPr>
        <p:spPr>
          <a:xfrm>
            <a:off x="1760468" y="5272509"/>
            <a:ext cx="49244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好</a:t>
            </a:r>
            <a:endParaRPr lang="en-US" sz="2400" dirty="0">
              <a:highlight>
                <a:srgbClr val="74D7D4"/>
              </a:highlight>
            </a:endParaRPr>
          </a:p>
        </p:txBody>
      </p:sp>
      <p:sp>
        <p:nvSpPr>
          <p:cNvPr id="11" name="TextBox 31">
            <a:extLst>
              <a:ext uri="{FF2B5EF4-FFF2-40B4-BE49-F238E27FC236}">
                <a16:creationId xmlns:a16="http://schemas.microsoft.com/office/drawing/2014/main" id="{6FDF9C9F-F41A-EB41-AB5E-ABF361A76B4F}"/>
              </a:ext>
            </a:extLst>
          </p:cNvPr>
          <p:cNvSpPr txBox="1"/>
          <p:nvPr/>
        </p:nvSpPr>
        <p:spPr>
          <a:xfrm>
            <a:off x="2996979" y="5272508"/>
            <a:ext cx="49244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吗</a:t>
            </a:r>
            <a:endParaRPr lang="en-US" sz="2400" dirty="0">
              <a:highlight>
                <a:srgbClr val="74D7D4"/>
              </a:highlight>
            </a:endParaRPr>
          </a:p>
        </p:txBody>
      </p:sp>
      <p:sp>
        <p:nvSpPr>
          <p:cNvPr id="12" name="TextBox 31">
            <a:extLst>
              <a:ext uri="{FF2B5EF4-FFF2-40B4-BE49-F238E27FC236}">
                <a16:creationId xmlns:a16="http://schemas.microsoft.com/office/drawing/2014/main" id="{872F8E5D-EB6A-4745-81BE-86007B130087}"/>
              </a:ext>
            </a:extLst>
          </p:cNvPr>
          <p:cNvSpPr txBox="1"/>
          <p:nvPr/>
        </p:nvSpPr>
        <p:spPr>
          <a:xfrm>
            <a:off x="4136732" y="1302804"/>
            <a:ext cx="49244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很</a:t>
            </a:r>
            <a:endParaRPr lang="en-US" sz="2400" dirty="0">
              <a:highlight>
                <a:srgbClr val="74D7D4"/>
              </a:highlight>
            </a:endParaRPr>
          </a:p>
        </p:txBody>
      </p:sp>
      <p:sp>
        <p:nvSpPr>
          <p:cNvPr id="13" name="TextBox 31">
            <a:extLst>
              <a:ext uri="{FF2B5EF4-FFF2-40B4-BE49-F238E27FC236}">
                <a16:creationId xmlns:a16="http://schemas.microsoft.com/office/drawing/2014/main" id="{64A651A9-205E-A44D-B3B0-864F24807F18}"/>
              </a:ext>
            </a:extLst>
          </p:cNvPr>
          <p:cNvSpPr txBox="1"/>
          <p:nvPr/>
        </p:nvSpPr>
        <p:spPr>
          <a:xfrm>
            <a:off x="5246489" y="1298951"/>
            <a:ext cx="49244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好</a:t>
            </a:r>
            <a:endParaRPr lang="en-US" sz="2400" dirty="0">
              <a:highlight>
                <a:srgbClr val="74D7D4"/>
              </a:highlight>
            </a:endParaRPr>
          </a:p>
        </p:txBody>
      </p:sp>
      <p:sp>
        <p:nvSpPr>
          <p:cNvPr id="14" name="TextBox 31">
            <a:extLst>
              <a:ext uri="{FF2B5EF4-FFF2-40B4-BE49-F238E27FC236}">
                <a16:creationId xmlns:a16="http://schemas.microsoft.com/office/drawing/2014/main" id="{872F8E5D-EB6A-4745-81BE-86007B130087}"/>
              </a:ext>
            </a:extLst>
          </p:cNvPr>
          <p:cNvSpPr txBox="1"/>
          <p:nvPr/>
        </p:nvSpPr>
        <p:spPr>
          <a:xfrm>
            <a:off x="6098903" y="1298951"/>
            <a:ext cx="1038310"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sz="2400" dirty="0">
                <a:highlight>
                  <a:srgbClr val="74D7D4"/>
                </a:highlight>
              </a:rPr>
              <a:t>&lt;EOS&gt;</a:t>
            </a:r>
          </a:p>
        </p:txBody>
      </p:sp>
      <p:sp>
        <p:nvSpPr>
          <p:cNvPr id="15" name="TextBox 14">
            <a:extLst>
              <a:ext uri="{FF2B5EF4-FFF2-40B4-BE49-F238E27FC236}">
                <a16:creationId xmlns:a16="http://schemas.microsoft.com/office/drawing/2014/main" id="{DF0CBFEE-0821-B84E-AC50-6911A538557D}"/>
              </a:ext>
            </a:extLst>
          </p:cNvPr>
          <p:cNvSpPr txBox="1"/>
          <p:nvPr/>
        </p:nvSpPr>
        <p:spPr>
          <a:xfrm>
            <a:off x="7340583" y="1283562"/>
            <a:ext cx="5518168" cy="2677656"/>
          </a:xfrm>
          <a:prstGeom prst="rect">
            <a:avLst/>
          </a:prstGeom>
          <a:noFill/>
        </p:spPr>
        <p:txBody>
          <a:bodyPr wrap="square" rtlCol="0">
            <a:spAutoFit/>
          </a:bodyPr>
          <a:lstStyle/>
          <a:p>
            <a:pPr marL="285750" indent="-285750">
              <a:buFont typeface="Arial" panose="020B0604020202020204" pitchFamily="34" charset="0"/>
              <a:buChar char="•"/>
            </a:pPr>
            <a:r>
              <a:rPr lang="zh-CN" altLang="en-US" sz="2800" b="1" dirty="0"/>
              <a:t>输入所有数据后，输出结果</a:t>
            </a:r>
            <a:endParaRPr lang="en-GB" altLang="zh-CN" sz="2800" b="1" dirty="0"/>
          </a:p>
          <a:p>
            <a:pPr marL="285750" indent="-285750">
              <a:buFont typeface="Arial" panose="020B0604020202020204" pitchFamily="34" charset="0"/>
              <a:buChar char="•"/>
            </a:pPr>
            <a:endParaRPr lang="en-GB" altLang="zh-CN" sz="2800" b="1" dirty="0"/>
          </a:p>
          <a:p>
            <a:pPr marL="285750" indent="-285750">
              <a:buFont typeface="Arial" panose="020B0604020202020204" pitchFamily="34" charset="0"/>
              <a:buChar char="•"/>
            </a:pPr>
            <a:r>
              <a:rPr lang="zh-CN" altLang="en-US" sz="2800" b="1" dirty="0"/>
              <a:t>训练时，给输出加个</a:t>
            </a:r>
            <a:r>
              <a:rPr lang="en-US" altLang="zh-CN" sz="2800" b="1" dirty="0"/>
              <a:t>&lt;EOS&gt;</a:t>
            </a:r>
            <a:r>
              <a:rPr lang="zh-CN" altLang="en-US" sz="2800" b="1" dirty="0"/>
              <a:t>作为“目标输出”，加个</a:t>
            </a:r>
            <a:r>
              <a:rPr lang="en-US" altLang="zh-CN" sz="2800" b="1" dirty="0"/>
              <a:t>&lt;START&gt;</a:t>
            </a:r>
            <a:r>
              <a:rPr lang="zh-CN" altLang="en-US" sz="2800" b="1" dirty="0"/>
              <a:t>作为“解码输入”。</a:t>
            </a:r>
            <a:endParaRPr lang="en-GB" altLang="zh-CN" sz="2800" b="1" dirty="0"/>
          </a:p>
          <a:p>
            <a:pPr marL="285750" indent="-285750">
              <a:buFont typeface="Arial" panose="020B0604020202020204" pitchFamily="34" charset="0"/>
              <a:buChar char="•"/>
            </a:pPr>
            <a:endParaRPr lang="en-GB" altLang="zh-CN" sz="2800" b="1" dirty="0"/>
          </a:p>
        </p:txBody>
      </p:sp>
      <p:sp>
        <p:nvSpPr>
          <p:cNvPr id="16" name="TextBox 31">
            <a:extLst>
              <a:ext uri="{FF2B5EF4-FFF2-40B4-BE49-F238E27FC236}">
                <a16:creationId xmlns:a16="http://schemas.microsoft.com/office/drawing/2014/main" id="{992F500A-D68D-FB46-8FF6-9F30CA35C350}"/>
              </a:ext>
            </a:extLst>
          </p:cNvPr>
          <p:cNvSpPr txBox="1"/>
          <p:nvPr/>
        </p:nvSpPr>
        <p:spPr>
          <a:xfrm>
            <a:off x="3777456" y="5272508"/>
            <a:ext cx="142778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en-US" sz="2400" dirty="0">
                <a:highlight>
                  <a:srgbClr val="74D7D4"/>
                </a:highlight>
              </a:rPr>
              <a:t>&lt;START&gt;</a:t>
            </a:r>
          </a:p>
        </p:txBody>
      </p:sp>
      <p:pic>
        <p:nvPicPr>
          <p:cNvPr id="8" name="Picture 7">
            <a:extLst>
              <a:ext uri="{FF2B5EF4-FFF2-40B4-BE49-F238E27FC236}">
                <a16:creationId xmlns:a16="http://schemas.microsoft.com/office/drawing/2014/main" id="{759F1AE3-1159-2742-B0E6-5BDDCF2AF4F4}"/>
              </a:ext>
            </a:extLst>
          </p:cNvPr>
          <p:cNvPicPr>
            <a:picLocks noChangeAspect="1"/>
          </p:cNvPicPr>
          <p:nvPr/>
        </p:nvPicPr>
        <p:blipFill>
          <a:blip r:embed="rId5">
            <a:alphaModFix amt="65000"/>
          </a:blip>
          <a:stretch>
            <a:fillRect/>
          </a:stretch>
        </p:blipFill>
        <p:spPr>
          <a:xfrm>
            <a:off x="4022386" y="4073139"/>
            <a:ext cx="3034171" cy="1234356"/>
          </a:xfrm>
          <a:prstGeom prst="rect">
            <a:avLst/>
          </a:prstGeom>
          <a:noFill/>
        </p:spPr>
      </p:pic>
      <p:sp>
        <p:nvSpPr>
          <p:cNvPr id="18" name="TextBox 31">
            <a:extLst>
              <a:ext uri="{FF2B5EF4-FFF2-40B4-BE49-F238E27FC236}">
                <a16:creationId xmlns:a16="http://schemas.microsoft.com/office/drawing/2014/main" id="{BE066BED-AB5F-5941-929C-353F5BC85A30}"/>
              </a:ext>
            </a:extLst>
          </p:cNvPr>
          <p:cNvSpPr txBox="1"/>
          <p:nvPr/>
        </p:nvSpPr>
        <p:spPr>
          <a:xfrm>
            <a:off x="5277247" y="5278177"/>
            <a:ext cx="508045"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很</a:t>
            </a:r>
            <a:endParaRPr lang="en-US" sz="2400" dirty="0">
              <a:highlight>
                <a:srgbClr val="74D7D4"/>
              </a:highlight>
            </a:endParaRPr>
          </a:p>
        </p:txBody>
      </p:sp>
      <p:sp>
        <p:nvSpPr>
          <p:cNvPr id="19" name="TextBox 31">
            <a:extLst>
              <a:ext uri="{FF2B5EF4-FFF2-40B4-BE49-F238E27FC236}">
                <a16:creationId xmlns:a16="http://schemas.microsoft.com/office/drawing/2014/main" id="{992F500A-D68D-FB46-8FF6-9F30CA35C350}"/>
              </a:ext>
            </a:extLst>
          </p:cNvPr>
          <p:cNvSpPr txBox="1"/>
          <p:nvPr/>
        </p:nvSpPr>
        <p:spPr>
          <a:xfrm>
            <a:off x="6461658" y="5272507"/>
            <a:ext cx="440024"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好</a:t>
            </a:r>
            <a:endParaRPr lang="en-US" sz="2400" dirty="0">
              <a:highlight>
                <a:srgbClr val="74D7D4"/>
              </a:highlight>
            </a:endParaRPr>
          </a:p>
        </p:txBody>
      </p:sp>
      <p:cxnSp>
        <p:nvCxnSpPr>
          <p:cNvPr id="20" name="Straight Arrow Connector 19">
            <a:extLst>
              <a:ext uri="{FF2B5EF4-FFF2-40B4-BE49-F238E27FC236}">
                <a16:creationId xmlns:a16="http://schemas.microsoft.com/office/drawing/2014/main" id="{9308A3F1-EDDB-AC4A-A7D8-BFDCD40C2F91}"/>
              </a:ext>
            </a:extLst>
          </p:cNvPr>
          <p:cNvCxnSpPr>
            <a:cxnSpLocks/>
            <a:endCxn id="16" idx="3"/>
          </p:cNvCxnSpPr>
          <p:nvPr/>
        </p:nvCxnSpPr>
        <p:spPr>
          <a:xfrm>
            <a:off x="4674497" y="1487840"/>
            <a:ext cx="530742" cy="4015501"/>
          </a:xfrm>
          <a:prstGeom prst="straightConnector1">
            <a:avLst/>
          </a:prstGeom>
          <a:ln w="19050">
            <a:solidFill>
              <a:srgbClr val="7CD6CD"/>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635B8B9-130E-4942-A514-3C9A3B12A1AD}"/>
              </a:ext>
            </a:extLst>
          </p:cNvPr>
          <p:cNvCxnSpPr>
            <a:cxnSpLocks/>
          </p:cNvCxnSpPr>
          <p:nvPr/>
        </p:nvCxnSpPr>
        <p:spPr>
          <a:xfrm>
            <a:off x="5752294" y="1540590"/>
            <a:ext cx="530742" cy="4015501"/>
          </a:xfrm>
          <a:prstGeom prst="straightConnector1">
            <a:avLst/>
          </a:prstGeom>
          <a:ln w="19050">
            <a:solidFill>
              <a:srgbClr val="7CD6CD"/>
            </a:solidFill>
            <a:prstDash val="dash"/>
            <a:headEnd type="none"/>
            <a:tailEnd type="arrow"/>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B2D046C-F35D-AE4E-9F93-07AC9A68D354}"/>
              </a:ext>
            </a:extLst>
          </p:cNvPr>
          <p:cNvSpPr txBox="1"/>
          <p:nvPr/>
        </p:nvSpPr>
        <p:spPr>
          <a:xfrm>
            <a:off x="2648952" y="1309757"/>
            <a:ext cx="1415772" cy="461665"/>
          </a:xfrm>
          <a:prstGeom prst="rect">
            <a:avLst/>
          </a:prstGeom>
          <a:noFill/>
        </p:spPr>
        <p:txBody>
          <a:bodyPr wrap="none" rtlCol="0">
            <a:spAutoFit/>
          </a:bodyPr>
          <a:lstStyle/>
          <a:p>
            <a:r>
              <a:rPr lang="zh-CN" altLang="en-US" sz="2400" dirty="0">
                <a:solidFill>
                  <a:srgbClr val="FF0000"/>
                </a:solidFill>
              </a:rPr>
              <a:t>目标输出</a:t>
            </a:r>
            <a:endParaRPr lang="en-US" sz="2400" dirty="0">
              <a:solidFill>
                <a:srgbClr val="FF0000"/>
              </a:solidFill>
            </a:endParaRPr>
          </a:p>
        </p:txBody>
      </p:sp>
      <p:sp>
        <p:nvSpPr>
          <p:cNvPr id="26" name="TextBox 25">
            <a:extLst>
              <a:ext uri="{FF2B5EF4-FFF2-40B4-BE49-F238E27FC236}">
                <a16:creationId xmlns:a16="http://schemas.microsoft.com/office/drawing/2014/main" id="{D8273207-D0F9-684A-9FFE-1430DBF083EA}"/>
              </a:ext>
            </a:extLst>
          </p:cNvPr>
          <p:cNvSpPr txBox="1"/>
          <p:nvPr/>
        </p:nvSpPr>
        <p:spPr>
          <a:xfrm>
            <a:off x="-46890" y="5307495"/>
            <a:ext cx="800219" cy="461665"/>
          </a:xfrm>
          <a:prstGeom prst="rect">
            <a:avLst/>
          </a:prstGeom>
          <a:noFill/>
        </p:spPr>
        <p:txBody>
          <a:bodyPr wrap="square" rtlCol="0">
            <a:spAutoFit/>
          </a:bodyPr>
          <a:lstStyle/>
          <a:p>
            <a:r>
              <a:rPr lang="zh-CN" altLang="en-US" sz="2400" dirty="0">
                <a:solidFill>
                  <a:srgbClr val="FF0000"/>
                </a:solidFill>
              </a:rPr>
              <a:t>输入</a:t>
            </a:r>
            <a:endParaRPr lang="en-US" sz="2400" dirty="0">
              <a:solidFill>
                <a:srgbClr val="FF0000"/>
              </a:solidFill>
            </a:endParaRPr>
          </a:p>
        </p:txBody>
      </p:sp>
      <p:sp>
        <p:nvSpPr>
          <p:cNvPr id="27" name="TextBox 26">
            <a:extLst>
              <a:ext uri="{FF2B5EF4-FFF2-40B4-BE49-F238E27FC236}">
                <a16:creationId xmlns:a16="http://schemas.microsoft.com/office/drawing/2014/main" id="{FB5B376D-AE10-CF45-9FD4-F1397E144939}"/>
              </a:ext>
            </a:extLst>
          </p:cNvPr>
          <p:cNvSpPr txBox="1"/>
          <p:nvPr/>
        </p:nvSpPr>
        <p:spPr>
          <a:xfrm>
            <a:off x="6959402" y="5291480"/>
            <a:ext cx="1415772" cy="461665"/>
          </a:xfrm>
          <a:prstGeom prst="rect">
            <a:avLst/>
          </a:prstGeom>
          <a:noFill/>
        </p:spPr>
        <p:txBody>
          <a:bodyPr wrap="none" rtlCol="0">
            <a:spAutoFit/>
          </a:bodyPr>
          <a:lstStyle/>
          <a:p>
            <a:r>
              <a:rPr lang="zh-CN" altLang="en-US" sz="2400" dirty="0">
                <a:solidFill>
                  <a:srgbClr val="FF0000"/>
                </a:solidFill>
              </a:rPr>
              <a:t>解码输入</a:t>
            </a:r>
            <a:endParaRPr lang="en-US" sz="2400" dirty="0">
              <a:solidFill>
                <a:srgbClr val="FF0000"/>
              </a:solidFill>
            </a:endParaRPr>
          </a:p>
        </p:txBody>
      </p:sp>
      <p:sp>
        <p:nvSpPr>
          <p:cNvPr id="28" name="Rounded Rectangle 27">
            <a:extLst>
              <a:ext uri="{FF2B5EF4-FFF2-40B4-BE49-F238E27FC236}">
                <a16:creationId xmlns:a16="http://schemas.microsoft.com/office/drawing/2014/main" id="{8BC0EF1F-6731-8844-B8D9-DF5137EC4CF2}"/>
              </a:ext>
            </a:extLst>
          </p:cNvPr>
          <p:cNvSpPr/>
          <p:nvPr/>
        </p:nvSpPr>
        <p:spPr>
          <a:xfrm>
            <a:off x="30073" y="5262377"/>
            <a:ext cx="3470314" cy="47179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B3BDFBAC-173E-A24C-8E0C-CF84813B1D2F}"/>
              </a:ext>
            </a:extLst>
          </p:cNvPr>
          <p:cNvSpPr/>
          <p:nvPr/>
        </p:nvSpPr>
        <p:spPr>
          <a:xfrm>
            <a:off x="3804314" y="5273111"/>
            <a:ext cx="4570860" cy="47179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4EDE2823-123B-4442-A3F3-EDFB985A3BC9}"/>
              </a:ext>
            </a:extLst>
          </p:cNvPr>
          <p:cNvSpPr/>
          <p:nvPr/>
        </p:nvSpPr>
        <p:spPr>
          <a:xfrm>
            <a:off x="2668038" y="1272322"/>
            <a:ext cx="4469175" cy="471795"/>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2962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hape 811">
            <a:extLst>
              <a:ext uri="{FF2B5EF4-FFF2-40B4-BE49-F238E27FC236}">
                <a16:creationId xmlns:a16="http://schemas.microsoft.com/office/drawing/2014/main" id="{E7DA05CC-EAED-C84F-A99C-F5592AC24BF5}"/>
              </a:ext>
            </a:extLst>
          </p:cNvPr>
          <p:cNvSpPr txBox="1"/>
          <p:nvPr/>
        </p:nvSpPr>
        <p:spPr>
          <a:xfrm>
            <a:off x="92671" y="5874958"/>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zh-CN" altLang="en-US" sz="1200" dirty="0">
                <a:solidFill>
                  <a:schemeClr val="dk1"/>
                </a:solidFill>
                <a:latin typeface="Arial"/>
                <a:cs typeface="Arial"/>
              </a:rPr>
              <a:t>深度学习一起玩转</a:t>
            </a:r>
            <a:r>
              <a:rPr lang="en-US" altLang="zh-CN" sz="1200" dirty="0">
                <a:solidFill>
                  <a:schemeClr val="dk1"/>
                </a:solidFill>
                <a:latin typeface="Arial"/>
                <a:cs typeface="Arial"/>
              </a:rPr>
              <a:t>TensorLayer</a:t>
            </a:r>
            <a:r>
              <a:rPr lang="en-GB" sz="1200" dirty="0">
                <a:solidFill>
                  <a:schemeClr val="dk1"/>
                </a:solidFill>
                <a:latin typeface="Arial"/>
                <a:cs typeface="Arial"/>
              </a:rPr>
              <a:t>. </a:t>
            </a:r>
            <a:r>
              <a:rPr lang="zh-CN" altLang="en-GB" sz="1200" i="1" dirty="0">
                <a:solidFill>
                  <a:schemeClr val="dk1"/>
                </a:solidFill>
                <a:latin typeface="Arial"/>
                <a:cs typeface="Arial"/>
              </a:rPr>
              <a:t>董</a:t>
            </a:r>
            <a:r>
              <a:rPr lang="zh-CN" altLang="en-US" sz="1200" i="1" dirty="0">
                <a:solidFill>
                  <a:schemeClr val="dk1"/>
                </a:solidFill>
                <a:latin typeface="Arial"/>
                <a:cs typeface="Arial"/>
              </a:rPr>
              <a:t>豪，郭毅可，杨光</a:t>
            </a:r>
            <a:r>
              <a:rPr lang="en-GB" sz="1200" i="1" dirty="0">
                <a:solidFill>
                  <a:schemeClr val="dk1"/>
                </a:solidFill>
                <a:latin typeface="Arial"/>
                <a:cs typeface="Arial"/>
              </a:rPr>
              <a:t>. </a:t>
            </a:r>
            <a:r>
              <a:rPr lang="zh-CN" altLang="en-GB" sz="1200" i="1" dirty="0">
                <a:solidFill>
                  <a:schemeClr val="dk1"/>
                </a:solidFill>
                <a:latin typeface="Arial"/>
                <a:cs typeface="Arial"/>
              </a:rPr>
              <a:t>电子</a:t>
            </a:r>
            <a:r>
              <a:rPr lang="zh-CN" altLang="en-US" sz="1200" i="1" dirty="0">
                <a:solidFill>
                  <a:schemeClr val="dk1"/>
                </a:solidFill>
                <a:latin typeface="Arial"/>
                <a:cs typeface="Arial"/>
              </a:rPr>
              <a:t>工业出版社</a:t>
            </a:r>
            <a:r>
              <a:rPr lang="en-GB" sz="1200" i="1" dirty="0">
                <a:solidFill>
                  <a:schemeClr val="dk1"/>
                </a:solidFill>
                <a:latin typeface="Arial"/>
                <a:cs typeface="Arial"/>
              </a:rPr>
              <a:t>. </a:t>
            </a:r>
            <a:r>
              <a:rPr lang="en-US" altLang="zh-CN" sz="1200" i="1" dirty="0">
                <a:solidFill>
                  <a:schemeClr val="dk1"/>
                </a:solidFill>
                <a:latin typeface="Arial"/>
                <a:cs typeface="Arial"/>
              </a:rPr>
              <a:t>2018</a:t>
            </a:r>
            <a:r>
              <a:rPr lang="en-GB" sz="1200" dirty="0">
                <a:solidFill>
                  <a:schemeClr val="dk1"/>
                </a:solidFill>
                <a:latin typeface="Arial"/>
                <a:cs typeface="Arial"/>
              </a:rPr>
              <a:t>. (</a:t>
            </a:r>
            <a:r>
              <a:rPr lang="zh-CN" altLang="en-GB" sz="1200" dirty="0">
                <a:solidFill>
                  <a:schemeClr val="dk1"/>
                </a:solidFill>
                <a:latin typeface="Arial"/>
                <a:cs typeface="Arial"/>
              </a:rPr>
              <a:t>图片</a:t>
            </a:r>
            <a:r>
              <a:rPr lang="zh-CN" altLang="en-US" sz="1200" dirty="0">
                <a:solidFill>
                  <a:schemeClr val="dk1"/>
                </a:solidFill>
                <a:latin typeface="Arial"/>
                <a:cs typeface="Arial"/>
              </a:rPr>
              <a:t>来自本文</a:t>
            </a:r>
            <a:r>
              <a:rPr lang="en-GB" sz="1200" dirty="0">
                <a:solidFill>
                  <a:schemeClr val="dk1"/>
                </a:solidFill>
                <a:latin typeface="Arial"/>
                <a:cs typeface="Arial"/>
              </a:rPr>
              <a:t>)</a:t>
            </a:r>
          </a:p>
        </p:txBody>
      </p:sp>
      <p:sp>
        <p:nvSpPr>
          <p:cNvPr id="3" name="TextBox 2">
            <a:extLst>
              <a:ext uri="{FF2B5EF4-FFF2-40B4-BE49-F238E27FC236}">
                <a16:creationId xmlns:a16="http://schemas.microsoft.com/office/drawing/2014/main" id="{DF7E4F43-87D3-9D4E-8DF9-AA53E83AC2E3}"/>
              </a:ext>
            </a:extLst>
          </p:cNvPr>
          <p:cNvSpPr txBox="1"/>
          <p:nvPr/>
        </p:nvSpPr>
        <p:spPr>
          <a:xfrm>
            <a:off x="617220" y="777240"/>
            <a:ext cx="5128327" cy="584775"/>
          </a:xfrm>
          <a:prstGeom prst="rect">
            <a:avLst/>
          </a:prstGeom>
          <a:noFill/>
        </p:spPr>
        <p:txBody>
          <a:bodyPr wrap="none" rtlCol="0">
            <a:spAutoFit/>
          </a:bodyPr>
          <a:lstStyle/>
          <a:p>
            <a:r>
              <a:rPr lang="zh-CN" altLang="en-US" sz="3200" b="1" dirty="0">
                <a:solidFill>
                  <a:schemeClr val="bg2">
                    <a:lumMod val="50000"/>
                  </a:schemeClr>
                </a:solidFill>
              </a:rPr>
              <a:t>递归神经网络：异步多对多</a:t>
            </a:r>
            <a:endParaRPr lang="en-US" sz="3200" b="1" dirty="0">
              <a:solidFill>
                <a:schemeClr val="bg2">
                  <a:lumMod val="50000"/>
                </a:schemeClr>
              </a:solidFill>
            </a:endParaRPr>
          </a:p>
        </p:txBody>
      </p:sp>
      <p:pic>
        <p:nvPicPr>
          <p:cNvPr id="6" name="Picture 5">
            <a:extLst>
              <a:ext uri="{FF2B5EF4-FFF2-40B4-BE49-F238E27FC236}">
                <a16:creationId xmlns:a16="http://schemas.microsoft.com/office/drawing/2014/main" id="{3599D855-2F1E-094B-871F-BC0437DCD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711" y="1673520"/>
            <a:ext cx="4838700" cy="3962400"/>
          </a:xfrm>
          <a:prstGeom prst="rect">
            <a:avLst/>
          </a:prstGeom>
        </p:spPr>
      </p:pic>
      <p:pic>
        <p:nvPicPr>
          <p:cNvPr id="8" name="Picture 7">
            <a:extLst>
              <a:ext uri="{FF2B5EF4-FFF2-40B4-BE49-F238E27FC236}">
                <a16:creationId xmlns:a16="http://schemas.microsoft.com/office/drawing/2014/main" id="{FD410403-F777-DC48-A205-26EB67228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358" y="3572984"/>
            <a:ext cx="6573391" cy="1978238"/>
          </a:xfrm>
          <a:prstGeom prst="rect">
            <a:avLst/>
          </a:prstGeom>
        </p:spPr>
      </p:pic>
      <p:pic>
        <p:nvPicPr>
          <p:cNvPr id="4" name="Picture 3">
            <a:extLst>
              <a:ext uri="{FF2B5EF4-FFF2-40B4-BE49-F238E27FC236}">
                <a16:creationId xmlns:a16="http://schemas.microsoft.com/office/drawing/2014/main" id="{5480E548-B747-B84F-AEDF-6AED8DD0C38E}"/>
              </a:ext>
            </a:extLst>
          </p:cNvPr>
          <p:cNvPicPr>
            <a:picLocks noChangeAspect="1"/>
          </p:cNvPicPr>
          <p:nvPr/>
        </p:nvPicPr>
        <p:blipFill>
          <a:blip r:embed="rId4"/>
          <a:stretch>
            <a:fillRect/>
          </a:stretch>
        </p:blipFill>
        <p:spPr>
          <a:xfrm>
            <a:off x="4989215" y="1673521"/>
            <a:ext cx="2495528" cy="3978428"/>
          </a:xfrm>
          <a:prstGeom prst="rect">
            <a:avLst/>
          </a:prstGeom>
        </p:spPr>
      </p:pic>
      <p:sp>
        <p:nvSpPr>
          <p:cNvPr id="7" name="TextBox 31">
            <a:extLst>
              <a:ext uri="{FF2B5EF4-FFF2-40B4-BE49-F238E27FC236}">
                <a16:creationId xmlns:a16="http://schemas.microsoft.com/office/drawing/2014/main" id="{EB21A72F-AFB7-E74F-BF4B-0BC57EE667F8}"/>
              </a:ext>
            </a:extLst>
          </p:cNvPr>
          <p:cNvSpPr txBox="1"/>
          <p:nvPr/>
        </p:nvSpPr>
        <p:spPr>
          <a:xfrm>
            <a:off x="956767" y="5458916"/>
            <a:ext cx="492443" cy="461665"/>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400" dirty="0">
                <a:highlight>
                  <a:srgbClr val="74D7D4"/>
                </a:highlight>
              </a:rPr>
              <a:t>你</a:t>
            </a:r>
            <a:endParaRPr lang="en-US" sz="2400" dirty="0">
              <a:highlight>
                <a:srgbClr val="74D7D4"/>
              </a:highlight>
            </a:endParaRPr>
          </a:p>
        </p:txBody>
      </p:sp>
    </p:spTree>
    <p:extLst>
      <p:ext uri="{BB962C8B-B14F-4D97-AF65-F5344CB8AC3E}">
        <p14:creationId xmlns:p14="http://schemas.microsoft.com/office/powerpoint/2010/main" val="40053578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F12CD1-AA02-A14B-8735-7795A0EC1C0C}"/>
              </a:ext>
            </a:extLst>
          </p:cNvPr>
          <p:cNvSpPr txBox="1"/>
          <p:nvPr/>
        </p:nvSpPr>
        <p:spPr>
          <a:xfrm>
            <a:off x="617220" y="777240"/>
            <a:ext cx="3480440" cy="584775"/>
          </a:xfrm>
          <a:prstGeom prst="rect">
            <a:avLst/>
          </a:prstGeom>
          <a:noFill/>
        </p:spPr>
        <p:txBody>
          <a:bodyPr wrap="none" rtlCol="0">
            <a:spAutoFit/>
          </a:bodyPr>
          <a:lstStyle/>
          <a:p>
            <a:r>
              <a:rPr lang="zh-CN" altLang="en-US" sz="3200" b="1" dirty="0">
                <a:solidFill>
                  <a:schemeClr val="bg2">
                    <a:lumMod val="50000"/>
                  </a:schemeClr>
                </a:solidFill>
              </a:rPr>
              <a:t>更多参考阅读资料</a:t>
            </a:r>
            <a:endParaRPr lang="en-US" sz="3200" b="1" dirty="0">
              <a:solidFill>
                <a:schemeClr val="bg2">
                  <a:lumMod val="50000"/>
                </a:schemeClr>
              </a:solidFill>
            </a:endParaRPr>
          </a:p>
        </p:txBody>
      </p:sp>
      <p:sp>
        <p:nvSpPr>
          <p:cNvPr id="3" name="TextBox 2">
            <a:extLst>
              <a:ext uri="{FF2B5EF4-FFF2-40B4-BE49-F238E27FC236}">
                <a16:creationId xmlns:a16="http://schemas.microsoft.com/office/drawing/2014/main" id="{2CA39484-935F-1F4C-8DE0-2555F044564C}"/>
              </a:ext>
            </a:extLst>
          </p:cNvPr>
          <p:cNvSpPr txBox="1"/>
          <p:nvPr/>
        </p:nvSpPr>
        <p:spPr>
          <a:xfrm>
            <a:off x="812751" y="1600101"/>
            <a:ext cx="1152128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Word2Vec Parameter Learning Explained. </a:t>
            </a:r>
            <a:r>
              <a:rPr lang="en-US" sz="2400" i="1" dirty="0" err="1"/>
              <a:t>Rong</a:t>
            </a:r>
            <a:r>
              <a:rPr lang="en-US" sz="2400" i="1" dirty="0"/>
              <a:t> Xin. arXiv. 2016</a:t>
            </a:r>
          </a:p>
          <a:p>
            <a:pPr marL="285750" indent="-285750">
              <a:buFont typeface="Arial" panose="020B0604020202020204" pitchFamily="34" charset="0"/>
              <a:buChar char="•"/>
            </a:pPr>
            <a:endParaRPr lang="en-US" sz="2400" i="1" dirty="0"/>
          </a:p>
          <a:p>
            <a:pPr marL="285750" indent="-285750">
              <a:buFont typeface="Arial" panose="020B0604020202020204" pitchFamily="34" charset="0"/>
              <a:buChar char="•"/>
            </a:pPr>
            <a:r>
              <a:rPr lang="en-US" sz="2400" dirty="0"/>
              <a:t>Deep Learning, NLP, and Representation. </a:t>
            </a:r>
            <a:r>
              <a:rPr lang="en-US" sz="2400" i="1" dirty="0"/>
              <a:t>Colah Blog. 2014</a:t>
            </a:r>
          </a:p>
          <a:p>
            <a:pPr marL="285750" indent="-285750">
              <a:buFont typeface="Arial" panose="020B0604020202020204" pitchFamily="34" charset="0"/>
              <a:buChar char="•"/>
            </a:pPr>
            <a:endParaRPr lang="en-US" sz="2400" i="1" dirty="0"/>
          </a:p>
          <a:p>
            <a:pPr marL="285750" indent="-285750">
              <a:buFont typeface="Arial" panose="020B0604020202020204" pitchFamily="34" charset="0"/>
              <a:buChar char="•"/>
            </a:pPr>
            <a:r>
              <a:rPr lang="en-US" sz="2400" dirty="0"/>
              <a:t>Natural Language Processing with Deep Learning. </a:t>
            </a:r>
            <a:r>
              <a:rPr lang="en-US" sz="2400" i="1" dirty="0"/>
              <a:t>Christopher manning, Richard </a:t>
            </a:r>
            <a:r>
              <a:rPr lang="en-US" sz="2400" i="1" dirty="0" err="1"/>
              <a:t>Socher</a:t>
            </a:r>
            <a:r>
              <a:rPr lang="en-US" sz="2400" i="1" dirty="0"/>
              <a:t>. Stanford University. 2017</a:t>
            </a:r>
          </a:p>
        </p:txBody>
      </p:sp>
      <p:sp>
        <p:nvSpPr>
          <p:cNvPr id="4" name="Shape 811">
            <a:extLst>
              <a:ext uri="{FF2B5EF4-FFF2-40B4-BE49-F238E27FC236}">
                <a16:creationId xmlns:a16="http://schemas.microsoft.com/office/drawing/2014/main" id="{AD44C474-6EF5-7A48-B8ED-50AAC37F2627}"/>
              </a:ext>
            </a:extLst>
          </p:cNvPr>
          <p:cNvSpPr txBox="1"/>
          <p:nvPr/>
        </p:nvSpPr>
        <p:spPr>
          <a:xfrm>
            <a:off x="0" y="5848573"/>
            <a:ext cx="8427300" cy="3255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en-GB" sz="1200" dirty="0">
                <a:solidFill>
                  <a:schemeClr val="dk1"/>
                </a:solidFill>
                <a:latin typeface="Arial"/>
                <a:cs typeface="Arial"/>
              </a:rPr>
              <a:t>Spatial pyramid pooling in deep convolutional networks for visual recognition. </a:t>
            </a:r>
            <a:r>
              <a:rPr lang="en-GB" sz="1200" i="1" dirty="0" err="1">
                <a:solidFill>
                  <a:schemeClr val="dk1"/>
                </a:solidFill>
                <a:latin typeface="Arial"/>
                <a:cs typeface="Arial"/>
              </a:rPr>
              <a:t>Kaiming</a:t>
            </a:r>
            <a:r>
              <a:rPr lang="en-GB" sz="1200" i="1" dirty="0">
                <a:solidFill>
                  <a:schemeClr val="dk1"/>
                </a:solidFill>
                <a:latin typeface="Arial"/>
                <a:cs typeface="Arial"/>
              </a:rPr>
              <a:t> He </a:t>
            </a:r>
            <a:r>
              <a:rPr lang="en-GB" sz="1200" i="1" dirty="0" err="1">
                <a:solidFill>
                  <a:schemeClr val="dk1"/>
                </a:solidFill>
                <a:latin typeface="Arial"/>
                <a:cs typeface="Arial"/>
              </a:rPr>
              <a:t>etal</a:t>
            </a:r>
            <a:r>
              <a:rPr lang="en-GB" sz="1200" i="1" dirty="0">
                <a:solidFill>
                  <a:schemeClr val="dk1"/>
                </a:solidFill>
                <a:latin typeface="Arial"/>
                <a:cs typeface="Arial"/>
              </a:rPr>
              <a:t>. ECCV. 2014.</a:t>
            </a:r>
            <a:r>
              <a:rPr lang="zh-CN" altLang="en-US" sz="1200" i="1" dirty="0">
                <a:solidFill>
                  <a:schemeClr val="dk1"/>
                </a:solidFill>
                <a:latin typeface="Arial"/>
                <a:cs typeface="Arial"/>
              </a:rPr>
              <a:t> </a:t>
            </a:r>
            <a:endParaRPr lang="en-GB" sz="1200" dirty="0">
              <a:solidFill>
                <a:schemeClr val="dk1"/>
              </a:solidFill>
              <a:latin typeface="Arial"/>
              <a:cs typeface="Arial"/>
            </a:endParaRPr>
          </a:p>
        </p:txBody>
      </p:sp>
    </p:spTree>
    <p:extLst>
      <p:ext uri="{BB962C8B-B14F-4D97-AF65-F5344CB8AC3E}">
        <p14:creationId xmlns:p14="http://schemas.microsoft.com/office/powerpoint/2010/main" val="1885682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1"/>
            <a:ext cx="12858751" cy="7232651"/>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 y="1657351"/>
            <a:ext cx="12858751" cy="3917951"/>
          </a:xfrm>
          <a:prstGeom prst="rect">
            <a:avLst/>
          </a:prstGeom>
          <a:solidFill>
            <a:srgbClr val="00B0F0">
              <a:alpha val="50196"/>
            </a:srgbClr>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259"/>
          <p:cNvSpPr>
            <a:spLocks noChangeArrowheads="1"/>
          </p:cNvSpPr>
          <p:nvPr/>
        </p:nvSpPr>
        <p:spPr bwMode="auto">
          <a:xfrm>
            <a:off x="6861423" y="4432703"/>
            <a:ext cx="4608512" cy="1020654"/>
          </a:xfrm>
          <a:prstGeom prst="rect">
            <a:avLst/>
          </a:prstGeom>
          <a:noFill/>
          <a:ln w="9525">
            <a:solidFill>
              <a:schemeClr val="bg1"/>
            </a:solidFill>
            <a:miter lim="800000"/>
            <a:headEnd/>
            <a:tailEnd/>
          </a:ln>
          <a:extLst/>
        </p:spPr>
        <p:txBody>
          <a:bodyPr wrap="square" lIns="0" tIns="35999" rIns="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800" b="1" dirty="0">
                <a:solidFill>
                  <a:schemeClr val="bg1"/>
                </a:solidFill>
                <a:cs typeface="Arial" panose="020B0604020202020204" pitchFamily="34" charset="0"/>
              </a:rPr>
              <a:t>帝工先进技术研究院</a:t>
            </a:r>
            <a:endParaRPr lang="en-US" altLang="zh-CN" sz="2800" b="1" dirty="0">
              <a:solidFill>
                <a:schemeClr val="bg1"/>
              </a:solidFill>
              <a:cs typeface="Arial" panose="020B0604020202020204" pitchFamily="34" charset="0"/>
            </a:endParaRPr>
          </a:p>
          <a:p>
            <a:pPr algn="ctr">
              <a:buNone/>
            </a:pPr>
            <a:r>
              <a:rPr lang="zh-CN" altLang="en-US" sz="2800" b="1" dirty="0">
                <a:solidFill>
                  <a:schemeClr val="bg1"/>
                </a:solidFill>
                <a:cs typeface="Arial" panose="020B0604020202020204" pitchFamily="34" charset="0"/>
              </a:rPr>
              <a:t>人工智能培训中心</a:t>
            </a:r>
          </a:p>
        </p:txBody>
      </p:sp>
      <p:sp>
        <p:nvSpPr>
          <p:cNvPr id="10" name="矩形 259"/>
          <p:cNvSpPr>
            <a:spLocks noChangeArrowheads="1"/>
          </p:cNvSpPr>
          <p:nvPr/>
        </p:nvSpPr>
        <p:spPr bwMode="auto">
          <a:xfrm>
            <a:off x="2552701" y="2857132"/>
            <a:ext cx="7753351" cy="1477328"/>
          </a:xfrm>
          <a:prstGeom prst="rect">
            <a:avLst/>
          </a:prstGeom>
          <a:noFill/>
          <a:ln>
            <a:noFill/>
          </a:ln>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600" b="1" dirty="0">
                <a:solidFill>
                  <a:schemeClr val="bg1"/>
                </a:solidFill>
                <a:cs typeface="Arial" panose="020B0604020202020204" pitchFamily="34" charset="0"/>
              </a:rPr>
              <a:t>THANK YOU</a:t>
            </a:r>
            <a:endParaRPr lang="zh-CN" altLang="en-US" sz="9600" b="1" dirty="0">
              <a:solidFill>
                <a:schemeClr val="bg1"/>
              </a:solidFill>
              <a:cs typeface="Arial" panose="020B0604020202020204" pitchFamily="34" charset="0"/>
            </a:endParaRPr>
          </a:p>
        </p:txBody>
      </p:sp>
    </p:spTree>
    <p:extLst>
      <p:ext uri="{BB962C8B-B14F-4D97-AF65-F5344CB8AC3E}">
        <p14:creationId xmlns:p14="http://schemas.microsoft.com/office/powerpoint/2010/main" val="22268270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ractur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0"/>
                                        </p:tgtEl>
                                        <p:attrNameLst>
                                          <p:attrName>ppt_y</p:attrName>
                                        </p:attrNameLst>
                                      </p:cBhvr>
                                      <p:tavLst>
                                        <p:tav tm="0">
                                          <p:val>
                                            <p:strVal val="#ppt_y"/>
                                          </p:val>
                                        </p:tav>
                                        <p:tav tm="100000">
                                          <p:val>
                                            <p:strVal val="#ppt_y"/>
                                          </p:val>
                                        </p:tav>
                                      </p:tavLst>
                                    </p:anim>
                                    <p:anim calcmode="lin" valueType="num">
                                      <p:cBhvr>
                                        <p:cTn id="16"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0"/>
                                        </p:tgtEl>
                                      </p:cBhvr>
                                    </p:animEffect>
                                  </p:childTnLst>
                                </p:cTn>
                              </p:par>
                            </p:childTnLst>
                          </p:cTn>
                        </p:par>
                        <p:par>
                          <p:cTn id="19" fill="hold">
                            <p:stCondLst>
                              <p:cond delay="13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0"/>
                                        </p:tgtEl>
                                      </p:cBhvr>
                                    </p:animEffect>
                                    <p:animScale>
                                      <p:cBhvr>
                                        <p:cTn id="22" dur="250" autoRev="1" fill="hold"/>
                                        <p:tgtEl>
                                          <p:spTgt spid="1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6" grpId="0" animBg="1"/>
      <p:bldP spid="10" grpId="0"/>
      <p:bldP spid="10" grpId="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ound Same Side Corner Rectangle 4"/>
          <p:cNvSpPr/>
          <p:nvPr/>
        </p:nvSpPr>
        <p:spPr>
          <a:xfrm>
            <a:off x="5408618" y="733203"/>
            <a:ext cx="489569" cy="5466843"/>
          </a:xfrm>
          <a:prstGeom prst="round2SameRect">
            <a:avLst>
              <a:gd name="adj1" fmla="val 5000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4" name="Group 33"/>
          <p:cNvGrpSpPr/>
          <p:nvPr/>
        </p:nvGrpSpPr>
        <p:grpSpPr>
          <a:xfrm>
            <a:off x="5408620" y="2379508"/>
            <a:ext cx="3451700" cy="543268"/>
            <a:chOff x="5128064" y="2256183"/>
            <a:chExt cx="3273083" cy="515155"/>
          </a:xfrm>
        </p:grpSpPr>
        <p:sp>
          <p:nvSpPr>
            <p:cNvPr id="4" name="Pentagon 3"/>
            <p:cNvSpPr/>
            <p:nvPr/>
          </p:nvSpPr>
          <p:spPr>
            <a:xfrm>
              <a:off x="5128064" y="2256184"/>
              <a:ext cx="3273083" cy="51515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ectangle 8"/>
            <p:cNvSpPr/>
            <p:nvPr/>
          </p:nvSpPr>
          <p:spPr>
            <a:xfrm>
              <a:off x="5128064" y="2256183"/>
              <a:ext cx="464234" cy="51515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5" name="Group 34"/>
          <p:cNvGrpSpPr/>
          <p:nvPr/>
        </p:nvGrpSpPr>
        <p:grpSpPr>
          <a:xfrm>
            <a:off x="5408620" y="3264226"/>
            <a:ext cx="3451700" cy="543268"/>
            <a:chOff x="5128064" y="3095119"/>
            <a:chExt cx="3273083" cy="515155"/>
          </a:xfrm>
        </p:grpSpPr>
        <p:sp>
          <p:nvSpPr>
            <p:cNvPr id="6" name="Pentagon 5"/>
            <p:cNvSpPr/>
            <p:nvPr/>
          </p:nvSpPr>
          <p:spPr>
            <a:xfrm>
              <a:off x="5128064" y="3095119"/>
              <a:ext cx="3273083" cy="51515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Rectangle 9"/>
            <p:cNvSpPr/>
            <p:nvPr/>
          </p:nvSpPr>
          <p:spPr>
            <a:xfrm>
              <a:off x="5128064" y="3095119"/>
              <a:ext cx="464234" cy="51515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5408620" y="4148942"/>
            <a:ext cx="3451700" cy="543268"/>
            <a:chOff x="5128064" y="3934054"/>
            <a:chExt cx="3273083" cy="515155"/>
          </a:xfrm>
        </p:grpSpPr>
        <p:sp>
          <p:nvSpPr>
            <p:cNvPr id="7" name="Pentagon 6"/>
            <p:cNvSpPr/>
            <p:nvPr/>
          </p:nvSpPr>
          <p:spPr>
            <a:xfrm>
              <a:off x="5128064" y="3934054"/>
              <a:ext cx="3273083" cy="515154"/>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ectangle 10"/>
            <p:cNvSpPr/>
            <p:nvPr/>
          </p:nvSpPr>
          <p:spPr>
            <a:xfrm>
              <a:off x="5128064" y="3934054"/>
              <a:ext cx="464234" cy="5151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7" name="Group 36"/>
          <p:cNvGrpSpPr/>
          <p:nvPr/>
        </p:nvGrpSpPr>
        <p:grpSpPr>
          <a:xfrm>
            <a:off x="5408619" y="5033659"/>
            <a:ext cx="3451701" cy="543269"/>
            <a:chOff x="5128064" y="4772988"/>
            <a:chExt cx="3273084" cy="515156"/>
          </a:xfrm>
        </p:grpSpPr>
        <p:sp>
          <p:nvSpPr>
            <p:cNvPr id="8" name="Pentagon 7"/>
            <p:cNvSpPr/>
            <p:nvPr/>
          </p:nvSpPr>
          <p:spPr>
            <a:xfrm>
              <a:off x="5128065" y="4772990"/>
              <a:ext cx="3273083" cy="51515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1"/>
            <p:cNvSpPr/>
            <p:nvPr/>
          </p:nvSpPr>
          <p:spPr>
            <a:xfrm>
              <a:off x="5128064" y="4772988"/>
              <a:ext cx="464234" cy="51515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9057322" y="2233529"/>
            <a:ext cx="2541032" cy="883913"/>
            <a:chOff x="8451509" y="2034687"/>
            <a:chExt cx="3254568" cy="838168"/>
          </a:xfrm>
        </p:grpSpPr>
        <p:sp>
          <p:nvSpPr>
            <p:cNvPr id="13" name="TextBox 12"/>
            <p:cNvSpPr txBox="1"/>
            <p:nvPr/>
          </p:nvSpPr>
          <p:spPr>
            <a:xfrm>
              <a:off x="8451509" y="2034687"/>
              <a:ext cx="1846179" cy="332707"/>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ectangle 13"/>
            <p:cNvSpPr/>
            <p:nvPr/>
          </p:nvSpPr>
          <p:spPr>
            <a:xfrm>
              <a:off x="8508022" y="2365039"/>
              <a:ext cx="3198055" cy="507816"/>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9057322" y="3118243"/>
            <a:ext cx="2496908" cy="883913"/>
            <a:chOff x="8508022" y="2034687"/>
            <a:chExt cx="3198055" cy="838168"/>
          </a:xfrm>
        </p:grpSpPr>
        <p:sp>
          <p:nvSpPr>
            <p:cNvPr id="17" name="TextBox 16"/>
            <p:cNvSpPr txBox="1"/>
            <p:nvPr/>
          </p:nvSpPr>
          <p:spPr>
            <a:xfrm>
              <a:off x="8514715" y="2034687"/>
              <a:ext cx="1846180" cy="332707"/>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ectangle 17"/>
            <p:cNvSpPr/>
            <p:nvPr/>
          </p:nvSpPr>
          <p:spPr>
            <a:xfrm>
              <a:off x="8508022" y="2365039"/>
              <a:ext cx="3198055" cy="507816"/>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9" name="Group 18"/>
          <p:cNvGrpSpPr/>
          <p:nvPr/>
        </p:nvGrpSpPr>
        <p:grpSpPr>
          <a:xfrm>
            <a:off x="9057323" y="4887678"/>
            <a:ext cx="2496909" cy="883912"/>
            <a:chOff x="8508022" y="2034687"/>
            <a:chExt cx="3198055" cy="838168"/>
          </a:xfrm>
        </p:grpSpPr>
        <p:sp>
          <p:nvSpPr>
            <p:cNvPr id="20" name="TextBox 19"/>
            <p:cNvSpPr txBox="1"/>
            <p:nvPr/>
          </p:nvSpPr>
          <p:spPr>
            <a:xfrm>
              <a:off x="8514341" y="2034687"/>
              <a:ext cx="1846179" cy="332707"/>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ectangle 20"/>
            <p:cNvSpPr/>
            <p:nvPr/>
          </p:nvSpPr>
          <p:spPr>
            <a:xfrm>
              <a:off x="8508022" y="2365039"/>
              <a:ext cx="3198055" cy="507816"/>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2" name="Group 21"/>
          <p:cNvGrpSpPr/>
          <p:nvPr/>
        </p:nvGrpSpPr>
        <p:grpSpPr>
          <a:xfrm>
            <a:off x="9057323" y="4002958"/>
            <a:ext cx="2522171" cy="883913"/>
            <a:chOff x="8475665" y="2034687"/>
            <a:chExt cx="3230412" cy="838168"/>
          </a:xfrm>
        </p:grpSpPr>
        <p:sp>
          <p:nvSpPr>
            <p:cNvPr id="23" name="TextBox 22"/>
            <p:cNvSpPr txBox="1"/>
            <p:nvPr/>
          </p:nvSpPr>
          <p:spPr>
            <a:xfrm>
              <a:off x="8475665" y="2034687"/>
              <a:ext cx="1909828" cy="332707"/>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 </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23"/>
            <p:cNvSpPr/>
            <p:nvPr/>
          </p:nvSpPr>
          <p:spPr>
            <a:xfrm>
              <a:off x="8508022" y="2365039"/>
              <a:ext cx="3198055" cy="507816"/>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37"/>
          <p:cNvGrpSpPr/>
          <p:nvPr/>
        </p:nvGrpSpPr>
        <p:grpSpPr>
          <a:xfrm>
            <a:off x="1341396" y="2379506"/>
            <a:ext cx="4064899" cy="3197420"/>
            <a:chOff x="689317" y="2256183"/>
            <a:chExt cx="3854548" cy="3031960"/>
          </a:xfrm>
        </p:grpSpPr>
        <p:sp>
          <p:nvSpPr>
            <p:cNvPr id="28" name="Rectangle 27"/>
            <p:cNvSpPr/>
            <p:nvPr/>
          </p:nvSpPr>
          <p:spPr>
            <a:xfrm>
              <a:off x="689317" y="2256183"/>
              <a:ext cx="3854548" cy="3031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TextBox 28"/>
            <p:cNvSpPr txBox="1"/>
            <p:nvPr/>
          </p:nvSpPr>
          <p:spPr>
            <a:xfrm>
              <a:off x="1103993" y="2777120"/>
              <a:ext cx="1455026" cy="332708"/>
            </a:xfrm>
            <a:prstGeom prst="rect">
              <a:avLst/>
            </a:prstGeom>
            <a:noFill/>
          </p:spPr>
          <p:txBody>
            <a:bodyPr wrap="squar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 </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1129140" y="3077845"/>
              <a:ext cx="3004396" cy="367730"/>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Rectangle 30"/>
            <p:cNvSpPr/>
            <p:nvPr/>
          </p:nvSpPr>
          <p:spPr>
            <a:xfrm>
              <a:off x="1129140" y="4123237"/>
              <a:ext cx="3004396" cy="367730"/>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2693918387"/>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500"/>
                                        <p:tgtEl>
                                          <p:spTgt spid="3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4500"/>
                            </p:stCondLst>
                            <p:childTnLst>
                              <p:par>
                                <p:cTn id="41" presetID="42"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1000"/>
                                        <p:tgtEl>
                                          <p:spTgt spid="38"/>
                                        </p:tgtEl>
                                      </p:cBhvr>
                                    </p:animEffect>
                                    <p:anim calcmode="lin" valueType="num">
                                      <p:cBhvr>
                                        <p:cTn id="44" dur="1000" fill="hold"/>
                                        <p:tgtEl>
                                          <p:spTgt spid="38"/>
                                        </p:tgtEl>
                                        <p:attrNameLst>
                                          <p:attrName>ppt_x</p:attrName>
                                        </p:attrNameLst>
                                      </p:cBhvr>
                                      <p:tavLst>
                                        <p:tav tm="0">
                                          <p:val>
                                            <p:strVal val="#ppt_x"/>
                                          </p:val>
                                        </p:tav>
                                        <p:tav tm="100000">
                                          <p:val>
                                            <p:strVal val="#ppt_x"/>
                                          </p:val>
                                        </p:tav>
                                      </p:tavLst>
                                    </p:anim>
                                    <p:anim calcmode="lin" valueType="num">
                                      <p:cBhvr>
                                        <p:cTn id="4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p:cNvGrpSpPr>
            <a:grpSpLocks noChangeAspect="1"/>
          </p:cNvGrpSpPr>
          <p:nvPr/>
        </p:nvGrpSpPr>
        <p:grpSpPr>
          <a:xfrm rot="4351113">
            <a:off x="5467144" y="1773121"/>
            <a:ext cx="4707119" cy="3246799"/>
            <a:chOff x="940378" y="1114346"/>
            <a:chExt cx="7056438" cy="4867275"/>
          </a:xfrm>
        </p:grpSpPr>
        <p:sp>
          <p:nvSpPr>
            <p:cNvPr id="6" name="Arc 682"/>
            <p:cNvSpPr>
              <a:spLocks/>
            </p:cNvSpPr>
            <p:nvPr/>
          </p:nvSpPr>
          <p:spPr bwMode="auto">
            <a:xfrm rot="18746405">
              <a:off x="3554196" y="1119903"/>
              <a:ext cx="1014413" cy="1003300"/>
            </a:xfrm>
            <a:custGeom>
              <a:avLst/>
              <a:gdLst>
                <a:gd name="T0" fmla="*/ 2147483647 w 21600"/>
                <a:gd name="T1" fmla="*/ 0 h 21356"/>
                <a:gd name="T2" fmla="*/ 2147483647 w 21600"/>
                <a:gd name="T3" fmla="*/ 2147483647 h 21356"/>
                <a:gd name="T4" fmla="*/ 0 w 21600"/>
                <a:gd name="T5" fmla="*/ 2147483647 h 21356"/>
                <a:gd name="T6" fmla="*/ 0 60000 65536"/>
                <a:gd name="T7" fmla="*/ 0 60000 65536"/>
                <a:gd name="T8" fmla="*/ 0 60000 65536"/>
                <a:gd name="T9" fmla="*/ 0 w 21600"/>
                <a:gd name="T10" fmla="*/ 0 h 21356"/>
                <a:gd name="T11" fmla="*/ 21600 w 21600"/>
                <a:gd name="T12" fmla="*/ 21356 h 21356"/>
              </a:gdLst>
              <a:ahLst/>
              <a:cxnLst>
                <a:cxn ang="T6">
                  <a:pos x="T0" y="T1"/>
                </a:cxn>
                <a:cxn ang="T7">
                  <a:pos x="T2" y="T3"/>
                </a:cxn>
                <a:cxn ang="T8">
                  <a:pos x="T4" y="T5"/>
                </a:cxn>
              </a:cxnLst>
              <a:rect l="T9" t="T10" r="T11" b="T12"/>
              <a:pathLst>
                <a:path w="21600" h="21356" fill="none" extrusionOk="0">
                  <a:moveTo>
                    <a:pt x="3237" y="-1"/>
                  </a:moveTo>
                  <a:cubicBezTo>
                    <a:pt x="13795" y="1600"/>
                    <a:pt x="21600" y="10676"/>
                    <a:pt x="21600" y="21356"/>
                  </a:cubicBezTo>
                </a:path>
                <a:path w="21600" h="21356" stroke="0" extrusionOk="0">
                  <a:moveTo>
                    <a:pt x="3237" y="-1"/>
                  </a:moveTo>
                  <a:cubicBezTo>
                    <a:pt x="13795" y="1600"/>
                    <a:pt x="21600" y="10676"/>
                    <a:pt x="21600" y="21356"/>
                  </a:cubicBezTo>
                  <a:lnTo>
                    <a:pt x="0" y="21356"/>
                  </a:lnTo>
                  <a:lnTo>
                    <a:pt x="3237" y="-1"/>
                  </a:lnTo>
                  <a:close/>
                </a:path>
              </a:pathLst>
            </a:custGeom>
            <a:noFill/>
            <a:ln w="9525">
              <a:solidFill>
                <a:schemeClr val="bg1">
                  <a:lumMod val="50000"/>
                </a:schemeClr>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816"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673"/>
            <p:cNvSpPr>
              <a:spLocks noEditPoints="1"/>
            </p:cNvSpPr>
            <p:nvPr/>
          </p:nvSpPr>
          <p:spPr bwMode="auto">
            <a:xfrm rot="21275257">
              <a:off x="4204278" y="1579484"/>
              <a:ext cx="2628900" cy="2630487"/>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2"/>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675"/>
            <p:cNvSpPr>
              <a:spLocks noEditPoints="1"/>
            </p:cNvSpPr>
            <p:nvPr/>
          </p:nvSpPr>
          <p:spPr bwMode="auto">
            <a:xfrm rot="21275257">
              <a:off x="940378" y="1649334"/>
              <a:ext cx="3429000" cy="3429000"/>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chemeClr val="accent1">
                <a:alpha val="79999"/>
              </a:schemeClr>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676"/>
            <p:cNvSpPr>
              <a:spLocks noChangeArrowheads="1"/>
            </p:cNvSpPr>
            <p:nvPr/>
          </p:nvSpPr>
          <p:spPr bwMode="auto">
            <a:xfrm rot="21275257">
              <a:off x="1307091" y="2016046"/>
              <a:ext cx="2695575" cy="2693988"/>
            </a:xfrm>
            <a:prstGeom prst="ellipse">
              <a:avLst/>
            </a:prstGeom>
            <a:solidFill>
              <a:schemeClr val="accent1"/>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latinLnBrk="1">
                <a:lnSpc>
                  <a:spcPct val="120000"/>
                </a:lnSpc>
                <a:spcBef>
                  <a:spcPts val="0"/>
                </a:spcBef>
                <a:spcAft>
                  <a:spcPts val="0"/>
                </a:spcAft>
              </a:pPr>
              <a:endParaRPr kumimoji="1" lang="ko-KR" altLang="en-US" sz="90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0" name="Oval 677"/>
            <p:cNvSpPr>
              <a:spLocks noChangeArrowheads="1"/>
            </p:cNvSpPr>
            <p:nvPr/>
          </p:nvSpPr>
          <p:spPr bwMode="auto">
            <a:xfrm rot="21275257">
              <a:off x="4617028" y="1993821"/>
              <a:ext cx="1801813" cy="1801813"/>
            </a:xfrm>
            <a:prstGeom prst="ellipse">
              <a:avLst/>
            </a:prstGeom>
            <a:solidFill>
              <a:schemeClr val="accent2"/>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latinLnBrk="1">
                <a:lnSpc>
                  <a:spcPct val="120000"/>
                </a:lnSpc>
                <a:spcBef>
                  <a:spcPts val="0"/>
                </a:spcBef>
                <a:spcAft>
                  <a:spcPts val="0"/>
                </a:spcAft>
              </a:pPr>
              <a:endParaRPr kumimoji="1" lang="ko-KR" altLang="en-US" sz="900" dirty="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1" name="Freeform 679"/>
            <p:cNvSpPr>
              <a:spLocks noEditPoints="1"/>
            </p:cNvSpPr>
            <p:nvPr/>
          </p:nvSpPr>
          <p:spPr bwMode="auto">
            <a:xfrm rot="21275257">
              <a:off x="5693353" y="3676571"/>
              <a:ext cx="2303463" cy="2305050"/>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3"/>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latinLnBrk="1">
                <a:lnSpc>
                  <a:spcPct val="120000"/>
                </a:lnSpc>
                <a:spcBef>
                  <a:spcPts val="0"/>
                </a:spcBef>
                <a:spcAft>
                  <a:spcPts val="0"/>
                </a:spcAft>
              </a:pPr>
              <a:endParaRPr kumimoji="1" lang="zh-CN" altLang="en-US" sz="9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Oval 680"/>
            <p:cNvSpPr>
              <a:spLocks noChangeArrowheads="1"/>
            </p:cNvSpPr>
            <p:nvPr/>
          </p:nvSpPr>
          <p:spPr bwMode="auto">
            <a:xfrm rot="21275257">
              <a:off x="6055303" y="4040109"/>
              <a:ext cx="1577975" cy="1577975"/>
            </a:xfrm>
            <a:prstGeom prst="ellipse">
              <a:avLst/>
            </a:prstGeom>
            <a:solidFill>
              <a:schemeClr val="accent3"/>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latinLnBrk="1">
                <a:lnSpc>
                  <a:spcPct val="120000"/>
                </a:lnSpc>
                <a:spcBef>
                  <a:spcPts val="0"/>
                </a:spcBef>
                <a:spcAft>
                  <a:spcPts val="0"/>
                </a:spcAft>
              </a:pPr>
              <a:endParaRPr kumimoji="1" lang="ko-KR" altLang="en-US" sz="900">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13" name="Arc 681"/>
            <p:cNvSpPr>
              <a:spLocks/>
            </p:cNvSpPr>
            <p:nvPr/>
          </p:nvSpPr>
          <p:spPr bwMode="auto">
            <a:xfrm rot="7501686">
              <a:off x="4141572" y="3609103"/>
              <a:ext cx="1906587" cy="1549400"/>
            </a:xfrm>
            <a:custGeom>
              <a:avLst/>
              <a:gdLst>
                <a:gd name="T0" fmla="*/ 2147483647 w 21600"/>
                <a:gd name="T1" fmla="*/ 0 h 15695"/>
                <a:gd name="T2" fmla="*/ 2147483647 w 21600"/>
                <a:gd name="T3" fmla="*/ 2147483647 h 15695"/>
                <a:gd name="T4" fmla="*/ 0 w 21600"/>
                <a:gd name="T5" fmla="*/ 2147483647 h 15695"/>
                <a:gd name="T6" fmla="*/ 0 60000 65536"/>
                <a:gd name="T7" fmla="*/ 0 60000 65536"/>
                <a:gd name="T8" fmla="*/ 0 60000 65536"/>
                <a:gd name="T9" fmla="*/ 0 w 21600"/>
                <a:gd name="T10" fmla="*/ 0 h 15695"/>
                <a:gd name="T11" fmla="*/ 21600 w 21600"/>
                <a:gd name="T12" fmla="*/ 15695 h 15695"/>
              </a:gdLst>
              <a:ahLst/>
              <a:cxnLst>
                <a:cxn ang="T6">
                  <a:pos x="T0" y="T1"/>
                </a:cxn>
                <a:cxn ang="T7">
                  <a:pos x="T2" y="T3"/>
                </a:cxn>
                <a:cxn ang="T8">
                  <a:pos x="T4" y="T5"/>
                </a:cxn>
              </a:cxnLst>
              <a:rect l="T9" t="T10" r="T11" b="T12"/>
              <a:pathLst>
                <a:path w="21600" h="15695" fill="none" extrusionOk="0">
                  <a:moveTo>
                    <a:pt x="14840" y="-1"/>
                  </a:moveTo>
                  <a:cubicBezTo>
                    <a:pt x="19155" y="4079"/>
                    <a:pt x="21600" y="9756"/>
                    <a:pt x="21600" y="15695"/>
                  </a:cubicBezTo>
                </a:path>
                <a:path w="21600" h="15695" stroke="0" extrusionOk="0">
                  <a:moveTo>
                    <a:pt x="14840" y="-1"/>
                  </a:moveTo>
                  <a:cubicBezTo>
                    <a:pt x="19155" y="4079"/>
                    <a:pt x="21600" y="9756"/>
                    <a:pt x="21600" y="15695"/>
                  </a:cubicBezTo>
                  <a:lnTo>
                    <a:pt x="0" y="15695"/>
                  </a:lnTo>
                  <a:lnTo>
                    <a:pt x="14840" y="-1"/>
                  </a:lnTo>
                  <a:close/>
                </a:path>
              </a:pathLst>
            </a:custGeom>
            <a:noFill/>
            <a:ln w="9525">
              <a:solidFill>
                <a:schemeClr val="bg1">
                  <a:lumMod val="50000"/>
                </a:schemeClr>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816"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Arc 683"/>
            <p:cNvSpPr>
              <a:spLocks/>
            </p:cNvSpPr>
            <p:nvPr/>
          </p:nvSpPr>
          <p:spPr bwMode="auto">
            <a:xfrm rot="256945">
              <a:off x="7018916" y="2744709"/>
              <a:ext cx="620712" cy="898525"/>
            </a:xfrm>
            <a:custGeom>
              <a:avLst/>
              <a:gdLst>
                <a:gd name="T0" fmla="*/ 2147483647 w 21600"/>
                <a:gd name="T1" fmla="*/ 0 h 31203"/>
                <a:gd name="T2" fmla="*/ 2147483647 w 21600"/>
                <a:gd name="T3" fmla="*/ 2147483647 h 31203"/>
                <a:gd name="T4" fmla="*/ 0 w 21600"/>
                <a:gd name="T5" fmla="*/ 2147483647 h 31203"/>
                <a:gd name="T6" fmla="*/ 0 60000 65536"/>
                <a:gd name="T7" fmla="*/ 0 60000 65536"/>
                <a:gd name="T8" fmla="*/ 0 60000 65536"/>
                <a:gd name="T9" fmla="*/ 0 w 21600"/>
                <a:gd name="T10" fmla="*/ 0 h 31203"/>
                <a:gd name="T11" fmla="*/ 21600 w 21600"/>
                <a:gd name="T12" fmla="*/ 31203 h 31203"/>
              </a:gdLst>
              <a:ahLst/>
              <a:cxnLst>
                <a:cxn ang="T6">
                  <a:pos x="T0" y="T1"/>
                </a:cxn>
                <a:cxn ang="T7">
                  <a:pos x="T2" y="T3"/>
                </a:cxn>
                <a:cxn ang="T8">
                  <a:pos x="T4" y="T5"/>
                </a:cxn>
              </a:cxnLst>
              <a:rect l="T9" t="T10" r="T11" b="T12"/>
              <a:pathLst>
                <a:path w="21600" h="31203" fill="none" extrusionOk="0">
                  <a:moveTo>
                    <a:pt x="3237" y="-1"/>
                  </a:moveTo>
                  <a:cubicBezTo>
                    <a:pt x="13795" y="1600"/>
                    <a:pt x="21600" y="10676"/>
                    <a:pt x="21600" y="21356"/>
                  </a:cubicBezTo>
                  <a:cubicBezTo>
                    <a:pt x="21600" y="24780"/>
                    <a:pt x="20785" y="28155"/>
                    <a:pt x="19224" y="31202"/>
                  </a:cubicBezTo>
                </a:path>
                <a:path w="21600" h="31203" stroke="0" extrusionOk="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9525">
              <a:solidFill>
                <a:schemeClr val="bg1">
                  <a:lumMod val="50000"/>
                </a:schemeClr>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defTabSz="1054816" latinLnBrk="1">
                <a:lnSpc>
                  <a:spcPct val="120000"/>
                </a:lnSpc>
                <a:spcBef>
                  <a:spcPts val="0"/>
                </a:spcBef>
                <a:spcAft>
                  <a:spcPts val="0"/>
                </a:spcAft>
                <a:defRPr/>
              </a:pPr>
              <a:endParaRPr kumimoji="1" lang="zh-CN" altLang="en-US" sz="900"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5" name="Content Placeholder 2"/>
          <p:cNvSpPr txBox="1">
            <a:spLocks/>
          </p:cNvSpPr>
          <p:nvPr/>
        </p:nvSpPr>
        <p:spPr>
          <a:xfrm>
            <a:off x="9044132" y="1876120"/>
            <a:ext cx="990935" cy="512897"/>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zh-CN" altLang="en-US">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Content Placeholder 2"/>
          <p:cNvSpPr txBox="1">
            <a:spLocks/>
          </p:cNvSpPr>
          <p:nvPr/>
        </p:nvSpPr>
        <p:spPr>
          <a:xfrm>
            <a:off x="8691733" y="5303137"/>
            <a:ext cx="990935" cy="512897"/>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zh-CN" altLang="en-US">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Content Placeholder 2"/>
          <p:cNvSpPr txBox="1">
            <a:spLocks/>
          </p:cNvSpPr>
          <p:nvPr/>
        </p:nvSpPr>
        <p:spPr>
          <a:xfrm>
            <a:off x="5884613" y="3645617"/>
            <a:ext cx="990935" cy="512897"/>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spcAft>
                <a:spcPts val="0"/>
              </a:spcAft>
              <a:buNone/>
            </a:pPr>
            <a:r>
              <a:rPr lang="zh-CN" altLang="en-US">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8" name="Group 17"/>
          <p:cNvGrpSpPr/>
          <p:nvPr/>
        </p:nvGrpSpPr>
        <p:grpSpPr>
          <a:xfrm>
            <a:off x="7281978" y="4936834"/>
            <a:ext cx="436704" cy="436704"/>
            <a:chOff x="5607370" y="3562829"/>
            <a:chExt cx="587140" cy="587140"/>
          </a:xfrm>
          <a:solidFill>
            <a:schemeClr val="bg1"/>
          </a:solidFill>
        </p:grpSpPr>
        <p:sp>
          <p:nvSpPr>
            <p:cNvPr id="19"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7279900" y="1839228"/>
            <a:ext cx="627243" cy="627243"/>
            <a:chOff x="6665323" y="3562825"/>
            <a:chExt cx="587140" cy="587140"/>
          </a:xfrm>
          <a:solidFill>
            <a:schemeClr val="bg1"/>
          </a:solidFill>
        </p:grpSpPr>
        <p:sp>
          <p:nvSpPr>
            <p:cNvPr id="22"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4" name="Group 23"/>
          <p:cNvGrpSpPr/>
          <p:nvPr/>
        </p:nvGrpSpPr>
        <p:grpSpPr>
          <a:xfrm>
            <a:off x="8228262" y="3696582"/>
            <a:ext cx="436704" cy="436704"/>
            <a:chOff x="7740352" y="3562825"/>
            <a:chExt cx="587140" cy="587140"/>
          </a:xfrm>
          <a:solidFill>
            <a:schemeClr val="bg1"/>
          </a:solidFill>
        </p:grpSpPr>
        <p:sp>
          <p:nvSpPr>
            <p:cNvPr id="25"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noFill/>
            </a:ln>
          </p:spPr>
          <p:txBody>
            <a:bodyPr vert="horz" wrap="square" lIns="105484" tIns="52741" rIns="105484" bIns="52741" numCol="1" anchor="t" anchorCtr="0" compatLnSpc="1">
              <a:prstTxWarp prst="textNoShape">
                <a:avLst/>
              </a:prstTxWarp>
            </a:bodyPr>
            <a:lstStyle/>
            <a:p>
              <a:pPr algn="just">
                <a:lnSpc>
                  <a:spcPct val="120000"/>
                </a:lnSpc>
                <a:spcBef>
                  <a:spcPts val="0"/>
                </a:spcBef>
                <a:spcAft>
                  <a:spcPts val="0"/>
                </a:spcAft>
              </a:pPr>
              <a:endParaRPr 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7" name="Content Placeholder 2"/>
          <p:cNvSpPr txBox="1">
            <a:spLocks/>
          </p:cNvSpPr>
          <p:nvPr/>
        </p:nvSpPr>
        <p:spPr>
          <a:xfrm>
            <a:off x="2679992" y="1702972"/>
            <a:ext cx="2980511" cy="538704"/>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defRPr/>
            </a:pPr>
            <a:r>
              <a:rPr lang="en-US" altLang="zh-CN" sz="800" dirty="0">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Content Placeholder 2"/>
          <p:cNvSpPr txBox="1">
            <a:spLocks/>
          </p:cNvSpPr>
          <p:nvPr/>
        </p:nvSpPr>
        <p:spPr>
          <a:xfrm>
            <a:off x="2679989" y="2862932"/>
            <a:ext cx="2980511" cy="538704"/>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defRPr/>
            </a:pPr>
            <a:r>
              <a:rPr lang="en-US" altLang="zh-CN" sz="800" dirty="0">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Content Placeholder 2"/>
          <p:cNvSpPr txBox="1">
            <a:spLocks/>
          </p:cNvSpPr>
          <p:nvPr/>
        </p:nvSpPr>
        <p:spPr>
          <a:xfrm>
            <a:off x="2679992" y="4022892"/>
            <a:ext cx="2980511" cy="538704"/>
          </a:xfrm>
          <a:prstGeom prst="rect">
            <a:avLst/>
          </a:prstGeom>
        </p:spPr>
        <p:txBody>
          <a:bodyPr vert="horz" lIns="105484" tIns="52741" rIns="105484" bIns="5274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defRPr/>
            </a:pPr>
            <a:r>
              <a:rPr lang="en-US" altLang="zh-CN" sz="800" dirty="0">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Box 29"/>
          <p:cNvSpPr txBox="1"/>
          <p:nvPr/>
        </p:nvSpPr>
        <p:spPr>
          <a:xfrm>
            <a:off x="2709424" y="5182852"/>
            <a:ext cx="3014825" cy="383566"/>
          </a:xfrm>
          <a:prstGeom prst="rect">
            <a:avLst/>
          </a:prstGeom>
          <a:noFill/>
        </p:spPr>
        <p:txBody>
          <a:bodyPr wrap="square" rIns="166115" bIns="41528" numCol="1" spcCol="360000">
            <a:spAutoFit/>
          </a:bodyPr>
          <a:lstStyle/>
          <a:p>
            <a:pPr algn="just">
              <a:lnSpc>
                <a:spcPct val="120000"/>
              </a:lnSpc>
              <a:spcBef>
                <a:spcPts val="0"/>
              </a:spcBef>
              <a:spcAft>
                <a:spcPts val="0"/>
              </a:spcAft>
              <a:defRPr/>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395776722"/>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400" fill="hold"/>
                                        <p:tgtEl>
                                          <p:spTgt spid="5"/>
                                        </p:tgtEl>
                                        <p:attrNameLst>
                                          <p:attrName>ppt_w</p:attrName>
                                        </p:attrNameLst>
                                      </p:cBhvr>
                                      <p:tavLst>
                                        <p:tav tm="0">
                                          <p:val>
                                            <p:fltVal val="0"/>
                                          </p:val>
                                        </p:tav>
                                        <p:tav tm="100000">
                                          <p:val>
                                            <p:strVal val="#ppt_w"/>
                                          </p:val>
                                        </p:tav>
                                      </p:tavLst>
                                    </p:anim>
                                    <p:anim calcmode="lin" valueType="num">
                                      <p:cBhvr>
                                        <p:cTn id="8" dur="2400" fill="hold"/>
                                        <p:tgtEl>
                                          <p:spTgt spid="5"/>
                                        </p:tgtEl>
                                        <p:attrNameLst>
                                          <p:attrName>ppt_h</p:attrName>
                                        </p:attrNameLst>
                                      </p:cBhvr>
                                      <p:tavLst>
                                        <p:tav tm="0">
                                          <p:val>
                                            <p:fltVal val="0"/>
                                          </p:val>
                                        </p:tav>
                                        <p:tav tm="100000">
                                          <p:val>
                                            <p:strVal val="#ppt_h"/>
                                          </p:val>
                                        </p:tav>
                                      </p:tavLst>
                                    </p:anim>
                                    <p:anim calcmode="lin" valueType="num">
                                      <p:cBhvr>
                                        <p:cTn id="9" dur="2400" fill="hold"/>
                                        <p:tgtEl>
                                          <p:spTgt spid="5"/>
                                        </p:tgtEl>
                                        <p:attrNameLst>
                                          <p:attrName>style.rotation</p:attrName>
                                        </p:attrNameLst>
                                      </p:cBhvr>
                                      <p:tavLst>
                                        <p:tav tm="0">
                                          <p:val>
                                            <p:fltVal val="90"/>
                                          </p:val>
                                        </p:tav>
                                        <p:tav tm="100000">
                                          <p:val>
                                            <p:fltVal val="0"/>
                                          </p:val>
                                        </p:tav>
                                      </p:tavLst>
                                    </p:anim>
                                    <p:animEffect transition="in" filter="fade">
                                      <p:cBhvr>
                                        <p:cTn id="10" dur="2400"/>
                                        <p:tgtEl>
                                          <p:spTgt spid="5"/>
                                        </p:tgtEl>
                                      </p:cBhvr>
                                    </p:animEffect>
                                  </p:childTnLst>
                                </p:cTn>
                              </p:par>
                              <p:par>
                                <p:cTn id="11" presetID="53" presetClass="entr" presetSubtype="16" fill="hold" nodeType="withEffect">
                                  <p:stCondLst>
                                    <p:cond delay="250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Effect transition="in" filter="fade">
                                      <p:cBhvr>
                                        <p:cTn id="15" dur="500"/>
                                        <p:tgtEl>
                                          <p:spTgt spid="21"/>
                                        </p:tgtEl>
                                      </p:cBhvr>
                                    </p:animEffect>
                                  </p:childTnLst>
                                </p:cTn>
                              </p:par>
                              <p:par>
                                <p:cTn id="16" presetID="53" presetClass="entr" presetSubtype="16" fill="hold" nodeType="withEffect">
                                  <p:stCondLst>
                                    <p:cond delay="300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Effect transition="in" filter="fade">
                                      <p:cBhvr>
                                        <p:cTn id="20" dur="500"/>
                                        <p:tgtEl>
                                          <p:spTgt spid="24"/>
                                        </p:tgtEl>
                                      </p:cBhvr>
                                    </p:animEffect>
                                  </p:childTnLst>
                                </p:cTn>
                              </p:par>
                              <p:par>
                                <p:cTn id="21" presetID="53" presetClass="entr" presetSubtype="16" fill="hold" nodeType="withEffect">
                                  <p:stCondLst>
                                    <p:cond delay="350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par>
                                <p:cTn id="26" presetID="22" presetClass="entr" presetSubtype="8" fill="hold" grpId="0" nodeType="withEffect">
                                  <p:stCondLst>
                                    <p:cond delay="400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par>
                                <p:cTn id="29" presetID="22" presetClass="entr" presetSubtype="8" fill="hold" grpId="0" nodeType="withEffect">
                                  <p:stCondLst>
                                    <p:cond delay="40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par>
                                <p:cTn id="32" presetID="22" presetClass="entr" presetSubtype="8" fill="hold" grpId="0" nodeType="withEffect">
                                  <p:stCondLst>
                                    <p:cond delay="400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childTnLst>
                          </p:cTn>
                        </p:par>
                        <p:par>
                          <p:cTn id="35" fill="hold">
                            <p:stCondLst>
                              <p:cond delay="4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par>
                          <p:cTn id="39" fill="hold">
                            <p:stCondLst>
                              <p:cond delay="5000"/>
                            </p:stCondLst>
                            <p:childTnLst>
                              <p:par>
                                <p:cTn id="40" presetID="10" presetClass="entr" presetSubtype="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par>
                          <p:cTn id="43" fill="hold">
                            <p:stCondLst>
                              <p:cond delay="55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2" presetClass="entr" presetSubtype="4" fill="hold" grpId="0" nodeType="withEffect">
                                  <p:stCondLst>
                                    <p:cond delay="50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500" fill="hold"/>
                                        <p:tgtEl>
                                          <p:spTgt spid="30"/>
                                        </p:tgtEl>
                                        <p:attrNameLst>
                                          <p:attrName>ppt_x</p:attrName>
                                        </p:attrNameLst>
                                      </p:cBhvr>
                                      <p:tavLst>
                                        <p:tav tm="0">
                                          <p:val>
                                            <p:strVal val="#ppt_x"/>
                                          </p:val>
                                        </p:tav>
                                        <p:tav tm="100000">
                                          <p:val>
                                            <p:strVal val="#ppt_x"/>
                                          </p:val>
                                        </p:tav>
                                      </p:tavLst>
                                    </p:anim>
                                    <p:anim calcmode="lin" valueType="num">
                                      <p:cBhvr additive="base">
                                        <p:cTn id="5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7" grpId="0"/>
      <p:bldP spid="28" grpId="0"/>
      <p:bldP spid="29" grpId="0"/>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 name="Rectangle 89"/>
          <p:cNvSpPr/>
          <p:nvPr/>
        </p:nvSpPr>
        <p:spPr>
          <a:xfrm>
            <a:off x="1165329" y="4661042"/>
            <a:ext cx="3750263" cy="1071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137"/>
          <p:cNvGrpSpPr/>
          <p:nvPr/>
        </p:nvGrpSpPr>
        <p:grpSpPr>
          <a:xfrm>
            <a:off x="1502229" y="2303737"/>
            <a:ext cx="301359" cy="2317121"/>
            <a:chOff x="1074408" y="1485901"/>
            <a:chExt cx="214311" cy="1647821"/>
          </a:xfrm>
        </p:grpSpPr>
        <p:cxnSp>
          <p:nvCxnSpPr>
            <p:cNvPr id="91" name="Straight Connector 90"/>
            <p:cNvCxnSpPr/>
            <p:nvPr/>
          </p:nvCxnSpPr>
          <p:spPr>
            <a:xfrm rot="16200000" flipV="1">
              <a:off x="359569"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95" name="Rounded Rectangle 94"/>
            <p:cNvSpPr/>
            <p:nvPr/>
          </p:nvSpPr>
          <p:spPr>
            <a:xfrm>
              <a:off x="1074408" y="2190750"/>
              <a:ext cx="214311" cy="9429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138"/>
          <p:cNvGrpSpPr/>
          <p:nvPr/>
        </p:nvGrpSpPr>
        <p:grpSpPr>
          <a:xfrm>
            <a:off x="2035840" y="2303737"/>
            <a:ext cx="301359" cy="2317121"/>
            <a:chOff x="1447800" y="1485901"/>
            <a:chExt cx="214311" cy="1647821"/>
          </a:xfrm>
        </p:grpSpPr>
        <p:cxnSp>
          <p:nvCxnSpPr>
            <p:cNvPr id="98" name="Straight Connector 97"/>
            <p:cNvCxnSpPr/>
            <p:nvPr/>
          </p:nvCxnSpPr>
          <p:spPr>
            <a:xfrm rot="16200000" flipV="1">
              <a:off x="732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1" name="Rounded Rectangle 100"/>
            <p:cNvSpPr/>
            <p:nvPr/>
          </p:nvSpPr>
          <p:spPr>
            <a:xfrm>
              <a:off x="1447800" y="1962150"/>
              <a:ext cx="214311" cy="11715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Group 139"/>
          <p:cNvGrpSpPr/>
          <p:nvPr/>
        </p:nvGrpSpPr>
        <p:grpSpPr>
          <a:xfrm>
            <a:off x="2569452" y="2303737"/>
            <a:ext cx="301359" cy="2317121"/>
            <a:chOff x="1828800" y="1485901"/>
            <a:chExt cx="214311" cy="1647821"/>
          </a:xfrm>
        </p:grpSpPr>
        <p:cxnSp>
          <p:nvCxnSpPr>
            <p:cNvPr id="104" name="Straight Connector 103"/>
            <p:cNvCxnSpPr/>
            <p:nvPr/>
          </p:nvCxnSpPr>
          <p:spPr>
            <a:xfrm rot="16200000" flipV="1">
              <a:off x="1113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7" name="Rounded Rectangle 106"/>
            <p:cNvSpPr/>
            <p:nvPr/>
          </p:nvSpPr>
          <p:spPr>
            <a:xfrm>
              <a:off x="1828800" y="1809750"/>
              <a:ext cx="214311" cy="132397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Group 140"/>
          <p:cNvGrpSpPr/>
          <p:nvPr/>
        </p:nvGrpSpPr>
        <p:grpSpPr>
          <a:xfrm>
            <a:off x="3103064" y="2303737"/>
            <a:ext cx="301359" cy="2317121"/>
            <a:chOff x="2209800" y="1485901"/>
            <a:chExt cx="214311" cy="1647821"/>
          </a:xfrm>
        </p:grpSpPr>
        <p:cxnSp>
          <p:nvCxnSpPr>
            <p:cNvPr id="108" name="Straight Connector 107"/>
            <p:cNvCxnSpPr/>
            <p:nvPr/>
          </p:nvCxnSpPr>
          <p:spPr>
            <a:xfrm rot="16200000" flipV="1">
              <a:off x="1494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21" name="Rounded Rectangle 120"/>
            <p:cNvSpPr/>
            <p:nvPr/>
          </p:nvSpPr>
          <p:spPr>
            <a:xfrm>
              <a:off x="2209800" y="2419350"/>
              <a:ext cx="214311" cy="71437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Group 141"/>
          <p:cNvGrpSpPr/>
          <p:nvPr/>
        </p:nvGrpSpPr>
        <p:grpSpPr>
          <a:xfrm>
            <a:off x="3636674" y="2303737"/>
            <a:ext cx="301359" cy="2317121"/>
            <a:chOff x="2667000" y="1485901"/>
            <a:chExt cx="214311" cy="1647821"/>
          </a:xfrm>
        </p:grpSpPr>
        <p:cxnSp>
          <p:nvCxnSpPr>
            <p:cNvPr id="128" name="Straight Connector 127"/>
            <p:cNvCxnSpPr/>
            <p:nvPr/>
          </p:nvCxnSpPr>
          <p:spPr>
            <a:xfrm rot="16200000" flipV="1">
              <a:off x="19521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ounded Rectangle 128"/>
            <p:cNvSpPr/>
            <p:nvPr/>
          </p:nvSpPr>
          <p:spPr>
            <a:xfrm>
              <a:off x="2667000" y="1962150"/>
              <a:ext cx="214311" cy="11715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142"/>
          <p:cNvGrpSpPr/>
          <p:nvPr/>
        </p:nvGrpSpPr>
        <p:grpSpPr>
          <a:xfrm>
            <a:off x="4170289" y="2303737"/>
            <a:ext cx="301359" cy="2317121"/>
            <a:chOff x="2971800" y="1485901"/>
            <a:chExt cx="214311" cy="1647821"/>
          </a:xfrm>
        </p:grpSpPr>
        <p:cxnSp>
          <p:nvCxnSpPr>
            <p:cNvPr id="136" name="Straight Connector 135"/>
            <p:cNvCxnSpPr/>
            <p:nvPr/>
          </p:nvCxnSpPr>
          <p:spPr>
            <a:xfrm rot="16200000" flipV="1">
              <a:off x="2256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2971800" y="1809750"/>
              <a:ext cx="214311" cy="132397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44" name="Rectangle 143"/>
          <p:cNvSpPr/>
          <p:nvPr/>
        </p:nvSpPr>
        <p:spPr>
          <a:xfrm>
            <a:off x="1532831" y="4810265"/>
            <a:ext cx="227626" cy="295466"/>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55</a:t>
            </a:r>
          </a:p>
        </p:txBody>
      </p:sp>
      <p:sp>
        <p:nvSpPr>
          <p:cNvPr id="145" name="Rectangle 144"/>
          <p:cNvSpPr/>
          <p:nvPr/>
        </p:nvSpPr>
        <p:spPr>
          <a:xfrm>
            <a:off x="2071103" y="4810265"/>
            <a:ext cx="227626" cy="295466"/>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70</a:t>
            </a:r>
          </a:p>
        </p:txBody>
      </p:sp>
      <p:sp>
        <p:nvSpPr>
          <p:cNvPr id="146" name="Rectangle 145"/>
          <p:cNvSpPr/>
          <p:nvPr/>
        </p:nvSpPr>
        <p:spPr>
          <a:xfrm>
            <a:off x="2609374" y="4810265"/>
            <a:ext cx="227626" cy="295466"/>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85</a:t>
            </a:r>
          </a:p>
        </p:txBody>
      </p:sp>
      <p:sp>
        <p:nvSpPr>
          <p:cNvPr id="147" name="Rectangle 146"/>
          <p:cNvSpPr/>
          <p:nvPr/>
        </p:nvSpPr>
        <p:spPr>
          <a:xfrm>
            <a:off x="3147644" y="4810265"/>
            <a:ext cx="227626" cy="295466"/>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40</a:t>
            </a:r>
          </a:p>
        </p:txBody>
      </p:sp>
      <p:sp>
        <p:nvSpPr>
          <p:cNvPr id="148" name="Rectangle 147"/>
          <p:cNvSpPr/>
          <p:nvPr/>
        </p:nvSpPr>
        <p:spPr>
          <a:xfrm>
            <a:off x="3685915" y="4810265"/>
            <a:ext cx="227626" cy="295466"/>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60</a:t>
            </a:r>
          </a:p>
        </p:txBody>
      </p:sp>
      <p:sp>
        <p:nvSpPr>
          <p:cNvPr id="149" name="Rectangle 148"/>
          <p:cNvSpPr/>
          <p:nvPr/>
        </p:nvSpPr>
        <p:spPr>
          <a:xfrm>
            <a:off x="4224187" y="4810265"/>
            <a:ext cx="227626" cy="295466"/>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80</a:t>
            </a:r>
          </a:p>
        </p:txBody>
      </p:sp>
      <p:grpSp>
        <p:nvGrpSpPr>
          <p:cNvPr id="10" name="Group 149"/>
          <p:cNvGrpSpPr/>
          <p:nvPr/>
        </p:nvGrpSpPr>
        <p:grpSpPr>
          <a:xfrm>
            <a:off x="6389434" y="2305418"/>
            <a:ext cx="2090836" cy="714688"/>
            <a:chOff x="4597686" y="3155872"/>
            <a:chExt cx="1583966" cy="508251"/>
          </a:xfrm>
        </p:grpSpPr>
        <p:sp>
          <p:nvSpPr>
            <p:cNvPr id="151" name="TextBox 150"/>
            <p:cNvSpPr txBox="1"/>
            <p:nvPr/>
          </p:nvSpPr>
          <p:spPr>
            <a:xfrm>
              <a:off x="4597686" y="3155872"/>
              <a:ext cx="1542506" cy="183855"/>
            </a:xfrm>
            <a:prstGeom prst="rect">
              <a:avLst/>
            </a:prstGeom>
            <a:noFill/>
          </p:spPr>
          <p:txBody>
            <a:bodyPr wrap="square" lIns="0" tIns="0" rIns="0" bIns="0" rtlCol="0" anchor="t">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2" name="TextBox 151"/>
            <p:cNvSpPr txBox="1"/>
            <p:nvPr/>
          </p:nvSpPr>
          <p:spPr>
            <a:xfrm>
              <a:off x="4597686" y="3348942"/>
              <a:ext cx="1583966" cy="315181"/>
            </a:xfrm>
            <a:prstGeom prst="rect">
              <a:avLst/>
            </a:prstGeom>
            <a:noFill/>
          </p:spPr>
          <p:txBody>
            <a:bodyPr wrap="square" lIns="0" tIns="0" rIns="0" bIns="0" rtlCol="0" anchor="t">
              <a:spAutoFit/>
            </a:bodyPr>
            <a:lstStyle/>
            <a:p>
              <a:pPr defTabSz="1285797">
                <a:lnSpc>
                  <a:spcPct val="120000"/>
                </a:lnSpc>
                <a:spcBef>
                  <a:spcPct val="20000"/>
                </a:spcBef>
                <a:defRPr/>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Group 152"/>
          <p:cNvGrpSpPr/>
          <p:nvPr/>
        </p:nvGrpSpPr>
        <p:grpSpPr>
          <a:xfrm>
            <a:off x="9386634" y="2305418"/>
            <a:ext cx="2036111" cy="714688"/>
            <a:chOff x="6978976" y="3155872"/>
            <a:chExt cx="1542507" cy="508251"/>
          </a:xfrm>
        </p:grpSpPr>
        <p:sp>
          <p:nvSpPr>
            <p:cNvPr id="154" name="TextBox 153"/>
            <p:cNvSpPr txBox="1"/>
            <p:nvPr/>
          </p:nvSpPr>
          <p:spPr>
            <a:xfrm>
              <a:off x="6978977" y="3155872"/>
              <a:ext cx="1542506" cy="183855"/>
            </a:xfrm>
            <a:prstGeom prst="rect">
              <a:avLst/>
            </a:prstGeom>
            <a:noFill/>
          </p:spPr>
          <p:txBody>
            <a:bodyPr wrap="square" lIns="0" tIns="0" rIns="0" bIns="0" rtlCol="0" anchor="t">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5" name="TextBox 154"/>
            <p:cNvSpPr txBox="1"/>
            <p:nvPr/>
          </p:nvSpPr>
          <p:spPr>
            <a:xfrm>
              <a:off x="6978976" y="3348942"/>
              <a:ext cx="1542507" cy="315181"/>
            </a:xfrm>
            <a:prstGeom prst="rect">
              <a:avLst/>
            </a:prstGeom>
            <a:noFill/>
          </p:spPr>
          <p:txBody>
            <a:bodyPr wrap="square" lIns="0" tIns="0" rIns="0" bIns="0" rtlCol="0" anchor="t">
              <a:spAutoFit/>
            </a:bodyPr>
            <a:lstStyle/>
            <a:p>
              <a:pPr defTabSz="1285797">
                <a:lnSpc>
                  <a:spcPct val="120000"/>
                </a:lnSpc>
                <a:spcBef>
                  <a:spcPct val="20000"/>
                </a:spcBef>
                <a:defRPr/>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Group 155"/>
          <p:cNvGrpSpPr/>
          <p:nvPr/>
        </p:nvGrpSpPr>
        <p:grpSpPr>
          <a:xfrm>
            <a:off x="6389434" y="3213443"/>
            <a:ext cx="2036111" cy="714688"/>
            <a:chOff x="4597685" y="3914331"/>
            <a:chExt cx="1542507" cy="508250"/>
          </a:xfrm>
        </p:grpSpPr>
        <p:sp>
          <p:nvSpPr>
            <p:cNvPr id="157" name="TextBox 156"/>
            <p:cNvSpPr txBox="1"/>
            <p:nvPr/>
          </p:nvSpPr>
          <p:spPr>
            <a:xfrm>
              <a:off x="4597686" y="3914331"/>
              <a:ext cx="1542506" cy="183855"/>
            </a:xfrm>
            <a:prstGeom prst="rect">
              <a:avLst/>
            </a:prstGeom>
            <a:noFill/>
          </p:spPr>
          <p:txBody>
            <a:bodyPr wrap="square" lIns="0" tIns="0" rIns="0" bIns="0" rtlCol="0" anchor="t">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8" name="TextBox 157"/>
            <p:cNvSpPr txBox="1"/>
            <p:nvPr/>
          </p:nvSpPr>
          <p:spPr>
            <a:xfrm>
              <a:off x="4597685" y="4107401"/>
              <a:ext cx="1542507" cy="315180"/>
            </a:xfrm>
            <a:prstGeom prst="rect">
              <a:avLst/>
            </a:prstGeom>
            <a:noFill/>
          </p:spPr>
          <p:txBody>
            <a:bodyPr wrap="square" lIns="0" tIns="0" rIns="0" bIns="0" rtlCol="0" anchor="t">
              <a:spAutoFit/>
            </a:bodyPr>
            <a:lstStyle/>
            <a:p>
              <a:pPr defTabSz="1285797">
                <a:lnSpc>
                  <a:spcPct val="120000"/>
                </a:lnSpc>
                <a:spcBef>
                  <a:spcPct val="20000"/>
                </a:spcBef>
                <a:defRPr/>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Group 158"/>
          <p:cNvGrpSpPr/>
          <p:nvPr/>
        </p:nvGrpSpPr>
        <p:grpSpPr>
          <a:xfrm>
            <a:off x="9386634" y="3213443"/>
            <a:ext cx="2036111" cy="714688"/>
            <a:chOff x="6978976" y="3914331"/>
            <a:chExt cx="1542507" cy="508250"/>
          </a:xfrm>
        </p:grpSpPr>
        <p:sp>
          <p:nvSpPr>
            <p:cNvPr id="160" name="TextBox 159"/>
            <p:cNvSpPr txBox="1"/>
            <p:nvPr/>
          </p:nvSpPr>
          <p:spPr>
            <a:xfrm>
              <a:off x="6978977" y="3914331"/>
              <a:ext cx="1542506" cy="183855"/>
            </a:xfrm>
            <a:prstGeom prst="rect">
              <a:avLst/>
            </a:prstGeom>
            <a:noFill/>
          </p:spPr>
          <p:txBody>
            <a:bodyPr wrap="square" lIns="0" tIns="0" rIns="0" bIns="0" rtlCol="0" anchor="t">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1" name="TextBox 160"/>
            <p:cNvSpPr txBox="1"/>
            <p:nvPr/>
          </p:nvSpPr>
          <p:spPr>
            <a:xfrm>
              <a:off x="6978976" y="4107401"/>
              <a:ext cx="1542507" cy="315180"/>
            </a:xfrm>
            <a:prstGeom prst="rect">
              <a:avLst/>
            </a:prstGeom>
            <a:noFill/>
          </p:spPr>
          <p:txBody>
            <a:bodyPr wrap="square" lIns="0" tIns="0" rIns="0" bIns="0" rtlCol="0" anchor="t">
              <a:spAutoFit/>
            </a:bodyPr>
            <a:lstStyle/>
            <a:p>
              <a:pPr defTabSz="1285797">
                <a:lnSpc>
                  <a:spcPct val="120000"/>
                </a:lnSpc>
                <a:spcBef>
                  <a:spcPct val="20000"/>
                </a:spcBef>
                <a:defRPr/>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p>
          </p:txBody>
        </p:sp>
      </p:grpSp>
      <p:grpSp>
        <p:nvGrpSpPr>
          <p:cNvPr id="14" name="Group 161"/>
          <p:cNvGrpSpPr/>
          <p:nvPr/>
        </p:nvGrpSpPr>
        <p:grpSpPr>
          <a:xfrm>
            <a:off x="6389434" y="4239158"/>
            <a:ext cx="2036111" cy="714687"/>
            <a:chOff x="4597685" y="3914331"/>
            <a:chExt cx="1542507" cy="508250"/>
          </a:xfrm>
        </p:grpSpPr>
        <p:sp>
          <p:nvSpPr>
            <p:cNvPr id="163" name="TextBox 162"/>
            <p:cNvSpPr txBox="1"/>
            <p:nvPr/>
          </p:nvSpPr>
          <p:spPr>
            <a:xfrm>
              <a:off x="4597686" y="3914331"/>
              <a:ext cx="1542506" cy="183855"/>
            </a:xfrm>
            <a:prstGeom prst="rect">
              <a:avLst/>
            </a:prstGeom>
            <a:noFill/>
          </p:spPr>
          <p:txBody>
            <a:bodyPr wrap="square" lIns="0" tIns="0" rIns="0" bIns="0" rtlCol="0" anchor="t">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4" name="TextBox 163"/>
            <p:cNvSpPr txBox="1"/>
            <p:nvPr/>
          </p:nvSpPr>
          <p:spPr>
            <a:xfrm>
              <a:off x="4597685" y="4107401"/>
              <a:ext cx="1542507" cy="315180"/>
            </a:xfrm>
            <a:prstGeom prst="rect">
              <a:avLst/>
            </a:prstGeom>
            <a:noFill/>
          </p:spPr>
          <p:txBody>
            <a:bodyPr wrap="square" lIns="0" tIns="0" rIns="0" bIns="0" rtlCol="0" anchor="t">
              <a:spAutoFit/>
            </a:bodyPr>
            <a:lstStyle/>
            <a:p>
              <a:pPr defTabSz="1285797">
                <a:lnSpc>
                  <a:spcPct val="120000"/>
                </a:lnSpc>
                <a:spcBef>
                  <a:spcPct val="20000"/>
                </a:spcBef>
                <a:defRPr/>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亮亮图文旗舰店</a:t>
              </a: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https://liangliangtuwen.tmall.com.</a:t>
              </a: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64"/>
          <p:cNvGrpSpPr/>
          <p:nvPr/>
        </p:nvGrpSpPr>
        <p:grpSpPr>
          <a:xfrm>
            <a:off x="9386634" y="4239167"/>
            <a:ext cx="2036111" cy="714688"/>
            <a:chOff x="6978976" y="3914331"/>
            <a:chExt cx="1542507" cy="508250"/>
          </a:xfrm>
        </p:grpSpPr>
        <p:sp>
          <p:nvSpPr>
            <p:cNvPr id="166" name="TextBox 165"/>
            <p:cNvSpPr txBox="1"/>
            <p:nvPr/>
          </p:nvSpPr>
          <p:spPr>
            <a:xfrm>
              <a:off x="6978977" y="3914331"/>
              <a:ext cx="1542506" cy="183855"/>
            </a:xfrm>
            <a:prstGeom prst="rect">
              <a:avLst/>
            </a:prstGeom>
            <a:noFill/>
          </p:spPr>
          <p:txBody>
            <a:bodyPr wrap="square" lIns="0" tIns="0" rIns="0" bIns="0" rtlCol="0" anchor="t">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7" name="TextBox 166"/>
            <p:cNvSpPr txBox="1"/>
            <p:nvPr/>
          </p:nvSpPr>
          <p:spPr>
            <a:xfrm>
              <a:off x="6978976" y="4107401"/>
              <a:ext cx="1542507" cy="315180"/>
            </a:xfrm>
            <a:prstGeom prst="rect">
              <a:avLst/>
            </a:prstGeom>
            <a:noFill/>
          </p:spPr>
          <p:txBody>
            <a:bodyPr wrap="square" lIns="0" tIns="0" rIns="0" bIns="0" rtlCol="0" anchor="t">
              <a:spAutoFit/>
            </a:bodyPr>
            <a:lstStyle/>
            <a:p>
              <a:pPr defTabSz="1285797">
                <a:lnSpc>
                  <a:spcPct val="120000"/>
                </a:lnSpc>
                <a:spcBef>
                  <a:spcPct val="20000"/>
                </a:spcBef>
                <a:defRPr/>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p>
          </p:txBody>
        </p:sp>
      </p:grpSp>
      <p:grpSp>
        <p:nvGrpSpPr>
          <p:cNvPr id="16" name="Group 167"/>
          <p:cNvGrpSpPr/>
          <p:nvPr/>
        </p:nvGrpSpPr>
        <p:grpSpPr>
          <a:xfrm>
            <a:off x="8674822" y="4215708"/>
            <a:ext cx="659525" cy="640643"/>
            <a:chOff x="6299532" y="4190009"/>
            <a:chExt cx="469021" cy="455593"/>
          </a:xfrm>
        </p:grpSpPr>
        <p:sp>
          <p:nvSpPr>
            <p:cNvPr id="169" name="Oval 168"/>
            <p:cNvSpPr>
              <a:spLocks noChangeAspect="1"/>
            </p:cNvSpPr>
            <p:nvPr/>
          </p:nvSpPr>
          <p:spPr>
            <a:xfrm>
              <a:off x="6299532" y="4190009"/>
              <a:ext cx="469021" cy="45559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0" name="Freeform 63"/>
            <p:cNvSpPr>
              <a:spLocks noEditPoints="1"/>
            </p:cNvSpPr>
            <p:nvPr/>
          </p:nvSpPr>
          <p:spPr bwMode="auto">
            <a:xfrm>
              <a:off x="6386874" y="4310694"/>
              <a:ext cx="294337" cy="214222"/>
            </a:xfrm>
            <a:custGeom>
              <a:avLst/>
              <a:gdLst/>
              <a:ahLst/>
              <a:cxnLst>
                <a:cxn ang="0">
                  <a:pos x="62" y="57"/>
                </a:cxn>
                <a:cxn ang="0">
                  <a:pos x="18" y="57"/>
                </a:cxn>
                <a:cxn ang="0">
                  <a:pos x="0" y="39"/>
                </a:cxn>
                <a:cxn ang="0">
                  <a:pos x="11" y="23"/>
                </a:cxn>
                <a:cxn ang="0">
                  <a:pos x="11" y="21"/>
                </a:cxn>
                <a:cxn ang="0">
                  <a:pos x="31" y="0"/>
                </a:cxn>
                <a:cxn ang="0">
                  <a:pos x="50" y="13"/>
                </a:cxn>
                <a:cxn ang="0">
                  <a:pos x="57" y="11"/>
                </a:cxn>
                <a:cxn ang="0">
                  <a:pos x="67" y="21"/>
                </a:cxn>
                <a:cxn ang="0">
                  <a:pos x="66" y="27"/>
                </a:cxn>
                <a:cxn ang="0">
                  <a:pos x="78" y="42"/>
                </a:cxn>
                <a:cxn ang="0">
                  <a:pos x="62" y="57"/>
                </a:cxn>
                <a:cxn ang="0">
                  <a:pos x="51" y="31"/>
                </a:cxn>
                <a:cxn ang="0">
                  <a:pos x="42" y="31"/>
                </a:cxn>
                <a:cxn ang="0">
                  <a:pos x="42" y="17"/>
                </a:cxn>
                <a:cxn ang="0">
                  <a:pos x="40" y="16"/>
                </a:cxn>
                <a:cxn ang="0">
                  <a:pos x="33" y="16"/>
                </a:cxn>
                <a:cxn ang="0">
                  <a:pos x="31" y="17"/>
                </a:cxn>
                <a:cxn ang="0">
                  <a:pos x="31" y="31"/>
                </a:cxn>
                <a:cxn ang="0">
                  <a:pos x="22" y="31"/>
                </a:cxn>
                <a:cxn ang="0">
                  <a:pos x="21" y="33"/>
                </a:cxn>
                <a:cxn ang="0">
                  <a:pos x="21" y="34"/>
                </a:cxn>
                <a:cxn ang="0">
                  <a:pos x="36" y="48"/>
                </a:cxn>
                <a:cxn ang="0">
                  <a:pos x="36" y="48"/>
                </a:cxn>
                <a:cxn ang="0">
                  <a:pos x="37" y="48"/>
                </a:cxn>
                <a:cxn ang="0">
                  <a:pos x="51" y="34"/>
                </a:cxn>
                <a:cxn ang="0">
                  <a:pos x="52" y="33"/>
                </a:cxn>
                <a:cxn ang="0">
                  <a:pos x="51" y="31"/>
                </a:cxn>
              </a:cxnLst>
              <a:rect l="0" t="0" r="r" b="b"/>
              <a:pathLst>
                <a:path w="78" h="57">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solidFill>
              <a:schemeClr val="bg1"/>
            </a:solidFill>
            <a:ln w="9525">
              <a:noFill/>
              <a:round/>
              <a:headEnd/>
              <a:tailEnd/>
            </a:ln>
          </p:spPr>
          <p:txBody>
            <a:bodyPr vert="horz" wrap="square" lIns="128580" tIns="64291" rIns="128580" bIns="64291"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 name="Group 170"/>
          <p:cNvGrpSpPr/>
          <p:nvPr/>
        </p:nvGrpSpPr>
        <p:grpSpPr>
          <a:xfrm>
            <a:off x="5648471" y="2277305"/>
            <a:ext cx="659525" cy="640643"/>
            <a:chOff x="630683" y="3383511"/>
            <a:chExt cx="469021" cy="455593"/>
          </a:xfrm>
        </p:grpSpPr>
        <p:sp>
          <p:nvSpPr>
            <p:cNvPr id="172" name="Oval 171"/>
            <p:cNvSpPr>
              <a:spLocks noChangeAspect="1"/>
            </p:cNvSpPr>
            <p:nvPr/>
          </p:nvSpPr>
          <p:spPr>
            <a:xfrm>
              <a:off x="630683" y="3383511"/>
              <a:ext cx="469021" cy="4555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3" name="Freeform 117"/>
            <p:cNvSpPr>
              <a:spLocks/>
            </p:cNvSpPr>
            <p:nvPr/>
          </p:nvSpPr>
          <p:spPr bwMode="auto">
            <a:xfrm>
              <a:off x="730012" y="3476126"/>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headEnd/>
              <a:tailEnd/>
            </a:ln>
          </p:spPr>
          <p:txBody>
            <a:bodyPr vert="horz" wrap="square" lIns="128580" tIns="64291" rIns="128580" bIns="64291"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 name="Group 173"/>
          <p:cNvGrpSpPr/>
          <p:nvPr/>
        </p:nvGrpSpPr>
        <p:grpSpPr>
          <a:xfrm>
            <a:off x="5648471" y="4215708"/>
            <a:ext cx="659525" cy="640643"/>
            <a:chOff x="3428938" y="4190009"/>
            <a:chExt cx="469021" cy="455593"/>
          </a:xfrm>
        </p:grpSpPr>
        <p:sp>
          <p:nvSpPr>
            <p:cNvPr id="175" name="Oval 174"/>
            <p:cNvSpPr>
              <a:spLocks noChangeAspect="1"/>
            </p:cNvSpPr>
            <p:nvPr/>
          </p:nvSpPr>
          <p:spPr>
            <a:xfrm>
              <a:off x="3428938" y="4190009"/>
              <a:ext cx="469021" cy="45559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6" name="Freeform 83"/>
            <p:cNvSpPr>
              <a:spLocks noEditPoints="1"/>
            </p:cNvSpPr>
            <p:nvPr/>
          </p:nvSpPr>
          <p:spPr bwMode="auto">
            <a:xfrm>
              <a:off x="3571129" y="4279327"/>
              <a:ext cx="184638" cy="276957"/>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headEnd/>
              <a:tailEnd/>
            </a:ln>
          </p:spPr>
          <p:txBody>
            <a:bodyPr vert="horz" wrap="square" lIns="128580" tIns="64291" rIns="128580" bIns="64291"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9" name="Group 176"/>
          <p:cNvGrpSpPr/>
          <p:nvPr/>
        </p:nvGrpSpPr>
        <p:grpSpPr>
          <a:xfrm>
            <a:off x="5648471" y="3229350"/>
            <a:ext cx="659525" cy="640643"/>
            <a:chOff x="6299532" y="3384456"/>
            <a:chExt cx="469021" cy="455593"/>
          </a:xfrm>
        </p:grpSpPr>
        <p:sp>
          <p:nvSpPr>
            <p:cNvPr id="178" name="Oval 177"/>
            <p:cNvSpPr>
              <a:spLocks noChangeAspect="1"/>
            </p:cNvSpPr>
            <p:nvPr/>
          </p:nvSpPr>
          <p:spPr>
            <a:xfrm>
              <a:off x="6299532" y="3384456"/>
              <a:ext cx="469021" cy="4555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9" name="Freeform 36"/>
            <p:cNvSpPr>
              <a:spLocks noEditPoints="1"/>
            </p:cNvSpPr>
            <p:nvPr/>
          </p:nvSpPr>
          <p:spPr bwMode="auto">
            <a:xfrm>
              <a:off x="6435895" y="3505670"/>
              <a:ext cx="196295" cy="213164"/>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headEnd/>
              <a:tailEnd/>
            </a:ln>
          </p:spPr>
          <p:txBody>
            <a:bodyPr vert="horz" wrap="square" lIns="128580" tIns="64291" rIns="128580" bIns="64291"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Group 179"/>
          <p:cNvGrpSpPr/>
          <p:nvPr/>
        </p:nvGrpSpPr>
        <p:grpSpPr>
          <a:xfrm>
            <a:off x="8674822" y="3229350"/>
            <a:ext cx="659525" cy="640643"/>
            <a:chOff x="630683" y="4190009"/>
            <a:chExt cx="469021" cy="455593"/>
          </a:xfrm>
        </p:grpSpPr>
        <p:sp>
          <p:nvSpPr>
            <p:cNvPr id="181" name="Oval 180"/>
            <p:cNvSpPr>
              <a:spLocks noChangeAspect="1"/>
            </p:cNvSpPr>
            <p:nvPr/>
          </p:nvSpPr>
          <p:spPr>
            <a:xfrm>
              <a:off x="630683" y="4190009"/>
              <a:ext cx="469021" cy="4555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2" name="Freeform 103"/>
            <p:cNvSpPr>
              <a:spLocks noEditPoints="1"/>
            </p:cNvSpPr>
            <p:nvPr/>
          </p:nvSpPr>
          <p:spPr bwMode="auto">
            <a:xfrm>
              <a:off x="765181" y="4270535"/>
              <a:ext cx="200025" cy="294541"/>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vert="horz" wrap="square" lIns="128580" tIns="64291" rIns="128580" bIns="64291"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182"/>
          <p:cNvGrpSpPr/>
          <p:nvPr/>
        </p:nvGrpSpPr>
        <p:grpSpPr>
          <a:xfrm>
            <a:off x="8674822" y="2277305"/>
            <a:ext cx="659525" cy="640643"/>
            <a:chOff x="3425803" y="3384456"/>
            <a:chExt cx="469021" cy="455593"/>
          </a:xfrm>
        </p:grpSpPr>
        <p:sp>
          <p:nvSpPr>
            <p:cNvPr id="184" name="Oval 183"/>
            <p:cNvSpPr>
              <a:spLocks noChangeAspect="1"/>
            </p:cNvSpPr>
            <p:nvPr/>
          </p:nvSpPr>
          <p:spPr>
            <a:xfrm>
              <a:off x="3425803" y="3384456"/>
              <a:ext cx="469021" cy="4555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5" name="Freeform 5"/>
            <p:cNvSpPr>
              <a:spLocks noEditPoints="1"/>
            </p:cNvSpPr>
            <p:nvPr/>
          </p:nvSpPr>
          <p:spPr bwMode="auto">
            <a:xfrm>
              <a:off x="3520613" y="3471340"/>
              <a:ext cx="279400" cy="27940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128580" tIns="64291" rIns="128580" bIns="64291"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69" name="Straight Line buttom"/>
          <p:cNvCxnSpPr/>
          <p:nvPr/>
        </p:nvCxnSpPr>
        <p:spPr>
          <a:xfrm>
            <a:off x="964706" y="5456156"/>
            <a:ext cx="10929339"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880468"/>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strips(downRight)">
                                      <p:cBhvr>
                                        <p:cTn id="7" dur="500"/>
                                        <p:tgtEl>
                                          <p:spTgt spid="90"/>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lide(fromBottom)">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4"/>
                                        </p:tgtEl>
                                        <p:attrNameLst>
                                          <p:attrName>style.visibility</p:attrName>
                                        </p:attrNameLst>
                                      </p:cBhvr>
                                      <p:to>
                                        <p:strVal val="visible"/>
                                      </p:to>
                                    </p:set>
                                    <p:animEffect transition="in" filter="fade">
                                      <p:cBhvr>
                                        <p:cTn id="14" dur="1000"/>
                                        <p:tgtEl>
                                          <p:spTgt spid="144"/>
                                        </p:tgtEl>
                                      </p:cBhvr>
                                    </p:animEffect>
                                  </p:childTnLst>
                                </p:cTn>
                              </p:par>
                            </p:childTnLst>
                          </p:cTn>
                        </p:par>
                        <p:par>
                          <p:cTn id="15" fill="hold">
                            <p:stCondLst>
                              <p:cond delay="1500"/>
                            </p:stCondLst>
                            <p:childTnLst>
                              <p:par>
                                <p:cTn id="16" presetID="12" presetClass="entr" presetSubtype="4"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slide(fromBottom)">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1000"/>
                                        <p:tgtEl>
                                          <p:spTgt spid="145"/>
                                        </p:tgtEl>
                                      </p:cBhvr>
                                    </p:animEffect>
                                  </p:childTnLst>
                                </p:cTn>
                              </p:par>
                            </p:childTnLst>
                          </p:cTn>
                        </p:par>
                        <p:par>
                          <p:cTn id="22" fill="hold">
                            <p:stCondLst>
                              <p:cond delay="2500"/>
                            </p:stCondLst>
                            <p:childTnLst>
                              <p:par>
                                <p:cTn id="23" presetID="12" presetClass="entr" presetSubtype="4"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slide(fromBottom)">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6"/>
                                        </p:tgtEl>
                                        <p:attrNameLst>
                                          <p:attrName>style.visibility</p:attrName>
                                        </p:attrNameLst>
                                      </p:cBhvr>
                                      <p:to>
                                        <p:strVal val="visible"/>
                                      </p:to>
                                    </p:set>
                                    <p:animEffect transition="in" filter="fade">
                                      <p:cBhvr>
                                        <p:cTn id="28" dur="1000"/>
                                        <p:tgtEl>
                                          <p:spTgt spid="146"/>
                                        </p:tgtEl>
                                      </p:cBhvr>
                                    </p:animEffect>
                                  </p:childTnLst>
                                </p:cTn>
                              </p:par>
                            </p:childTnLst>
                          </p:cTn>
                        </p:par>
                        <p:par>
                          <p:cTn id="29" fill="hold">
                            <p:stCondLst>
                              <p:cond delay="3500"/>
                            </p:stCondLst>
                            <p:childTnLst>
                              <p:par>
                                <p:cTn id="30" presetID="12" presetClass="entr" presetSubtype="4"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slide(fromBottom)">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7"/>
                                        </p:tgtEl>
                                        <p:attrNameLst>
                                          <p:attrName>style.visibility</p:attrName>
                                        </p:attrNameLst>
                                      </p:cBhvr>
                                      <p:to>
                                        <p:strVal val="visible"/>
                                      </p:to>
                                    </p:set>
                                    <p:animEffect transition="in" filter="fade">
                                      <p:cBhvr>
                                        <p:cTn id="35" dur="1000"/>
                                        <p:tgtEl>
                                          <p:spTgt spid="147"/>
                                        </p:tgtEl>
                                      </p:cBhvr>
                                    </p:animEffect>
                                  </p:childTnLst>
                                </p:cTn>
                              </p:par>
                            </p:childTnLst>
                          </p:cTn>
                        </p:par>
                        <p:par>
                          <p:cTn id="36" fill="hold">
                            <p:stCondLst>
                              <p:cond delay="4500"/>
                            </p:stCondLst>
                            <p:childTnLst>
                              <p:par>
                                <p:cTn id="37" presetID="1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slide(fromBottom)">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8"/>
                                        </p:tgtEl>
                                        <p:attrNameLst>
                                          <p:attrName>style.visibility</p:attrName>
                                        </p:attrNameLst>
                                      </p:cBhvr>
                                      <p:to>
                                        <p:strVal val="visible"/>
                                      </p:to>
                                    </p:set>
                                    <p:animEffect transition="in" filter="fade">
                                      <p:cBhvr>
                                        <p:cTn id="42" dur="1000"/>
                                        <p:tgtEl>
                                          <p:spTgt spid="148"/>
                                        </p:tgtEl>
                                      </p:cBhvr>
                                    </p:animEffect>
                                  </p:childTnLst>
                                </p:cTn>
                              </p:par>
                            </p:childTnLst>
                          </p:cTn>
                        </p:par>
                        <p:par>
                          <p:cTn id="43" fill="hold">
                            <p:stCondLst>
                              <p:cond delay="5500"/>
                            </p:stCondLst>
                            <p:childTnLst>
                              <p:par>
                                <p:cTn id="44" presetID="12" presetClass="entr" presetSubtype="4"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slide(fromBottom)">
                                      <p:cBhvr>
                                        <p:cTn id="46" dur="500"/>
                                        <p:tgtEl>
                                          <p:spTgt spid="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9"/>
                                        </p:tgtEl>
                                        <p:attrNameLst>
                                          <p:attrName>style.visibility</p:attrName>
                                        </p:attrNameLst>
                                      </p:cBhvr>
                                      <p:to>
                                        <p:strVal val="visible"/>
                                      </p:to>
                                    </p:set>
                                    <p:animEffect transition="in" filter="fade">
                                      <p:cBhvr>
                                        <p:cTn id="49" dur="1000"/>
                                        <p:tgtEl>
                                          <p:spTgt spid="149"/>
                                        </p:tgtEl>
                                      </p:cBhvr>
                                    </p:animEffect>
                                  </p:childTnLst>
                                </p:cTn>
                              </p:par>
                            </p:childTnLst>
                          </p:cTn>
                        </p:par>
                        <p:par>
                          <p:cTn id="50" fill="hold">
                            <p:stCondLst>
                              <p:cond delay="6500"/>
                            </p:stCondLst>
                            <p:childTnLst>
                              <p:par>
                                <p:cTn id="51" presetID="53" presetClass="entr" presetSubtype="0"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p:cTn id="53" dur="500" fill="hold"/>
                                        <p:tgtEl>
                                          <p:spTgt spid="17"/>
                                        </p:tgtEl>
                                        <p:attrNameLst>
                                          <p:attrName>ppt_w</p:attrName>
                                        </p:attrNameLst>
                                      </p:cBhvr>
                                      <p:tavLst>
                                        <p:tav tm="0">
                                          <p:val>
                                            <p:fltVal val="0"/>
                                          </p:val>
                                        </p:tav>
                                        <p:tav tm="100000">
                                          <p:val>
                                            <p:strVal val="#ppt_w"/>
                                          </p:val>
                                        </p:tav>
                                      </p:tavLst>
                                    </p:anim>
                                    <p:anim calcmode="lin" valueType="num">
                                      <p:cBhvr>
                                        <p:cTn id="54" dur="500" fill="hold"/>
                                        <p:tgtEl>
                                          <p:spTgt spid="17"/>
                                        </p:tgtEl>
                                        <p:attrNameLst>
                                          <p:attrName>ppt_h</p:attrName>
                                        </p:attrNameLst>
                                      </p:cBhvr>
                                      <p:tavLst>
                                        <p:tav tm="0">
                                          <p:val>
                                            <p:fltVal val="0"/>
                                          </p:val>
                                        </p:tav>
                                        <p:tav tm="100000">
                                          <p:val>
                                            <p:strVal val="#ppt_h"/>
                                          </p:val>
                                        </p:tav>
                                      </p:tavLst>
                                    </p:anim>
                                    <p:animEffect transition="in" filter="fade">
                                      <p:cBhvr>
                                        <p:cTn id="55" dur="500"/>
                                        <p:tgtEl>
                                          <p:spTgt spid="17"/>
                                        </p:tgtEl>
                                      </p:cBhvr>
                                    </p:animEffect>
                                  </p:childTnLst>
                                </p:cTn>
                              </p:par>
                              <p:par>
                                <p:cTn id="56" presetID="2" presetClass="entr" presetSubtype="4" accel="50000" decel="50000" fill="hold" nodeType="with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additive="base">
                                        <p:cTn id="58" dur="500" fill="hold"/>
                                        <p:tgtEl>
                                          <p:spTgt spid="10"/>
                                        </p:tgtEl>
                                        <p:attrNameLst>
                                          <p:attrName>ppt_x</p:attrName>
                                        </p:attrNameLst>
                                      </p:cBhvr>
                                      <p:tavLst>
                                        <p:tav tm="0">
                                          <p:val>
                                            <p:strVal val="#ppt_x"/>
                                          </p:val>
                                        </p:tav>
                                        <p:tav tm="100000">
                                          <p:val>
                                            <p:strVal val="#ppt_x"/>
                                          </p:val>
                                        </p:tav>
                                      </p:tavLst>
                                    </p:anim>
                                    <p:anim calcmode="lin" valueType="num">
                                      <p:cBhvr additive="base">
                                        <p:cTn id="59" dur="500" fill="hold"/>
                                        <p:tgtEl>
                                          <p:spTgt spid="10"/>
                                        </p:tgtEl>
                                        <p:attrNameLst>
                                          <p:attrName>ppt_y</p:attrName>
                                        </p:attrNameLst>
                                      </p:cBhvr>
                                      <p:tavLst>
                                        <p:tav tm="0">
                                          <p:val>
                                            <p:strVal val="1+#ppt_h/2"/>
                                          </p:val>
                                        </p:tav>
                                        <p:tav tm="100000">
                                          <p:val>
                                            <p:strVal val="#ppt_y"/>
                                          </p:val>
                                        </p:tav>
                                      </p:tavLst>
                                    </p:anim>
                                  </p:childTnLst>
                                </p:cTn>
                              </p:par>
                            </p:childTnLst>
                          </p:cTn>
                        </p:par>
                        <p:par>
                          <p:cTn id="60" fill="hold">
                            <p:stCondLst>
                              <p:cond delay="7000"/>
                            </p:stCondLst>
                            <p:childTnLst>
                              <p:par>
                                <p:cTn id="61" presetID="53" presetClass="entr" presetSubtype="0"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p:cTn id="63" dur="500" fill="hold"/>
                                        <p:tgtEl>
                                          <p:spTgt spid="21"/>
                                        </p:tgtEl>
                                        <p:attrNameLst>
                                          <p:attrName>ppt_w</p:attrName>
                                        </p:attrNameLst>
                                      </p:cBhvr>
                                      <p:tavLst>
                                        <p:tav tm="0">
                                          <p:val>
                                            <p:fltVal val="0"/>
                                          </p:val>
                                        </p:tav>
                                        <p:tav tm="100000">
                                          <p:val>
                                            <p:strVal val="#ppt_w"/>
                                          </p:val>
                                        </p:tav>
                                      </p:tavLst>
                                    </p:anim>
                                    <p:anim calcmode="lin" valueType="num">
                                      <p:cBhvr>
                                        <p:cTn id="64" dur="500" fill="hold"/>
                                        <p:tgtEl>
                                          <p:spTgt spid="21"/>
                                        </p:tgtEl>
                                        <p:attrNameLst>
                                          <p:attrName>ppt_h</p:attrName>
                                        </p:attrNameLst>
                                      </p:cBhvr>
                                      <p:tavLst>
                                        <p:tav tm="0">
                                          <p:val>
                                            <p:fltVal val="0"/>
                                          </p:val>
                                        </p:tav>
                                        <p:tav tm="100000">
                                          <p:val>
                                            <p:strVal val="#ppt_h"/>
                                          </p:val>
                                        </p:tav>
                                      </p:tavLst>
                                    </p:anim>
                                    <p:animEffect transition="in" filter="fade">
                                      <p:cBhvr>
                                        <p:cTn id="65" dur="500"/>
                                        <p:tgtEl>
                                          <p:spTgt spid="21"/>
                                        </p:tgtEl>
                                      </p:cBhvr>
                                    </p:animEffect>
                                  </p:childTnLst>
                                </p:cTn>
                              </p:par>
                              <p:par>
                                <p:cTn id="66" presetID="2" presetClass="entr" presetSubtype="4" accel="50000" decel="50000"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 calcmode="lin" valueType="num">
                                      <p:cBhvr additive="base">
                                        <p:cTn id="68" dur="500" fill="hold"/>
                                        <p:tgtEl>
                                          <p:spTgt spid="11"/>
                                        </p:tgtEl>
                                        <p:attrNameLst>
                                          <p:attrName>ppt_x</p:attrName>
                                        </p:attrNameLst>
                                      </p:cBhvr>
                                      <p:tavLst>
                                        <p:tav tm="0">
                                          <p:val>
                                            <p:strVal val="#ppt_x"/>
                                          </p:val>
                                        </p:tav>
                                        <p:tav tm="100000">
                                          <p:val>
                                            <p:strVal val="#ppt_x"/>
                                          </p:val>
                                        </p:tav>
                                      </p:tavLst>
                                    </p:anim>
                                    <p:anim calcmode="lin" valueType="num">
                                      <p:cBhvr additive="base">
                                        <p:cTn id="69" dur="500" fill="hold"/>
                                        <p:tgtEl>
                                          <p:spTgt spid="11"/>
                                        </p:tgtEl>
                                        <p:attrNameLst>
                                          <p:attrName>ppt_y</p:attrName>
                                        </p:attrNameLst>
                                      </p:cBhvr>
                                      <p:tavLst>
                                        <p:tav tm="0">
                                          <p:val>
                                            <p:strVal val="1+#ppt_h/2"/>
                                          </p:val>
                                        </p:tav>
                                        <p:tav tm="100000">
                                          <p:val>
                                            <p:strVal val="#ppt_y"/>
                                          </p:val>
                                        </p:tav>
                                      </p:tavLst>
                                    </p:anim>
                                  </p:childTnLst>
                                </p:cTn>
                              </p:par>
                            </p:childTnLst>
                          </p:cTn>
                        </p:par>
                        <p:par>
                          <p:cTn id="70" fill="hold">
                            <p:stCondLst>
                              <p:cond delay="7500"/>
                            </p:stCondLst>
                            <p:childTnLst>
                              <p:par>
                                <p:cTn id="71" presetID="53" presetClass="entr" presetSubtype="0" fill="hold" nodeType="after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p:cTn id="73" dur="500" fill="hold"/>
                                        <p:tgtEl>
                                          <p:spTgt spid="19"/>
                                        </p:tgtEl>
                                        <p:attrNameLst>
                                          <p:attrName>ppt_w</p:attrName>
                                        </p:attrNameLst>
                                      </p:cBhvr>
                                      <p:tavLst>
                                        <p:tav tm="0">
                                          <p:val>
                                            <p:fltVal val="0"/>
                                          </p:val>
                                        </p:tav>
                                        <p:tav tm="100000">
                                          <p:val>
                                            <p:strVal val="#ppt_w"/>
                                          </p:val>
                                        </p:tav>
                                      </p:tavLst>
                                    </p:anim>
                                    <p:anim calcmode="lin" valueType="num">
                                      <p:cBhvr>
                                        <p:cTn id="74" dur="500" fill="hold"/>
                                        <p:tgtEl>
                                          <p:spTgt spid="19"/>
                                        </p:tgtEl>
                                        <p:attrNameLst>
                                          <p:attrName>ppt_h</p:attrName>
                                        </p:attrNameLst>
                                      </p:cBhvr>
                                      <p:tavLst>
                                        <p:tav tm="0">
                                          <p:val>
                                            <p:fltVal val="0"/>
                                          </p:val>
                                        </p:tav>
                                        <p:tav tm="100000">
                                          <p:val>
                                            <p:strVal val="#ppt_h"/>
                                          </p:val>
                                        </p:tav>
                                      </p:tavLst>
                                    </p:anim>
                                    <p:animEffect transition="in" filter="fade">
                                      <p:cBhvr>
                                        <p:cTn id="75" dur="500"/>
                                        <p:tgtEl>
                                          <p:spTgt spid="19"/>
                                        </p:tgtEl>
                                      </p:cBhvr>
                                    </p:animEffect>
                                  </p:childTnLst>
                                </p:cTn>
                              </p:par>
                              <p:par>
                                <p:cTn id="76" presetID="2" presetClass="entr" presetSubtype="4" accel="50000" decel="50000" fill="hold" nodeType="with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500" fill="hold"/>
                                        <p:tgtEl>
                                          <p:spTgt spid="12"/>
                                        </p:tgtEl>
                                        <p:attrNameLst>
                                          <p:attrName>ppt_x</p:attrName>
                                        </p:attrNameLst>
                                      </p:cBhvr>
                                      <p:tavLst>
                                        <p:tav tm="0">
                                          <p:val>
                                            <p:strVal val="#ppt_x"/>
                                          </p:val>
                                        </p:tav>
                                        <p:tav tm="100000">
                                          <p:val>
                                            <p:strVal val="#ppt_x"/>
                                          </p:val>
                                        </p:tav>
                                      </p:tavLst>
                                    </p:anim>
                                    <p:anim calcmode="lin" valueType="num">
                                      <p:cBhvr additive="base">
                                        <p:cTn id="79" dur="500" fill="hold"/>
                                        <p:tgtEl>
                                          <p:spTgt spid="12"/>
                                        </p:tgtEl>
                                        <p:attrNameLst>
                                          <p:attrName>ppt_y</p:attrName>
                                        </p:attrNameLst>
                                      </p:cBhvr>
                                      <p:tavLst>
                                        <p:tav tm="0">
                                          <p:val>
                                            <p:strVal val="1+#ppt_h/2"/>
                                          </p:val>
                                        </p:tav>
                                        <p:tav tm="100000">
                                          <p:val>
                                            <p:strVal val="#ppt_y"/>
                                          </p:val>
                                        </p:tav>
                                      </p:tavLst>
                                    </p:anim>
                                  </p:childTnLst>
                                </p:cTn>
                              </p:par>
                            </p:childTnLst>
                          </p:cTn>
                        </p:par>
                        <p:par>
                          <p:cTn id="80" fill="hold">
                            <p:stCondLst>
                              <p:cond delay="8000"/>
                            </p:stCondLst>
                            <p:childTnLst>
                              <p:par>
                                <p:cTn id="81" presetID="53" presetClass="entr" presetSubtype="0" fill="hold" nodeType="afterEffect">
                                  <p:stCondLst>
                                    <p:cond delay="0"/>
                                  </p:stCondLst>
                                  <p:childTnLst>
                                    <p:set>
                                      <p:cBhvr>
                                        <p:cTn id="82" dur="1" fill="hold">
                                          <p:stCondLst>
                                            <p:cond delay="0"/>
                                          </p:stCondLst>
                                        </p:cTn>
                                        <p:tgtEl>
                                          <p:spTgt spid="20"/>
                                        </p:tgtEl>
                                        <p:attrNameLst>
                                          <p:attrName>style.visibility</p:attrName>
                                        </p:attrNameLst>
                                      </p:cBhvr>
                                      <p:to>
                                        <p:strVal val="visible"/>
                                      </p:to>
                                    </p:set>
                                    <p:anim calcmode="lin" valueType="num">
                                      <p:cBhvr>
                                        <p:cTn id="83" dur="500" fill="hold"/>
                                        <p:tgtEl>
                                          <p:spTgt spid="20"/>
                                        </p:tgtEl>
                                        <p:attrNameLst>
                                          <p:attrName>ppt_w</p:attrName>
                                        </p:attrNameLst>
                                      </p:cBhvr>
                                      <p:tavLst>
                                        <p:tav tm="0">
                                          <p:val>
                                            <p:fltVal val="0"/>
                                          </p:val>
                                        </p:tav>
                                        <p:tav tm="100000">
                                          <p:val>
                                            <p:strVal val="#ppt_w"/>
                                          </p:val>
                                        </p:tav>
                                      </p:tavLst>
                                    </p:anim>
                                    <p:anim calcmode="lin" valueType="num">
                                      <p:cBhvr>
                                        <p:cTn id="84" dur="500" fill="hold"/>
                                        <p:tgtEl>
                                          <p:spTgt spid="20"/>
                                        </p:tgtEl>
                                        <p:attrNameLst>
                                          <p:attrName>ppt_h</p:attrName>
                                        </p:attrNameLst>
                                      </p:cBhvr>
                                      <p:tavLst>
                                        <p:tav tm="0">
                                          <p:val>
                                            <p:fltVal val="0"/>
                                          </p:val>
                                        </p:tav>
                                        <p:tav tm="100000">
                                          <p:val>
                                            <p:strVal val="#ppt_h"/>
                                          </p:val>
                                        </p:tav>
                                      </p:tavLst>
                                    </p:anim>
                                    <p:animEffect transition="in" filter="fade">
                                      <p:cBhvr>
                                        <p:cTn id="85" dur="500"/>
                                        <p:tgtEl>
                                          <p:spTgt spid="20"/>
                                        </p:tgtEl>
                                      </p:cBhvr>
                                    </p:animEffect>
                                  </p:childTnLst>
                                </p:cTn>
                              </p:par>
                              <p:par>
                                <p:cTn id="86" presetID="2" presetClass="entr" presetSubtype="4" accel="50000" decel="50000" fill="hold" nodeType="withEffect">
                                  <p:stCondLst>
                                    <p:cond delay="0"/>
                                  </p:stCondLst>
                                  <p:childTnLst>
                                    <p:set>
                                      <p:cBhvr>
                                        <p:cTn id="87" dur="1" fill="hold">
                                          <p:stCondLst>
                                            <p:cond delay="0"/>
                                          </p:stCondLst>
                                        </p:cTn>
                                        <p:tgtEl>
                                          <p:spTgt spid="13"/>
                                        </p:tgtEl>
                                        <p:attrNameLst>
                                          <p:attrName>style.visibility</p:attrName>
                                        </p:attrNameLst>
                                      </p:cBhvr>
                                      <p:to>
                                        <p:strVal val="visible"/>
                                      </p:to>
                                    </p:set>
                                    <p:anim calcmode="lin" valueType="num">
                                      <p:cBhvr additive="base">
                                        <p:cTn id="88" dur="500" fill="hold"/>
                                        <p:tgtEl>
                                          <p:spTgt spid="13"/>
                                        </p:tgtEl>
                                        <p:attrNameLst>
                                          <p:attrName>ppt_x</p:attrName>
                                        </p:attrNameLst>
                                      </p:cBhvr>
                                      <p:tavLst>
                                        <p:tav tm="0">
                                          <p:val>
                                            <p:strVal val="#ppt_x"/>
                                          </p:val>
                                        </p:tav>
                                        <p:tav tm="100000">
                                          <p:val>
                                            <p:strVal val="#ppt_x"/>
                                          </p:val>
                                        </p:tav>
                                      </p:tavLst>
                                    </p:anim>
                                    <p:anim calcmode="lin" valueType="num">
                                      <p:cBhvr additive="base">
                                        <p:cTn id="89" dur="500" fill="hold"/>
                                        <p:tgtEl>
                                          <p:spTgt spid="13"/>
                                        </p:tgtEl>
                                        <p:attrNameLst>
                                          <p:attrName>ppt_y</p:attrName>
                                        </p:attrNameLst>
                                      </p:cBhvr>
                                      <p:tavLst>
                                        <p:tav tm="0">
                                          <p:val>
                                            <p:strVal val="1+#ppt_h/2"/>
                                          </p:val>
                                        </p:tav>
                                        <p:tav tm="100000">
                                          <p:val>
                                            <p:strVal val="#ppt_y"/>
                                          </p:val>
                                        </p:tav>
                                      </p:tavLst>
                                    </p:anim>
                                  </p:childTnLst>
                                </p:cTn>
                              </p:par>
                            </p:childTnLst>
                          </p:cTn>
                        </p:par>
                        <p:par>
                          <p:cTn id="90" fill="hold">
                            <p:stCondLst>
                              <p:cond delay="8500"/>
                            </p:stCondLst>
                            <p:childTnLst>
                              <p:par>
                                <p:cTn id="91" presetID="53" presetClass="entr" presetSubtype="0" fill="hold" nodeType="after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p:cTn id="93" dur="500" fill="hold"/>
                                        <p:tgtEl>
                                          <p:spTgt spid="18"/>
                                        </p:tgtEl>
                                        <p:attrNameLst>
                                          <p:attrName>ppt_w</p:attrName>
                                        </p:attrNameLst>
                                      </p:cBhvr>
                                      <p:tavLst>
                                        <p:tav tm="0">
                                          <p:val>
                                            <p:fltVal val="0"/>
                                          </p:val>
                                        </p:tav>
                                        <p:tav tm="100000">
                                          <p:val>
                                            <p:strVal val="#ppt_w"/>
                                          </p:val>
                                        </p:tav>
                                      </p:tavLst>
                                    </p:anim>
                                    <p:anim calcmode="lin" valueType="num">
                                      <p:cBhvr>
                                        <p:cTn id="94" dur="500" fill="hold"/>
                                        <p:tgtEl>
                                          <p:spTgt spid="18"/>
                                        </p:tgtEl>
                                        <p:attrNameLst>
                                          <p:attrName>ppt_h</p:attrName>
                                        </p:attrNameLst>
                                      </p:cBhvr>
                                      <p:tavLst>
                                        <p:tav tm="0">
                                          <p:val>
                                            <p:fltVal val="0"/>
                                          </p:val>
                                        </p:tav>
                                        <p:tav tm="100000">
                                          <p:val>
                                            <p:strVal val="#ppt_h"/>
                                          </p:val>
                                        </p:tav>
                                      </p:tavLst>
                                    </p:anim>
                                    <p:animEffect transition="in" filter="fade">
                                      <p:cBhvr>
                                        <p:cTn id="95" dur="500"/>
                                        <p:tgtEl>
                                          <p:spTgt spid="18"/>
                                        </p:tgtEl>
                                      </p:cBhvr>
                                    </p:animEffect>
                                  </p:childTnLst>
                                </p:cTn>
                              </p:par>
                              <p:par>
                                <p:cTn id="96" presetID="2" presetClass="entr" presetSubtype="4" accel="50000" decel="50000" fill="hold" nodeType="withEffect">
                                  <p:stCondLst>
                                    <p:cond delay="0"/>
                                  </p:stCondLst>
                                  <p:childTnLst>
                                    <p:set>
                                      <p:cBhvr>
                                        <p:cTn id="97" dur="1" fill="hold">
                                          <p:stCondLst>
                                            <p:cond delay="0"/>
                                          </p:stCondLst>
                                        </p:cTn>
                                        <p:tgtEl>
                                          <p:spTgt spid="14"/>
                                        </p:tgtEl>
                                        <p:attrNameLst>
                                          <p:attrName>style.visibility</p:attrName>
                                        </p:attrNameLst>
                                      </p:cBhvr>
                                      <p:to>
                                        <p:strVal val="visible"/>
                                      </p:to>
                                    </p:set>
                                    <p:anim calcmode="lin" valueType="num">
                                      <p:cBhvr additive="base">
                                        <p:cTn id="98" dur="500" fill="hold"/>
                                        <p:tgtEl>
                                          <p:spTgt spid="14"/>
                                        </p:tgtEl>
                                        <p:attrNameLst>
                                          <p:attrName>ppt_x</p:attrName>
                                        </p:attrNameLst>
                                      </p:cBhvr>
                                      <p:tavLst>
                                        <p:tav tm="0">
                                          <p:val>
                                            <p:strVal val="#ppt_x"/>
                                          </p:val>
                                        </p:tav>
                                        <p:tav tm="100000">
                                          <p:val>
                                            <p:strVal val="#ppt_x"/>
                                          </p:val>
                                        </p:tav>
                                      </p:tavLst>
                                    </p:anim>
                                    <p:anim calcmode="lin" valueType="num">
                                      <p:cBhvr additive="base">
                                        <p:cTn id="99" dur="500" fill="hold"/>
                                        <p:tgtEl>
                                          <p:spTgt spid="14"/>
                                        </p:tgtEl>
                                        <p:attrNameLst>
                                          <p:attrName>ppt_y</p:attrName>
                                        </p:attrNameLst>
                                      </p:cBhvr>
                                      <p:tavLst>
                                        <p:tav tm="0">
                                          <p:val>
                                            <p:strVal val="1+#ppt_h/2"/>
                                          </p:val>
                                        </p:tav>
                                        <p:tav tm="100000">
                                          <p:val>
                                            <p:strVal val="#ppt_y"/>
                                          </p:val>
                                        </p:tav>
                                      </p:tavLst>
                                    </p:anim>
                                  </p:childTnLst>
                                </p:cTn>
                              </p:par>
                            </p:childTnLst>
                          </p:cTn>
                        </p:par>
                        <p:par>
                          <p:cTn id="100" fill="hold">
                            <p:stCondLst>
                              <p:cond delay="9000"/>
                            </p:stCondLst>
                            <p:childTnLst>
                              <p:par>
                                <p:cTn id="101" presetID="53" presetClass="entr" presetSubtype="0" fill="hold" nodeType="afterEffect">
                                  <p:stCondLst>
                                    <p:cond delay="0"/>
                                  </p:stCondLst>
                                  <p:childTnLst>
                                    <p:set>
                                      <p:cBhvr>
                                        <p:cTn id="102" dur="1" fill="hold">
                                          <p:stCondLst>
                                            <p:cond delay="0"/>
                                          </p:stCondLst>
                                        </p:cTn>
                                        <p:tgtEl>
                                          <p:spTgt spid="16"/>
                                        </p:tgtEl>
                                        <p:attrNameLst>
                                          <p:attrName>style.visibility</p:attrName>
                                        </p:attrNameLst>
                                      </p:cBhvr>
                                      <p:to>
                                        <p:strVal val="visible"/>
                                      </p:to>
                                    </p:set>
                                    <p:anim calcmode="lin" valueType="num">
                                      <p:cBhvr>
                                        <p:cTn id="103" dur="500" fill="hold"/>
                                        <p:tgtEl>
                                          <p:spTgt spid="16"/>
                                        </p:tgtEl>
                                        <p:attrNameLst>
                                          <p:attrName>ppt_w</p:attrName>
                                        </p:attrNameLst>
                                      </p:cBhvr>
                                      <p:tavLst>
                                        <p:tav tm="0">
                                          <p:val>
                                            <p:fltVal val="0"/>
                                          </p:val>
                                        </p:tav>
                                        <p:tav tm="100000">
                                          <p:val>
                                            <p:strVal val="#ppt_w"/>
                                          </p:val>
                                        </p:tav>
                                      </p:tavLst>
                                    </p:anim>
                                    <p:anim calcmode="lin" valueType="num">
                                      <p:cBhvr>
                                        <p:cTn id="104" dur="500" fill="hold"/>
                                        <p:tgtEl>
                                          <p:spTgt spid="16"/>
                                        </p:tgtEl>
                                        <p:attrNameLst>
                                          <p:attrName>ppt_h</p:attrName>
                                        </p:attrNameLst>
                                      </p:cBhvr>
                                      <p:tavLst>
                                        <p:tav tm="0">
                                          <p:val>
                                            <p:fltVal val="0"/>
                                          </p:val>
                                        </p:tav>
                                        <p:tav tm="100000">
                                          <p:val>
                                            <p:strVal val="#ppt_h"/>
                                          </p:val>
                                        </p:tav>
                                      </p:tavLst>
                                    </p:anim>
                                    <p:animEffect transition="in" filter="fade">
                                      <p:cBhvr>
                                        <p:cTn id="105" dur="500"/>
                                        <p:tgtEl>
                                          <p:spTgt spid="16"/>
                                        </p:tgtEl>
                                      </p:cBhvr>
                                    </p:animEffect>
                                  </p:childTnLst>
                                </p:cTn>
                              </p:par>
                              <p:par>
                                <p:cTn id="106" presetID="2" presetClass="entr" presetSubtype="4" accel="50000" decel="50000" fill="hold" nodeType="withEffect">
                                  <p:stCondLst>
                                    <p:cond delay="0"/>
                                  </p:stCondLst>
                                  <p:childTnLst>
                                    <p:set>
                                      <p:cBhvr>
                                        <p:cTn id="107" dur="1" fill="hold">
                                          <p:stCondLst>
                                            <p:cond delay="0"/>
                                          </p:stCondLst>
                                        </p:cTn>
                                        <p:tgtEl>
                                          <p:spTgt spid="15"/>
                                        </p:tgtEl>
                                        <p:attrNameLst>
                                          <p:attrName>style.visibility</p:attrName>
                                        </p:attrNameLst>
                                      </p:cBhvr>
                                      <p:to>
                                        <p:strVal val="visible"/>
                                      </p:to>
                                    </p:set>
                                    <p:anim calcmode="lin" valueType="num">
                                      <p:cBhvr additive="base">
                                        <p:cTn id="108" dur="500" fill="hold"/>
                                        <p:tgtEl>
                                          <p:spTgt spid="15"/>
                                        </p:tgtEl>
                                        <p:attrNameLst>
                                          <p:attrName>ppt_x</p:attrName>
                                        </p:attrNameLst>
                                      </p:cBhvr>
                                      <p:tavLst>
                                        <p:tav tm="0">
                                          <p:val>
                                            <p:strVal val="#ppt_x"/>
                                          </p:val>
                                        </p:tav>
                                        <p:tav tm="100000">
                                          <p:val>
                                            <p:strVal val="#ppt_x"/>
                                          </p:val>
                                        </p:tav>
                                      </p:tavLst>
                                    </p:anim>
                                    <p:anim calcmode="lin" valueType="num">
                                      <p:cBhvr additive="base">
                                        <p:cTn id="109" dur="500" fill="hold"/>
                                        <p:tgtEl>
                                          <p:spTgt spid="15"/>
                                        </p:tgtEl>
                                        <p:attrNameLst>
                                          <p:attrName>ppt_y</p:attrName>
                                        </p:attrNameLst>
                                      </p:cBhvr>
                                      <p:tavLst>
                                        <p:tav tm="0">
                                          <p:val>
                                            <p:strVal val="1+#ppt_h/2"/>
                                          </p:val>
                                        </p:tav>
                                        <p:tav tm="100000">
                                          <p:val>
                                            <p:strVal val="#ppt_y"/>
                                          </p:val>
                                        </p:tav>
                                      </p:tavLst>
                                    </p:anim>
                                  </p:childTnLst>
                                </p:cTn>
                              </p:par>
                            </p:childTnLst>
                          </p:cTn>
                        </p:par>
                        <p:par>
                          <p:cTn id="110" fill="hold">
                            <p:stCondLst>
                              <p:cond delay="9500"/>
                            </p:stCondLst>
                            <p:childTnLst>
                              <p:par>
                                <p:cTn id="111" presetID="13" presetClass="entr" presetSubtype="16" fill="hold" nodeType="afterEffect">
                                  <p:stCondLst>
                                    <p:cond delay="0"/>
                                  </p:stCondLst>
                                  <p:childTnLst>
                                    <p:set>
                                      <p:cBhvr>
                                        <p:cTn id="112" dur="1" fill="hold">
                                          <p:stCondLst>
                                            <p:cond delay="0"/>
                                          </p:stCondLst>
                                        </p:cTn>
                                        <p:tgtEl>
                                          <p:spTgt spid="69"/>
                                        </p:tgtEl>
                                        <p:attrNameLst>
                                          <p:attrName>style.visibility</p:attrName>
                                        </p:attrNameLst>
                                      </p:cBhvr>
                                      <p:to>
                                        <p:strVal val="visible"/>
                                      </p:to>
                                    </p:set>
                                    <p:animEffect transition="in" filter="plus(in)">
                                      <p:cBhvr>
                                        <p:cTn id="11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144" grpId="0"/>
      <p:bldP spid="145" grpId="0"/>
      <p:bldP spid="146" grpId="0"/>
      <p:bldP spid="147" grpId="0"/>
      <p:bldP spid="148" grpId="0"/>
      <p:bldP spid="149"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4630175" y="2179344"/>
            <a:ext cx="3964564" cy="2552816"/>
            <a:chOff x="4368418" y="2523549"/>
            <a:chExt cx="3626941" cy="2335418"/>
          </a:xfrm>
        </p:grpSpPr>
        <p:sp>
          <p:nvSpPr>
            <p:cNvPr id="3" name="Freeform 69"/>
            <p:cNvSpPr>
              <a:spLocks/>
            </p:cNvSpPr>
            <p:nvPr/>
          </p:nvSpPr>
          <p:spPr bwMode="auto">
            <a:xfrm rot="5400000">
              <a:off x="4570041" y="3489636"/>
              <a:ext cx="1059798" cy="404382"/>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chemeClr val="accent1">
                <a:lumMod val="75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Freeform 70"/>
            <p:cNvSpPr>
              <a:spLocks/>
            </p:cNvSpPr>
            <p:nvPr/>
          </p:nvSpPr>
          <p:spPr bwMode="auto">
            <a:xfrm rot="5400000">
              <a:off x="4470082" y="3060265"/>
              <a:ext cx="528195" cy="731522"/>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chemeClr val="accent1">
                <a:lumMod val="60000"/>
                <a:lumOff val="40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71"/>
            <p:cNvSpPr>
              <a:spLocks/>
            </p:cNvSpPr>
            <p:nvPr/>
          </p:nvSpPr>
          <p:spPr bwMode="auto">
            <a:xfrm rot="5400000">
              <a:off x="4468378" y="3590164"/>
              <a:ext cx="531603" cy="731522"/>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chemeClr val="accent1"/>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72"/>
            <p:cNvSpPr>
              <a:spLocks/>
            </p:cNvSpPr>
            <p:nvPr/>
          </p:nvSpPr>
          <p:spPr bwMode="auto">
            <a:xfrm rot="5400000">
              <a:off x="4931827" y="3564038"/>
              <a:ext cx="1697039" cy="254442"/>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accent3">
                <a:lumMod val="75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73"/>
            <p:cNvSpPr>
              <a:spLocks/>
            </p:cNvSpPr>
            <p:nvPr/>
          </p:nvSpPr>
          <p:spPr bwMode="auto">
            <a:xfrm rot="5400000">
              <a:off x="5005661" y="2915437"/>
              <a:ext cx="847384" cy="701988"/>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accent3">
                <a:lumMod val="60000"/>
                <a:lumOff val="40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74"/>
            <p:cNvSpPr>
              <a:spLocks/>
            </p:cNvSpPr>
            <p:nvPr/>
          </p:nvSpPr>
          <p:spPr bwMode="auto">
            <a:xfrm rot="5400000">
              <a:off x="5004524" y="3763957"/>
              <a:ext cx="849656" cy="701988"/>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accent3"/>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75"/>
            <p:cNvSpPr>
              <a:spLocks/>
            </p:cNvSpPr>
            <p:nvPr/>
          </p:nvSpPr>
          <p:spPr bwMode="auto">
            <a:xfrm rot="5400000">
              <a:off x="6733368" y="3490203"/>
              <a:ext cx="1059798" cy="403246"/>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accent6">
                <a:lumMod val="75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76"/>
            <p:cNvSpPr>
              <a:spLocks/>
            </p:cNvSpPr>
            <p:nvPr/>
          </p:nvSpPr>
          <p:spPr bwMode="auto">
            <a:xfrm rot="5400000">
              <a:off x="7365499" y="3060265"/>
              <a:ext cx="528195" cy="731522"/>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chemeClr val="accent6">
                <a:lumMod val="60000"/>
                <a:lumOff val="40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77"/>
            <p:cNvSpPr>
              <a:spLocks/>
            </p:cNvSpPr>
            <p:nvPr/>
          </p:nvSpPr>
          <p:spPr bwMode="auto">
            <a:xfrm rot="5400000">
              <a:off x="7363796" y="3590164"/>
              <a:ext cx="531603" cy="731522"/>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chemeClr val="accent6"/>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78"/>
            <p:cNvSpPr>
              <a:spLocks/>
            </p:cNvSpPr>
            <p:nvPr/>
          </p:nvSpPr>
          <p:spPr bwMode="auto">
            <a:xfrm rot="5400000">
              <a:off x="5733774" y="3564038"/>
              <a:ext cx="1697039" cy="254442"/>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accent5">
                <a:lumMod val="75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79"/>
            <p:cNvSpPr>
              <a:spLocks/>
            </p:cNvSpPr>
            <p:nvPr/>
          </p:nvSpPr>
          <p:spPr bwMode="auto">
            <a:xfrm rot="5400000">
              <a:off x="6510164" y="2916005"/>
              <a:ext cx="847384" cy="700853"/>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accent5">
                <a:lumMod val="60000"/>
                <a:lumOff val="40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80"/>
            <p:cNvSpPr>
              <a:spLocks/>
            </p:cNvSpPr>
            <p:nvPr/>
          </p:nvSpPr>
          <p:spPr bwMode="auto">
            <a:xfrm rot="5400000">
              <a:off x="6509028" y="3764525"/>
              <a:ext cx="849656" cy="700853"/>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accent5"/>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81"/>
            <p:cNvSpPr>
              <a:spLocks/>
            </p:cNvSpPr>
            <p:nvPr/>
          </p:nvSpPr>
          <p:spPr bwMode="auto">
            <a:xfrm rot="5400000">
              <a:off x="5594058" y="2742779"/>
              <a:ext cx="1166573" cy="728114"/>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chemeClr val="accent4">
                <a:lumMod val="60000"/>
                <a:lumOff val="40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82"/>
            <p:cNvSpPr>
              <a:spLocks/>
            </p:cNvSpPr>
            <p:nvPr/>
          </p:nvSpPr>
          <p:spPr bwMode="auto">
            <a:xfrm rot="5400000">
              <a:off x="5592922" y="3910488"/>
              <a:ext cx="1168845" cy="728114"/>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chemeClr val="accent4"/>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83"/>
            <p:cNvSpPr>
              <a:spLocks/>
            </p:cNvSpPr>
            <p:nvPr/>
          </p:nvSpPr>
          <p:spPr bwMode="auto">
            <a:xfrm rot="5400000">
              <a:off x="7725013" y="3425457"/>
              <a:ext cx="9087" cy="531603"/>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84"/>
            <p:cNvSpPr>
              <a:spLocks/>
            </p:cNvSpPr>
            <p:nvPr/>
          </p:nvSpPr>
          <p:spPr bwMode="auto">
            <a:xfrm rot="5400000">
              <a:off x="6992355" y="3403875"/>
              <a:ext cx="9087" cy="574767"/>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85"/>
            <p:cNvSpPr>
              <a:spLocks/>
            </p:cNvSpPr>
            <p:nvPr/>
          </p:nvSpPr>
          <p:spPr bwMode="auto">
            <a:xfrm rot="5400000">
              <a:off x="4629676" y="3425457"/>
              <a:ext cx="9087" cy="531603"/>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86"/>
            <p:cNvSpPr>
              <a:spLocks/>
            </p:cNvSpPr>
            <p:nvPr/>
          </p:nvSpPr>
          <p:spPr bwMode="auto">
            <a:xfrm rot="5400000">
              <a:off x="5361198" y="3403875"/>
              <a:ext cx="9087" cy="574767"/>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87"/>
            <p:cNvSpPr>
              <a:spLocks/>
            </p:cNvSpPr>
            <p:nvPr/>
          </p:nvSpPr>
          <p:spPr bwMode="auto">
            <a:xfrm rot="5400000">
              <a:off x="6172801" y="3327202"/>
              <a:ext cx="9087" cy="728114"/>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88"/>
            <p:cNvSpPr>
              <a:spLocks/>
            </p:cNvSpPr>
            <p:nvPr/>
          </p:nvSpPr>
          <p:spPr bwMode="auto">
            <a:xfrm rot="5400000">
              <a:off x="7303593" y="3529960"/>
              <a:ext cx="1059798" cy="323733"/>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89"/>
            <p:cNvSpPr>
              <a:spLocks/>
            </p:cNvSpPr>
            <p:nvPr/>
          </p:nvSpPr>
          <p:spPr bwMode="auto">
            <a:xfrm rot="5400000">
              <a:off x="6837871" y="3587891"/>
              <a:ext cx="1059798" cy="207871"/>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90"/>
            <p:cNvSpPr>
              <a:spLocks/>
            </p:cNvSpPr>
            <p:nvPr/>
          </p:nvSpPr>
          <p:spPr bwMode="auto">
            <a:xfrm rot="5400000">
              <a:off x="6303998" y="3559494"/>
              <a:ext cx="1697039" cy="263530"/>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91"/>
            <p:cNvSpPr>
              <a:spLocks/>
            </p:cNvSpPr>
            <p:nvPr/>
          </p:nvSpPr>
          <p:spPr bwMode="auto">
            <a:xfrm rot="5400000">
              <a:off x="5804200" y="3621969"/>
              <a:ext cx="1697039" cy="138580"/>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92"/>
            <p:cNvSpPr>
              <a:spLocks/>
            </p:cNvSpPr>
            <p:nvPr/>
          </p:nvSpPr>
          <p:spPr bwMode="auto">
            <a:xfrm rot="5400000">
              <a:off x="4000386" y="3529960"/>
              <a:ext cx="1059798" cy="323733"/>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93"/>
            <p:cNvSpPr>
              <a:spLocks/>
            </p:cNvSpPr>
            <p:nvPr/>
          </p:nvSpPr>
          <p:spPr bwMode="auto">
            <a:xfrm rot="5400000">
              <a:off x="4466105" y="3587891"/>
              <a:ext cx="1059798" cy="207871"/>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94"/>
            <p:cNvSpPr>
              <a:spLocks/>
            </p:cNvSpPr>
            <p:nvPr/>
          </p:nvSpPr>
          <p:spPr bwMode="auto">
            <a:xfrm rot="5400000">
              <a:off x="4362170" y="3558926"/>
              <a:ext cx="1697039" cy="264666"/>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95"/>
            <p:cNvSpPr>
              <a:spLocks/>
            </p:cNvSpPr>
            <p:nvPr/>
          </p:nvSpPr>
          <p:spPr bwMode="auto">
            <a:xfrm rot="5400000">
              <a:off x="4862537" y="3621969"/>
              <a:ext cx="1697039" cy="138580"/>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96"/>
            <p:cNvSpPr>
              <a:spLocks/>
            </p:cNvSpPr>
            <p:nvPr/>
          </p:nvSpPr>
          <p:spPr bwMode="auto">
            <a:xfrm rot="5400000">
              <a:off x="5303835" y="3621400"/>
              <a:ext cx="2335417" cy="139716"/>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bg1">
                <a:alpha val="25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97"/>
            <p:cNvSpPr>
              <a:spLocks/>
            </p:cNvSpPr>
            <p:nvPr/>
          </p:nvSpPr>
          <p:spPr bwMode="auto">
            <a:xfrm rot="5400000">
              <a:off x="4713165" y="3623672"/>
              <a:ext cx="2335417" cy="135173"/>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bg1">
                <a:alpha val="25000"/>
              </a:schemeClr>
            </a:solidFill>
            <a:ln>
              <a:noFill/>
            </a:ln>
          </p:spPr>
          <p:txBody>
            <a:bodyPr vert="horz" wrap="square" lIns="128580" tIns="64291" rIns="128580" bIns="64291"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31"/>
          <p:cNvSpPr txBox="1"/>
          <p:nvPr/>
        </p:nvSpPr>
        <p:spPr>
          <a:xfrm>
            <a:off x="1855637" y="2301712"/>
            <a:ext cx="2308531" cy="535531"/>
          </a:xfrm>
          <a:prstGeom prst="rect">
            <a:avLst/>
          </a:prstGeom>
          <a:noFill/>
        </p:spPr>
        <p:txBody>
          <a:bodyPr wrap="square" rtlCol="0">
            <a:spAutoFit/>
          </a:bodyPr>
          <a:lstStyle/>
          <a:p>
            <a:pPr algn="just">
              <a:lnSpc>
                <a:spcPct val="120000"/>
              </a:lnSpc>
              <a:spcBef>
                <a:spcPts val="0"/>
              </a:spcBef>
              <a:spcAft>
                <a:spcPts val="0"/>
              </a:spcAft>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id-ID"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TextBox 32"/>
          <p:cNvSpPr txBox="1"/>
          <p:nvPr/>
        </p:nvSpPr>
        <p:spPr>
          <a:xfrm>
            <a:off x="1855636" y="2022827"/>
            <a:ext cx="1512168" cy="350865"/>
          </a:xfrm>
          <a:prstGeom prst="rect">
            <a:avLst/>
          </a:prstGeom>
          <a:noFill/>
        </p:spPr>
        <p:txBody>
          <a:bodyPr wrap="square" rtlCol="0">
            <a:spAutoFit/>
          </a:bodyPr>
          <a:lstStyle/>
          <a:p>
            <a:pPr algn="just">
              <a:lnSpc>
                <a:spcPct val="120000"/>
              </a:lnSpc>
              <a:spcBef>
                <a:spcPts val="0"/>
              </a:spcBef>
              <a:spcAft>
                <a:spcPts val="0"/>
              </a:spcAft>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extBox 33"/>
          <p:cNvSpPr txBox="1"/>
          <p:nvPr/>
        </p:nvSpPr>
        <p:spPr>
          <a:xfrm>
            <a:off x="1855637" y="4157969"/>
            <a:ext cx="2308531" cy="683264"/>
          </a:xfrm>
          <a:prstGeom prst="rect">
            <a:avLst/>
          </a:prstGeom>
          <a:noFill/>
        </p:spPr>
        <p:txBody>
          <a:bodyPr wrap="square" rtlCol="0">
            <a:spAutoFit/>
          </a:bodyPr>
          <a:lstStyle/>
          <a:p>
            <a:pPr algn="just">
              <a:lnSpc>
                <a:spcPct val="120000"/>
              </a:lnSpc>
              <a:spcBef>
                <a:spcPts val="0"/>
              </a:spcBef>
              <a:spcAft>
                <a:spcPts val="0"/>
              </a:spcAft>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亮亮图文旗舰店</a:t>
            </a: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https://liangliangtuwen.tmall.com</a:t>
            </a:r>
            <a:endParaRPr lang="id-ID"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34"/>
          <p:cNvSpPr txBox="1"/>
          <p:nvPr/>
        </p:nvSpPr>
        <p:spPr>
          <a:xfrm>
            <a:off x="1855636" y="3879083"/>
            <a:ext cx="1512168" cy="350865"/>
          </a:xfrm>
          <a:prstGeom prst="rect">
            <a:avLst/>
          </a:prstGeom>
          <a:noFill/>
        </p:spPr>
        <p:txBody>
          <a:bodyPr wrap="square" rtlCol="0">
            <a:spAutoFit/>
          </a:bodyPr>
          <a:lstStyle/>
          <a:p>
            <a:pPr algn="just">
              <a:lnSpc>
                <a:spcPct val="120000"/>
              </a:lnSpc>
              <a:spcBef>
                <a:spcPts val="0"/>
              </a:spcBef>
              <a:spcAft>
                <a:spcPts val="0"/>
              </a:spcAft>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TextBox 35"/>
          <p:cNvSpPr txBox="1"/>
          <p:nvPr/>
        </p:nvSpPr>
        <p:spPr>
          <a:xfrm>
            <a:off x="8938787" y="1497800"/>
            <a:ext cx="2282183" cy="535531"/>
          </a:xfrm>
          <a:prstGeom prst="rect">
            <a:avLst/>
          </a:prstGeom>
          <a:noFill/>
        </p:spPr>
        <p:txBody>
          <a:bodyPr wrap="square" rtlCol="0">
            <a:spAutoFit/>
          </a:bodyPr>
          <a:lstStyle/>
          <a:p>
            <a:pPr algn="just">
              <a:lnSpc>
                <a:spcPct val="120000"/>
              </a:lnSpc>
              <a:spcBef>
                <a:spcPts val="0"/>
              </a:spcBef>
              <a:spcAft>
                <a:spcPts val="0"/>
              </a:spcAft>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id-ID"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Box 36"/>
          <p:cNvSpPr txBox="1"/>
          <p:nvPr/>
        </p:nvSpPr>
        <p:spPr>
          <a:xfrm>
            <a:off x="8938788" y="1218913"/>
            <a:ext cx="1494909" cy="350865"/>
          </a:xfrm>
          <a:prstGeom prst="rect">
            <a:avLst/>
          </a:prstGeom>
          <a:noFill/>
        </p:spPr>
        <p:txBody>
          <a:bodyPr wrap="square" rtlCol="0">
            <a:spAutoFit/>
          </a:bodyPr>
          <a:lstStyle/>
          <a:p>
            <a:pPr algn="just">
              <a:lnSpc>
                <a:spcPct val="120000"/>
              </a:lnSpc>
              <a:spcBef>
                <a:spcPts val="0"/>
              </a:spcBef>
              <a:spcAft>
                <a:spcPts val="0"/>
              </a:spcAft>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TextBox 37"/>
          <p:cNvSpPr txBox="1"/>
          <p:nvPr/>
        </p:nvSpPr>
        <p:spPr>
          <a:xfrm>
            <a:off x="8938787" y="5112645"/>
            <a:ext cx="2282183" cy="535531"/>
          </a:xfrm>
          <a:prstGeom prst="rect">
            <a:avLst/>
          </a:prstGeom>
          <a:noFill/>
        </p:spPr>
        <p:txBody>
          <a:bodyPr wrap="square" rtlCol="0">
            <a:spAutoFit/>
          </a:bodyPr>
          <a:lstStyle/>
          <a:p>
            <a:pPr algn="just">
              <a:lnSpc>
                <a:spcPct val="120000"/>
              </a:lnSpc>
              <a:spcBef>
                <a:spcPts val="0"/>
              </a:spcBef>
              <a:spcAft>
                <a:spcPts val="0"/>
              </a:spcAft>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id-ID"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TextBox 38"/>
          <p:cNvSpPr txBox="1"/>
          <p:nvPr/>
        </p:nvSpPr>
        <p:spPr>
          <a:xfrm>
            <a:off x="8938788" y="4833759"/>
            <a:ext cx="1494909" cy="350865"/>
          </a:xfrm>
          <a:prstGeom prst="rect">
            <a:avLst/>
          </a:prstGeom>
          <a:noFill/>
        </p:spPr>
        <p:txBody>
          <a:bodyPr wrap="square" rtlCol="0">
            <a:spAutoFit/>
          </a:bodyPr>
          <a:lstStyle/>
          <a:p>
            <a:pPr algn="just">
              <a:lnSpc>
                <a:spcPct val="120000"/>
              </a:lnSpc>
              <a:spcBef>
                <a:spcPts val="0"/>
              </a:spcBef>
              <a:spcAft>
                <a:spcPts val="0"/>
              </a:spcAft>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TextBox 39"/>
          <p:cNvSpPr txBox="1"/>
          <p:nvPr/>
        </p:nvSpPr>
        <p:spPr>
          <a:xfrm>
            <a:off x="8938787" y="3241656"/>
            <a:ext cx="2282183" cy="535531"/>
          </a:xfrm>
          <a:prstGeom prst="rect">
            <a:avLst/>
          </a:prstGeom>
          <a:noFill/>
        </p:spPr>
        <p:txBody>
          <a:bodyPr wrap="square" rtlCol="0">
            <a:spAutoFit/>
          </a:bodyPr>
          <a:lstStyle/>
          <a:p>
            <a:pPr algn="just">
              <a:lnSpc>
                <a:spcPct val="120000"/>
              </a:lnSpc>
              <a:spcBef>
                <a:spcPts val="0"/>
              </a:spcBef>
              <a:spcAft>
                <a:spcPts val="0"/>
              </a:spcAft>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id-ID"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TextBox 40"/>
          <p:cNvSpPr txBox="1"/>
          <p:nvPr/>
        </p:nvSpPr>
        <p:spPr>
          <a:xfrm>
            <a:off x="8938788" y="2962771"/>
            <a:ext cx="1494909" cy="350865"/>
          </a:xfrm>
          <a:prstGeom prst="rect">
            <a:avLst/>
          </a:prstGeom>
          <a:noFill/>
        </p:spPr>
        <p:txBody>
          <a:bodyPr wrap="square" rtlCol="0">
            <a:spAutoFit/>
          </a:bodyPr>
          <a:lstStyle/>
          <a:p>
            <a:pPr algn="just">
              <a:lnSpc>
                <a:spcPct val="120000"/>
              </a:lnSpc>
              <a:spcBef>
                <a:spcPts val="0"/>
              </a:spcBef>
              <a:spcAft>
                <a:spcPts val="0"/>
              </a:spcAft>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42" name="Elbow Connector 41"/>
          <p:cNvCxnSpPr/>
          <p:nvPr/>
        </p:nvCxnSpPr>
        <p:spPr>
          <a:xfrm rot="10800000">
            <a:off x="3918685" y="2178395"/>
            <a:ext cx="834769" cy="762468"/>
          </a:xfrm>
          <a:prstGeom prst="bentConnector3">
            <a:avLst>
              <a:gd name="adj1" fmla="val 50000"/>
            </a:avLst>
          </a:prstGeom>
          <a:ln w="635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rot="10800000">
            <a:off x="3956161" y="4090695"/>
            <a:ext cx="1588295" cy="292563"/>
          </a:xfrm>
          <a:prstGeom prst="bentConnector3">
            <a:avLst>
              <a:gd name="adj1" fmla="val 50000"/>
            </a:avLst>
          </a:prstGeom>
          <a:ln w="635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10800000" flipV="1">
            <a:off x="7005439" y="1312069"/>
            <a:ext cx="1931960" cy="968015"/>
          </a:xfrm>
          <a:prstGeom prst="bentConnector3">
            <a:avLst>
              <a:gd name="adj1" fmla="val 50000"/>
            </a:avLst>
          </a:prstGeom>
          <a:ln w="635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rot="10800000">
            <a:off x="8066019" y="2807698"/>
            <a:ext cx="824223" cy="295429"/>
          </a:xfrm>
          <a:prstGeom prst="bentConnector3">
            <a:avLst>
              <a:gd name="adj1" fmla="val 50000"/>
            </a:avLst>
          </a:prstGeom>
          <a:ln w="635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39" idx="1"/>
          </p:cNvCxnSpPr>
          <p:nvPr/>
        </p:nvCxnSpPr>
        <p:spPr>
          <a:xfrm rot="10800000">
            <a:off x="7210406" y="4620908"/>
            <a:ext cx="1728382" cy="388284"/>
          </a:xfrm>
          <a:prstGeom prst="bentConnector3">
            <a:avLst>
              <a:gd name="adj1" fmla="val 50000"/>
            </a:avLst>
          </a:prstGeom>
          <a:ln w="635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184976"/>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par>
                          <p:cTn id="42" fill="hold">
                            <p:stCondLst>
                              <p:cond delay="5000"/>
                            </p:stCondLst>
                            <p:childTnLst>
                              <p:par>
                                <p:cTn id="43" presetID="10" presetClass="entr" presetSubtype="0" fill="hold" grpId="0"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par>
                          <p:cTn id="46" fill="hold">
                            <p:stCondLst>
                              <p:cond delay="5500"/>
                            </p:stCondLst>
                            <p:childTnLst>
                              <p:par>
                                <p:cTn id="47" presetID="10" presetClass="entr" presetSubtype="0"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childTnLst>
                          </p:cTn>
                        </p:par>
                        <p:par>
                          <p:cTn id="50" fill="hold">
                            <p:stCondLst>
                              <p:cond delay="6000"/>
                            </p:stCondLst>
                            <p:childTnLst>
                              <p:par>
                                <p:cTn id="51" presetID="22" presetClass="entr" presetSubtype="2" fill="hold"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right)">
                                      <p:cBhvr>
                                        <p:cTn id="53" dur="500"/>
                                        <p:tgtEl>
                                          <p:spTgt spid="42"/>
                                        </p:tgtEl>
                                      </p:cBhvr>
                                    </p:animEffect>
                                  </p:childTnLst>
                                </p:cTn>
                              </p:par>
                            </p:childTnLst>
                          </p:cTn>
                        </p:par>
                        <p:par>
                          <p:cTn id="54" fill="hold">
                            <p:stCondLst>
                              <p:cond delay="6500"/>
                            </p:stCondLst>
                            <p:childTnLst>
                              <p:par>
                                <p:cTn id="55" presetID="22" presetClass="entr" presetSubtype="2" fill="hold" nodeType="after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right)">
                                      <p:cBhvr>
                                        <p:cTn id="57" dur="500"/>
                                        <p:tgtEl>
                                          <p:spTgt spid="43"/>
                                        </p:tgtEl>
                                      </p:cBhvr>
                                    </p:animEffect>
                                  </p:childTnLst>
                                </p:cTn>
                              </p:par>
                            </p:childTnLst>
                          </p:cTn>
                        </p:par>
                        <p:par>
                          <p:cTn id="58" fill="hold">
                            <p:stCondLst>
                              <p:cond delay="7000"/>
                            </p:stCondLst>
                            <p:childTnLst>
                              <p:par>
                                <p:cTn id="59" presetID="22" presetClass="entr" presetSubtype="8"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left)">
                                      <p:cBhvr>
                                        <p:cTn id="61" dur="500"/>
                                        <p:tgtEl>
                                          <p:spTgt spid="44"/>
                                        </p:tgtEl>
                                      </p:cBhvr>
                                    </p:animEffect>
                                  </p:childTnLst>
                                </p:cTn>
                              </p:par>
                            </p:childTnLst>
                          </p:cTn>
                        </p:par>
                        <p:par>
                          <p:cTn id="62" fill="hold">
                            <p:stCondLst>
                              <p:cond delay="7500"/>
                            </p:stCondLst>
                            <p:childTnLst>
                              <p:par>
                                <p:cTn id="63" presetID="22" presetClass="entr" presetSubtype="8" fill="hold" nodeType="after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wipe(left)">
                                      <p:cBhvr>
                                        <p:cTn id="65" dur="500"/>
                                        <p:tgtEl>
                                          <p:spTgt spid="45"/>
                                        </p:tgtEl>
                                      </p:cBhvr>
                                    </p:animEffect>
                                  </p:childTnLst>
                                </p:cTn>
                              </p:par>
                            </p:childTnLst>
                          </p:cTn>
                        </p:par>
                        <p:par>
                          <p:cTn id="66" fill="hold">
                            <p:stCondLst>
                              <p:cond delay="8000"/>
                            </p:stCondLst>
                            <p:childTnLst>
                              <p:par>
                                <p:cTn id="67" presetID="22" presetClass="entr" presetSubtype="8" fill="hold"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P spid="38" grpId="0"/>
      <p:bldP spid="39" grpId="0"/>
      <p:bldP spid="40" grpId="0"/>
      <p:bldP spid="41"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2561564" y="1736705"/>
            <a:ext cx="3695028" cy="3695028"/>
            <a:chOff x="6240781" y="1363135"/>
            <a:chExt cx="4963584" cy="4963584"/>
          </a:xfrm>
        </p:grpSpPr>
        <p:grpSp>
          <p:nvGrpSpPr>
            <p:cNvPr id="13" name="Group 12"/>
            <p:cNvGrpSpPr/>
            <p:nvPr/>
          </p:nvGrpSpPr>
          <p:grpSpPr>
            <a:xfrm>
              <a:off x="6240781" y="1363135"/>
              <a:ext cx="3255433" cy="2434167"/>
              <a:chOff x="4657725" y="946151"/>
              <a:chExt cx="2441575" cy="1825625"/>
            </a:xfrm>
          </p:grpSpPr>
          <p:sp>
            <p:nvSpPr>
              <p:cNvPr id="27" name="Freeform 26"/>
              <p:cNvSpPr>
                <a:spLocks/>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5" rIns="55827" bIns="27915"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a:spLocks/>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5" rIns="55827" bIns="27915"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6240781" y="3111502"/>
              <a:ext cx="2434167" cy="3215217"/>
              <a:chOff x="4657725" y="2257426"/>
              <a:chExt cx="1825625" cy="2411413"/>
            </a:xfrm>
          </p:grpSpPr>
          <p:sp>
            <p:nvSpPr>
              <p:cNvPr id="25" name="Freeform 24"/>
              <p:cNvSpPr>
                <a:spLocks/>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5" rIns="55827" bIns="27915"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5" rIns="55827" bIns="27915"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7967980" y="3892551"/>
              <a:ext cx="3236384" cy="2434167"/>
              <a:chOff x="5953125" y="2843213"/>
              <a:chExt cx="2427288" cy="1825625"/>
            </a:xfrm>
          </p:grpSpPr>
          <p:sp>
            <p:nvSpPr>
              <p:cNvPr id="23" name="Freeform 22"/>
              <p:cNvSpPr>
                <a:spLocks/>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5" rIns="55827" bIns="27915"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5" rIns="55827" bIns="27915"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8770198" y="1363135"/>
              <a:ext cx="2434167" cy="3276600"/>
              <a:chOff x="6554788" y="946151"/>
              <a:chExt cx="1825625" cy="2457450"/>
            </a:xfrm>
          </p:grpSpPr>
          <p:sp>
            <p:nvSpPr>
              <p:cNvPr id="21" name="Freeform 20"/>
              <p:cNvSpPr>
                <a:spLocks/>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5" rIns="55827" bIns="27915"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a:spLocks/>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5" rIns="55827" bIns="27915"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 name="TextBox 16"/>
            <p:cNvSpPr txBox="1"/>
            <p:nvPr/>
          </p:nvSpPr>
          <p:spPr>
            <a:xfrm rot="18920653">
              <a:off x="6614389" y="1959675"/>
              <a:ext cx="1084827" cy="451405"/>
            </a:xfrm>
            <a:prstGeom prst="rect">
              <a:avLst/>
            </a:prstGeom>
            <a:noFill/>
          </p:spPr>
          <p:txBody>
            <a:bodyPr wrap="none" rtlCol="0" anchor="ctr">
              <a:prstTxWarp prst="textArchUp">
                <a:avLst/>
              </a:prstTxWarp>
              <a:spAutoFit/>
            </a:bodyPr>
            <a:lstStyle/>
            <a:p>
              <a:pPr algn="just">
                <a:lnSpc>
                  <a:spcPct val="120000"/>
                </a:lnSpc>
              </a:pPr>
              <a:r>
                <a:rPr lang="zh-CN" altLang="en-US"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TextBox 17"/>
            <p:cNvSpPr txBox="1"/>
            <p:nvPr/>
          </p:nvSpPr>
          <p:spPr>
            <a:xfrm rot="2904439">
              <a:off x="9713530" y="2071950"/>
              <a:ext cx="1348425" cy="451405"/>
            </a:xfrm>
            <a:prstGeom prst="rect">
              <a:avLst/>
            </a:prstGeom>
            <a:noFill/>
          </p:spPr>
          <p:txBody>
            <a:bodyPr wrap="none" rtlCol="0" anchor="ctr">
              <a:prstTxWarp prst="textArchUp">
                <a:avLst/>
              </a:prstTxWarp>
              <a:spAutoFit/>
            </a:bodyPr>
            <a:lstStyle/>
            <a:p>
              <a:pPr algn="just">
                <a:lnSpc>
                  <a:spcPct val="120000"/>
                </a:lnSpc>
              </a:pPr>
              <a:r>
                <a:rPr lang="zh-CN" altLang="en-US"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Box 18"/>
            <p:cNvSpPr txBox="1"/>
            <p:nvPr/>
          </p:nvSpPr>
          <p:spPr>
            <a:xfrm rot="3328205">
              <a:off x="6381839" y="5171931"/>
              <a:ext cx="1276620" cy="451405"/>
            </a:xfrm>
            <a:prstGeom prst="rect">
              <a:avLst/>
            </a:prstGeom>
            <a:noFill/>
          </p:spPr>
          <p:txBody>
            <a:bodyPr wrap="none" rtlCol="0" anchor="ctr">
              <a:prstTxWarp prst="textArchDown">
                <a:avLst/>
              </a:prstTxWarp>
              <a:spAutoFit/>
            </a:bodyPr>
            <a:lstStyle/>
            <a:p>
              <a:pPr algn="just">
                <a:lnSpc>
                  <a:spcPct val="120000"/>
                </a:lnSpc>
              </a:pPr>
              <a:r>
                <a:rPr lang="zh-CN" altLang="en-US"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19"/>
            <p:cNvSpPr txBox="1"/>
            <p:nvPr/>
          </p:nvSpPr>
          <p:spPr>
            <a:xfrm rot="18872992">
              <a:off x="9524091" y="5259067"/>
              <a:ext cx="1436559" cy="451405"/>
            </a:xfrm>
            <a:prstGeom prst="rect">
              <a:avLst/>
            </a:prstGeom>
            <a:noFill/>
          </p:spPr>
          <p:txBody>
            <a:bodyPr wrap="none" rtlCol="0" anchor="ctr">
              <a:prstTxWarp prst="textArchDown">
                <a:avLst/>
              </a:prstTxWarp>
              <a:spAutoFit/>
            </a:bodyPr>
            <a:lstStyle/>
            <a:p>
              <a:pPr algn="just">
                <a:lnSpc>
                  <a:spcPct val="120000"/>
                </a:lnSpc>
              </a:pPr>
              <a:r>
                <a:rPr lang="zh-CN" altLang="en-US"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9" name="Group 30"/>
          <p:cNvGrpSpPr/>
          <p:nvPr/>
        </p:nvGrpSpPr>
        <p:grpSpPr>
          <a:xfrm>
            <a:off x="6645399" y="2104157"/>
            <a:ext cx="3609160" cy="586324"/>
            <a:chOff x="8633669" y="2306010"/>
            <a:chExt cx="2990246" cy="640211"/>
          </a:xfrm>
        </p:grpSpPr>
        <p:sp>
          <p:nvSpPr>
            <p:cNvPr id="30" name="Rectangle 28"/>
            <p:cNvSpPr/>
            <p:nvPr/>
          </p:nvSpPr>
          <p:spPr>
            <a:xfrm>
              <a:off x="8633669" y="2623600"/>
              <a:ext cx="2990246" cy="322621"/>
            </a:xfrm>
            <a:prstGeom prst="rect">
              <a:avLst/>
            </a:prstGeom>
          </p:spPr>
          <p:txBody>
            <a:bodyPr wrap="square" lIns="0" tIns="0" rIns="0" bIns="0">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TextBox 29"/>
            <p:cNvSpPr txBox="1"/>
            <p:nvPr/>
          </p:nvSpPr>
          <p:spPr>
            <a:xfrm>
              <a:off x="8633669" y="2306010"/>
              <a:ext cx="1279218" cy="282293"/>
            </a:xfrm>
            <a:prstGeom prst="rect">
              <a:avLst/>
            </a:prstGeom>
            <a:noFill/>
          </p:spPr>
          <p:txBody>
            <a:bodyPr wrap="square" lIns="0" tIns="0" rIns="0" bIns="0"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3" name="Group 30"/>
          <p:cNvGrpSpPr/>
          <p:nvPr/>
        </p:nvGrpSpPr>
        <p:grpSpPr>
          <a:xfrm>
            <a:off x="6645399" y="2927661"/>
            <a:ext cx="3609160" cy="586324"/>
            <a:chOff x="8633669" y="2306010"/>
            <a:chExt cx="2990246" cy="640211"/>
          </a:xfrm>
        </p:grpSpPr>
        <p:sp>
          <p:nvSpPr>
            <p:cNvPr id="34" name="Rectangle 28"/>
            <p:cNvSpPr/>
            <p:nvPr/>
          </p:nvSpPr>
          <p:spPr>
            <a:xfrm>
              <a:off x="8633669" y="2623600"/>
              <a:ext cx="2990246" cy="322621"/>
            </a:xfrm>
            <a:prstGeom prst="rect">
              <a:avLst/>
            </a:prstGeom>
          </p:spPr>
          <p:txBody>
            <a:bodyPr wrap="square" lIns="0" tIns="0" rIns="0" bIns="0">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29"/>
            <p:cNvSpPr txBox="1"/>
            <p:nvPr/>
          </p:nvSpPr>
          <p:spPr>
            <a:xfrm>
              <a:off x="8633669" y="2306010"/>
              <a:ext cx="1279218" cy="282293"/>
            </a:xfrm>
            <a:prstGeom prst="rect">
              <a:avLst/>
            </a:prstGeom>
            <a:noFill/>
          </p:spPr>
          <p:txBody>
            <a:bodyPr wrap="square" lIns="0" tIns="0" rIns="0" bIns="0"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0"/>
          <p:cNvGrpSpPr/>
          <p:nvPr/>
        </p:nvGrpSpPr>
        <p:grpSpPr>
          <a:xfrm>
            <a:off x="6645399" y="3751169"/>
            <a:ext cx="3609160" cy="586324"/>
            <a:chOff x="8633669" y="2306010"/>
            <a:chExt cx="2990246" cy="640211"/>
          </a:xfrm>
        </p:grpSpPr>
        <p:sp>
          <p:nvSpPr>
            <p:cNvPr id="37" name="Rectangle 28"/>
            <p:cNvSpPr/>
            <p:nvPr/>
          </p:nvSpPr>
          <p:spPr>
            <a:xfrm>
              <a:off x="8633669" y="2623600"/>
              <a:ext cx="2990246" cy="322621"/>
            </a:xfrm>
            <a:prstGeom prst="rect">
              <a:avLst/>
            </a:prstGeom>
          </p:spPr>
          <p:txBody>
            <a:bodyPr wrap="square" lIns="0" tIns="0" rIns="0" bIns="0">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TextBox 29"/>
            <p:cNvSpPr txBox="1"/>
            <p:nvPr/>
          </p:nvSpPr>
          <p:spPr>
            <a:xfrm>
              <a:off x="8633669" y="2306010"/>
              <a:ext cx="1279218" cy="282293"/>
            </a:xfrm>
            <a:prstGeom prst="rect">
              <a:avLst/>
            </a:prstGeom>
            <a:noFill/>
          </p:spPr>
          <p:txBody>
            <a:bodyPr wrap="square" lIns="0" tIns="0" rIns="0" bIns="0"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30"/>
          <p:cNvGrpSpPr/>
          <p:nvPr/>
        </p:nvGrpSpPr>
        <p:grpSpPr>
          <a:xfrm>
            <a:off x="6645399" y="4574673"/>
            <a:ext cx="3609160" cy="586324"/>
            <a:chOff x="8633669" y="2306010"/>
            <a:chExt cx="2990246" cy="640211"/>
          </a:xfrm>
        </p:grpSpPr>
        <p:sp>
          <p:nvSpPr>
            <p:cNvPr id="40" name="Rectangle 28"/>
            <p:cNvSpPr/>
            <p:nvPr/>
          </p:nvSpPr>
          <p:spPr>
            <a:xfrm>
              <a:off x="8633669" y="2623600"/>
              <a:ext cx="2990246" cy="322621"/>
            </a:xfrm>
            <a:prstGeom prst="rect">
              <a:avLst/>
            </a:prstGeom>
          </p:spPr>
          <p:txBody>
            <a:bodyPr wrap="square" lIns="0" tIns="0" rIns="0" bIns="0">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TextBox 29"/>
            <p:cNvSpPr txBox="1"/>
            <p:nvPr/>
          </p:nvSpPr>
          <p:spPr>
            <a:xfrm>
              <a:off x="8633669" y="2306010"/>
              <a:ext cx="1279218" cy="282293"/>
            </a:xfrm>
            <a:prstGeom prst="rect">
              <a:avLst/>
            </a:prstGeom>
            <a:noFill/>
          </p:spPr>
          <p:txBody>
            <a:bodyPr wrap="square" lIns="0" tIns="0" rIns="0" bIns="0"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1222900692"/>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500"/>
                                        <p:tgtEl>
                                          <p:spTgt spid="1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155"/>
          <p:cNvGrpSpPr/>
          <p:nvPr/>
        </p:nvGrpSpPr>
        <p:grpSpPr>
          <a:xfrm>
            <a:off x="1634247" y="2296953"/>
            <a:ext cx="5176131" cy="2982307"/>
            <a:chOff x="803822" y="1016361"/>
            <a:chExt cx="7536357" cy="2044618"/>
          </a:xfrm>
        </p:grpSpPr>
        <p:cxnSp>
          <p:nvCxnSpPr>
            <p:cNvPr id="149" name="Straight Connector 148"/>
            <p:cNvCxnSpPr/>
            <p:nvPr/>
          </p:nvCxnSpPr>
          <p:spPr>
            <a:xfrm>
              <a:off x="803822" y="1016361"/>
              <a:ext cx="7536357"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03822" y="1357131"/>
              <a:ext cx="7536357"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803822" y="1697901"/>
              <a:ext cx="7536357"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803822" y="2038671"/>
              <a:ext cx="7536357"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803822" y="2379441"/>
              <a:ext cx="7536357"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803822" y="2720211"/>
              <a:ext cx="7536357"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803822" y="3060979"/>
              <a:ext cx="7536357" cy="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 name="Group 279"/>
          <p:cNvGrpSpPr/>
          <p:nvPr/>
        </p:nvGrpSpPr>
        <p:grpSpPr>
          <a:xfrm>
            <a:off x="2087424" y="2855237"/>
            <a:ext cx="678703" cy="678699"/>
            <a:chOff x="846989" y="1401020"/>
            <a:chExt cx="877416" cy="877416"/>
          </a:xfrm>
          <a:effectLst/>
        </p:grpSpPr>
        <p:sp>
          <p:nvSpPr>
            <p:cNvPr id="102" name="Teardrop 101"/>
            <p:cNvSpPr/>
            <p:nvPr/>
          </p:nvSpPr>
          <p:spPr>
            <a:xfrm rot="8100000">
              <a:off x="846989" y="1401020"/>
              <a:ext cx="877416" cy="877416"/>
            </a:xfrm>
            <a:prstGeom prst="teardrop">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Oval 104"/>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90%</a:t>
              </a:r>
            </a:p>
          </p:txBody>
        </p:sp>
      </p:grpSp>
      <p:grpSp>
        <p:nvGrpSpPr>
          <p:cNvPr id="6" name="Group 279"/>
          <p:cNvGrpSpPr/>
          <p:nvPr/>
        </p:nvGrpSpPr>
        <p:grpSpPr>
          <a:xfrm>
            <a:off x="2878376" y="1917141"/>
            <a:ext cx="678703" cy="678699"/>
            <a:chOff x="846989" y="1401020"/>
            <a:chExt cx="877416" cy="877416"/>
          </a:xfrm>
          <a:effectLst/>
        </p:grpSpPr>
        <p:sp>
          <p:nvSpPr>
            <p:cNvPr id="109" name="Teardrop 108"/>
            <p:cNvSpPr/>
            <p:nvPr/>
          </p:nvSpPr>
          <p:spPr>
            <a:xfrm rot="8100000">
              <a:off x="846989" y="1401020"/>
              <a:ext cx="877416" cy="877416"/>
            </a:xfrm>
            <a:prstGeom prst="teardrop">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2" name="Oval 111"/>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80%</a:t>
              </a:r>
            </a:p>
          </p:txBody>
        </p:sp>
      </p:grpSp>
      <p:grpSp>
        <p:nvGrpSpPr>
          <p:cNvPr id="7" name="Group 279"/>
          <p:cNvGrpSpPr/>
          <p:nvPr/>
        </p:nvGrpSpPr>
        <p:grpSpPr>
          <a:xfrm>
            <a:off x="3808904" y="1579824"/>
            <a:ext cx="678703" cy="678699"/>
            <a:chOff x="846989" y="1401020"/>
            <a:chExt cx="877416" cy="877416"/>
          </a:xfrm>
          <a:effectLst/>
        </p:grpSpPr>
        <p:sp>
          <p:nvSpPr>
            <p:cNvPr id="118" name="Teardrop 117"/>
            <p:cNvSpPr/>
            <p:nvPr/>
          </p:nvSpPr>
          <p:spPr>
            <a:xfrm rot="8100000">
              <a:off x="846989" y="1401020"/>
              <a:ext cx="877416" cy="877416"/>
            </a:xfrm>
            <a:prstGeom prst="teardrop">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1" name="Oval 120"/>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70%</a:t>
              </a:r>
            </a:p>
          </p:txBody>
        </p:sp>
      </p:grpSp>
      <p:sp>
        <p:nvSpPr>
          <p:cNvPr id="65" name="TextBox 64"/>
          <p:cNvSpPr txBox="1"/>
          <p:nvPr/>
        </p:nvSpPr>
        <p:spPr>
          <a:xfrm>
            <a:off x="2123763" y="5422288"/>
            <a:ext cx="615553" cy="221599"/>
          </a:xfrm>
          <a:prstGeom prst="rect">
            <a:avLst/>
          </a:prstGeom>
          <a:noFill/>
        </p:spPr>
        <p:txBody>
          <a:bodyPr wrap="none" lIns="0" tIns="0" rIns="0" bIns="0" rtlCol="0" anchor="t">
            <a:spAutoFit/>
          </a:bodyPr>
          <a:lstStyle/>
          <a:p>
            <a:pPr algn="ctr">
              <a:lnSpc>
                <a:spcPct val="120000"/>
              </a:lnSpc>
            </a:pPr>
            <a:r>
              <a:rPr lang="zh-CN" alt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TextBox 72"/>
          <p:cNvSpPr txBox="1"/>
          <p:nvPr/>
        </p:nvSpPr>
        <p:spPr>
          <a:xfrm>
            <a:off x="2990647" y="5422288"/>
            <a:ext cx="615553" cy="221599"/>
          </a:xfrm>
          <a:prstGeom prst="rect">
            <a:avLst/>
          </a:prstGeom>
          <a:noFill/>
        </p:spPr>
        <p:txBody>
          <a:bodyPr wrap="none" lIns="0" tIns="0" rIns="0" bIns="0" rtlCol="0" anchor="t">
            <a:spAutoFit/>
          </a:bodyPr>
          <a:lstStyle/>
          <a:p>
            <a:pPr algn="ctr">
              <a:lnSpc>
                <a:spcPct val="120000"/>
              </a:lnSpc>
            </a:pPr>
            <a:r>
              <a:rPr lang="zh-CN" alt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TextBox 76"/>
          <p:cNvSpPr txBox="1"/>
          <p:nvPr/>
        </p:nvSpPr>
        <p:spPr>
          <a:xfrm>
            <a:off x="3857531" y="5422288"/>
            <a:ext cx="615553" cy="221599"/>
          </a:xfrm>
          <a:prstGeom prst="rect">
            <a:avLst/>
          </a:prstGeom>
          <a:noFill/>
        </p:spPr>
        <p:txBody>
          <a:bodyPr wrap="none" lIns="0" tIns="0" rIns="0" bIns="0" rtlCol="0" anchor="t">
            <a:spAutoFit/>
          </a:bodyPr>
          <a:lstStyle/>
          <a:p>
            <a:pPr algn="ctr">
              <a:lnSpc>
                <a:spcPct val="120000"/>
              </a:lnSpc>
            </a:pPr>
            <a:r>
              <a:rPr lang="zh-CN" alt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1" name="Freeform 6"/>
          <p:cNvSpPr>
            <a:spLocks/>
          </p:cNvSpPr>
          <p:nvPr/>
        </p:nvSpPr>
        <p:spPr bwMode="auto">
          <a:xfrm>
            <a:off x="2301353" y="2707691"/>
            <a:ext cx="1822613" cy="2559355"/>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2">
              <a:alpha val="90000"/>
            </a:schemeClr>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2" name="Freeform 6"/>
          <p:cNvSpPr>
            <a:spLocks/>
          </p:cNvSpPr>
          <p:nvPr/>
        </p:nvSpPr>
        <p:spPr bwMode="auto">
          <a:xfrm>
            <a:off x="4057237" y="2707691"/>
            <a:ext cx="1822613" cy="2559355"/>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4">
              <a:alpha val="90000"/>
            </a:schemeClr>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3" name="Freeform 6"/>
          <p:cNvSpPr>
            <a:spLocks/>
          </p:cNvSpPr>
          <p:nvPr/>
        </p:nvSpPr>
        <p:spPr bwMode="auto">
          <a:xfrm>
            <a:off x="1737208" y="3667449"/>
            <a:ext cx="1388657" cy="1599599"/>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1">
              <a:alpha val="90000"/>
            </a:schemeClr>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4" name="Freeform 6"/>
          <p:cNvSpPr>
            <a:spLocks/>
          </p:cNvSpPr>
          <p:nvPr/>
        </p:nvSpPr>
        <p:spPr bwMode="auto">
          <a:xfrm>
            <a:off x="3125867" y="2387772"/>
            <a:ext cx="2050439" cy="2879275"/>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3">
              <a:alpha val="90000"/>
            </a:schemeClr>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5" name="Freeform 6"/>
          <p:cNvSpPr>
            <a:spLocks/>
          </p:cNvSpPr>
          <p:nvPr/>
        </p:nvSpPr>
        <p:spPr bwMode="auto">
          <a:xfrm>
            <a:off x="4987766" y="3152187"/>
            <a:ext cx="1822613" cy="2114859"/>
          </a:xfrm>
          <a:custGeom>
            <a:avLst/>
            <a:gdLst>
              <a:gd name="T0" fmla="*/ 3360 w 3360"/>
              <a:gd name="T1" fmla="*/ 2115 h 2115"/>
              <a:gd name="T2" fmla="*/ 1680 w 3360"/>
              <a:gd name="T3" fmla="*/ 0 h 2115"/>
              <a:gd name="T4" fmla="*/ 0 w 3360"/>
              <a:gd name="T5" fmla="*/ 2115 h 2115"/>
              <a:gd name="T6" fmla="*/ 3360 w 3360"/>
              <a:gd name="T7" fmla="*/ 2115 h 2115"/>
            </a:gdLst>
            <a:ahLst/>
            <a:cxnLst>
              <a:cxn ang="0">
                <a:pos x="T0" y="T1"/>
              </a:cxn>
              <a:cxn ang="0">
                <a:pos x="T2" y="T3"/>
              </a:cxn>
              <a:cxn ang="0">
                <a:pos x="T4" y="T5"/>
              </a:cxn>
              <a:cxn ang="0">
                <a:pos x="T6" y="T7"/>
              </a:cxn>
            </a:cxnLst>
            <a:rect l="0" t="0" r="r" b="b"/>
            <a:pathLst>
              <a:path w="3360" h="2115">
                <a:moveTo>
                  <a:pt x="3360" y="2115"/>
                </a:moveTo>
                <a:cubicBezTo>
                  <a:pt x="3360" y="2115"/>
                  <a:pt x="1956" y="1734"/>
                  <a:pt x="1680" y="0"/>
                </a:cubicBezTo>
                <a:cubicBezTo>
                  <a:pt x="1404" y="1734"/>
                  <a:pt x="0" y="2115"/>
                  <a:pt x="0" y="2115"/>
                </a:cubicBezTo>
                <a:lnTo>
                  <a:pt x="3360" y="2115"/>
                </a:lnTo>
                <a:close/>
              </a:path>
            </a:pathLst>
          </a:custGeom>
          <a:solidFill>
            <a:schemeClr val="accent5">
              <a:alpha val="90000"/>
            </a:schemeClr>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66" name="Group 279"/>
          <p:cNvGrpSpPr/>
          <p:nvPr/>
        </p:nvGrpSpPr>
        <p:grpSpPr>
          <a:xfrm>
            <a:off x="4636783" y="1913074"/>
            <a:ext cx="678703" cy="678697"/>
            <a:chOff x="846989" y="1401020"/>
            <a:chExt cx="877416" cy="877416"/>
          </a:xfrm>
          <a:effectLst/>
        </p:grpSpPr>
        <p:sp>
          <p:nvSpPr>
            <p:cNvPr id="167" name="Teardrop 166"/>
            <p:cNvSpPr/>
            <p:nvPr/>
          </p:nvSpPr>
          <p:spPr>
            <a:xfrm rot="8100000">
              <a:off x="846989" y="1401020"/>
              <a:ext cx="877416" cy="877416"/>
            </a:xfrm>
            <a:prstGeom prst="teardrop">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8" name="Oval 167"/>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70%</a:t>
              </a:r>
            </a:p>
          </p:txBody>
        </p:sp>
      </p:grpSp>
      <p:grpSp>
        <p:nvGrpSpPr>
          <p:cNvPr id="170" name="Group 279"/>
          <p:cNvGrpSpPr/>
          <p:nvPr/>
        </p:nvGrpSpPr>
        <p:grpSpPr>
          <a:xfrm>
            <a:off x="5565279" y="2320181"/>
            <a:ext cx="678703" cy="678697"/>
            <a:chOff x="846989" y="1401020"/>
            <a:chExt cx="877416" cy="877416"/>
          </a:xfrm>
          <a:effectLst/>
        </p:grpSpPr>
        <p:sp>
          <p:nvSpPr>
            <p:cNvPr id="171" name="Teardrop 170"/>
            <p:cNvSpPr/>
            <p:nvPr/>
          </p:nvSpPr>
          <p:spPr>
            <a:xfrm rot="8100000">
              <a:off x="846989" y="1401020"/>
              <a:ext cx="877416" cy="877416"/>
            </a:xfrm>
            <a:prstGeom prst="teardrop">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2" name="Oval 171"/>
            <p:cNvSpPr/>
            <p:nvPr/>
          </p:nvSpPr>
          <p:spPr>
            <a:xfrm>
              <a:off x="981458" y="1537516"/>
              <a:ext cx="608478" cy="6084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70%</a:t>
              </a:r>
            </a:p>
          </p:txBody>
        </p:sp>
      </p:grpSp>
      <p:sp>
        <p:nvSpPr>
          <p:cNvPr id="173" name="TextBox 172"/>
          <p:cNvSpPr txBox="1"/>
          <p:nvPr/>
        </p:nvSpPr>
        <p:spPr>
          <a:xfrm>
            <a:off x="4724414" y="5422288"/>
            <a:ext cx="615553" cy="221599"/>
          </a:xfrm>
          <a:prstGeom prst="rect">
            <a:avLst/>
          </a:prstGeom>
          <a:noFill/>
        </p:spPr>
        <p:txBody>
          <a:bodyPr wrap="none" lIns="0" tIns="0" rIns="0" bIns="0" rtlCol="0" anchor="t">
            <a:spAutoFit/>
          </a:bodyPr>
          <a:lstStyle/>
          <a:p>
            <a:pPr algn="ctr">
              <a:lnSpc>
                <a:spcPct val="120000"/>
              </a:lnSpc>
            </a:pPr>
            <a:r>
              <a:rPr lang="zh-CN" alt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4" name="TextBox 173"/>
          <p:cNvSpPr txBox="1"/>
          <p:nvPr/>
        </p:nvSpPr>
        <p:spPr>
          <a:xfrm>
            <a:off x="5591299" y="5422288"/>
            <a:ext cx="615553" cy="221599"/>
          </a:xfrm>
          <a:prstGeom prst="rect">
            <a:avLst/>
          </a:prstGeom>
          <a:noFill/>
        </p:spPr>
        <p:txBody>
          <a:bodyPr wrap="none" lIns="0" tIns="0" rIns="0" bIns="0" rtlCol="0" anchor="t">
            <a:spAutoFit/>
          </a:bodyPr>
          <a:lstStyle/>
          <a:p>
            <a:pPr algn="ctr">
              <a:lnSpc>
                <a:spcPct val="120000"/>
              </a:lnSpc>
            </a:pPr>
            <a:r>
              <a:rPr lang="zh-CN" altLang="en-US"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2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7" name="Rectangle 164"/>
          <p:cNvSpPr/>
          <p:nvPr/>
        </p:nvSpPr>
        <p:spPr>
          <a:xfrm>
            <a:off x="10409712" y="4878654"/>
            <a:ext cx="719749" cy="517065"/>
          </a:xfrm>
          <a:prstGeom prst="rect">
            <a:avLst/>
          </a:prstGeom>
        </p:spPr>
        <p:txBody>
          <a:bodyPr wrap="none" lIns="0" tIns="0" rIns="0" bIns="0">
            <a:spAutoFit/>
          </a:bodyPr>
          <a:lstStyle/>
          <a:p>
            <a:pPr>
              <a:lnSpc>
                <a:spcPct val="120000"/>
              </a:lnSpc>
            </a:pPr>
            <a:r>
              <a:rPr lang="en-US" sz="28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80%</a:t>
            </a:r>
          </a:p>
        </p:txBody>
      </p:sp>
      <p:sp>
        <p:nvSpPr>
          <p:cNvPr id="169" name="Rectangle 165"/>
          <p:cNvSpPr/>
          <p:nvPr/>
        </p:nvSpPr>
        <p:spPr>
          <a:xfrm>
            <a:off x="10409712" y="3948125"/>
            <a:ext cx="719749" cy="517065"/>
          </a:xfrm>
          <a:prstGeom prst="rect">
            <a:avLst/>
          </a:prstGeom>
        </p:spPr>
        <p:txBody>
          <a:bodyPr wrap="none" lIns="0" tIns="0" rIns="0" bIns="0">
            <a:spAutoFit/>
          </a:bodyPr>
          <a:lstStyle/>
          <a:p>
            <a:pPr>
              <a:lnSpc>
                <a:spcPct val="120000"/>
              </a:lnSpc>
            </a:pPr>
            <a:r>
              <a:rPr lang="en-US" sz="28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50%</a:t>
            </a:r>
          </a:p>
        </p:txBody>
      </p:sp>
      <p:grpSp>
        <p:nvGrpSpPr>
          <p:cNvPr id="175" name="Group 87"/>
          <p:cNvGrpSpPr/>
          <p:nvPr/>
        </p:nvGrpSpPr>
        <p:grpSpPr>
          <a:xfrm>
            <a:off x="7067910" y="4777711"/>
            <a:ext cx="3133741" cy="659261"/>
            <a:chOff x="609600" y="2841943"/>
            <a:chExt cx="2660838" cy="559774"/>
          </a:xfrm>
        </p:grpSpPr>
        <p:grpSp>
          <p:nvGrpSpPr>
            <p:cNvPr id="176" name="Group 184"/>
            <p:cNvGrpSpPr/>
            <p:nvPr/>
          </p:nvGrpSpPr>
          <p:grpSpPr>
            <a:xfrm>
              <a:off x="609600" y="2841943"/>
              <a:ext cx="260742" cy="559774"/>
              <a:chOff x="6213475" y="1668463"/>
              <a:chExt cx="227013" cy="487362"/>
            </a:xfrm>
            <a:solidFill>
              <a:schemeClr val="accent1"/>
            </a:solidFill>
          </p:grpSpPr>
          <p:sp>
            <p:nvSpPr>
              <p:cNvPr id="204" name="Oval 98"/>
              <p:cNvSpPr>
                <a:spLocks noChangeArrowheads="1"/>
              </p:cNvSpPr>
              <p:nvPr/>
            </p:nvSpPr>
            <p:spPr bwMode="auto">
              <a:xfrm>
                <a:off x="6291263" y="1668463"/>
                <a:ext cx="73025" cy="73025"/>
              </a:xfrm>
              <a:prstGeom prst="ellipse">
                <a:avLst/>
              </a:pr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5" name="Freeform 99"/>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7" name="Group 184"/>
            <p:cNvGrpSpPr/>
            <p:nvPr/>
          </p:nvGrpSpPr>
          <p:grpSpPr>
            <a:xfrm>
              <a:off x="876277" y="2841943"/>
              <a:ext cx="260742" cy="559774"/>
              <a:chOff x="6213475" y="1668463"/>
              <a:chExt cx="227013" cy="487362"/>
            </a:xfrm>
            <a:solidFill>
              <a:schemeClr val="accent1"/>
            </a:solidFill>
          </p:grpSpPr>
          <p:sp>
            <p:nvSpPr>
              <p:cNvPr id="202" name="Oval 98"/>
              <p:cNvSpPr>
                <a:spLocks noChangeArrowheads="1"/>
              </p:cNvSpPr>
              <p:nvPr/>
            </p:nvSpPr>
            <p:spPr bwMode="auto">
              <a:xfrm>
                <a:off x="6291263" y="1668463"/>
                <a:ext cx="73025" cy="73025"/>
              </a:xfrm>
              <a:prstGeom prst="ellipse">
                <a:avLst/>
              </a:pr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3" name="Freeform 99"/>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8" name="Group 184"/>
            <p:cNvGrpSpPr/>
            <p:nvPr/>
          </p:nvGrpSpPr>
          <p:grpSpPr>
            <a:xfrm>
              <a:off x="1142954" y="2841943"/>
              <a:ext cx="260742" cy="559774"/>
              <a:chOff x="6213475" y="1668463"/>
              <a:chExt cx="227013" cy="487362"/>
            </a:xfrm>
            <a:solidFill>
              <a:schemeClr val="accent1"/>
            </a:solidFill>
          </p:grpSpPr>
          <p:sp>
            <p:nvSpPr>
              <p:cNvPr id="200" name="Oval 98"/>
              <p:cNvSpPr>
                <a:spLocks noChangeArrowheads="1"/>
              </p:cNvSpPr>
              <p:nvPr/>
            </p:nvSpPr>
            <p:spPr bwMode="auto">
              <a:xfrm>
                <a:off x="6291263" y="1668463"/>
                <a:ext cx="73025" cy="73025"/>
              </a:xfrm>
              <a:prstGeom prst="ellipse">
                <a:avLst/>
              </a:pr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1" name="Freeform 99"/>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9" name="Group 184"/>
            <p:cNvGrpSpPr/>
            <p:nvPr/>
          </p:nvGrpSpPr>
          <p:grpSpPr>
            <a:xfrm>
              <a:off x="1409631" y="2841943"/>
              <a:ext cx="260742" cy="559774"/>
              <a:chOff x="6213475" y="1668463"/>
              <a:chExt cx="227013" cy="487362"/>
            </a:xfrm>
            <a:solidFill>
              <a:schemeClr val="accent1"/>
            </a:solidFill>
          </p:grpSpPr>
          <p:sp>
            <p:nvSpPr>
              <p:cNvPr id="198" name="Oval 98"/>
              <p:cNvSpPr>
                <a:spLocks noChangeArrowheads="1"/>
              </p:cNvSpPr>
              <p:nvPr/>
            </p:nvSpPr>
            <p:spPr bwMode="auto">
              <a:xfrm>
                <a:off x="6291263" y="1668463"/>
                <a:ext cx="73025" cy="73025"/>
              </a:xfrm>
              <a:prstGeom prst="ellipse">
                <a:avLst/>
              </a:pr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9" name="Freeform 99"/>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0" name="Group 184"/>
            <p:cNvGrpSpPr/>
            <p:nvPr/>
          </p:nvGrpSpPr>
          <p:grpSpPr>
            <a:xfrm>
              <a:off x="1676308" y="2841943"/>
              <a:ext cx="260742" cy="559774"/>
              <a:chOff x="6213475" y="1668463"/>
              <a:chExt cx="227013" cy="487362"/>
            </a:xfrm>
            <a:solidFill>
              <a:schemeClr val="accent1"/>
            </a:solidFill>
          </p:grpSpPr>
          <p:sp>
            <p:nvSpPr>
              <p:cNvPr id="196" name="Oval 98"/>
              <p:cNvSpPr>
                <a:spLocks noChangeArrowheads="1"/>
              </p:cNvSpPr>
              <p:nvPr/>
            </p:nvSpPr>
            <p:spPr bwMode="auto">
              <a:xfrm>
                <a:off x="6291263" y="1668463"/>
                <a:ext cx="73025" cy="73025"/>
              </a:xfrm>
              <a:prstGeom prst="ellipse">
                <a:avLst/>
              </a:pr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7" name="Freeform 99"/>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1" name="Group 184"/>
            <p:cNvGrpSpPr/>
            <p:nvPr/>
          </p:nvGrpSpPr>
          <p:grpSpPr>
            <a:xfrm>
              <a:off x="1942985" y="2841943"/>
              <a:ext cx="260742" cy="559774"/>
              <a:chOff x="6213475" y="1668463"/>
              <a:chExt cx="227013" cy="487362"/>
            </a:xfrm>
            <a:solidFill>
              <a:schemeClr val="accent1"/>
            </a:solidFill>
          </p:grpSpPr>
          <p:sp>
            <p:nvSpPr>
              <p:cNvPr id="194" name="Oval 98"/>
              <p:cNvSpPr>
                <a:spLocks noChangeArrowheads="1"/>
              </p:cNvSpPr>
              <p:nvPr/>
            </p:nvSpPr>
            <p:spPr bwMode="auto">
              <a:xfrm>
                <a:off x="6291263" y="1668463"/>
                <a:ext cx="73025" cy="73025"/>
              </a:xfrm>
              <a:prstGeom prst="ellipse">
                <a:avLst/>
              </a:pr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5" name="Freeform 99"/>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2" name="Group 184"/>
            <p:cNvGrpSpPr/>
            <p:nvPr/>
          </p:nvGrpSpPr>
          <p:grpSpPr>
            <a:xfrm>
              <a:off x="2209662" y="2841943"/>
              <a:ext cx="260742" cy="559774"/>
              <a:chOff x="6213475" y="1668463"/>
              <a:chExt cx="227013" cy="487362"/>
            </a:xfrm>
            <a:solidFill>
              <a:schemeClr val="accent1"/>
            </a:solidFill>
          </p:grpSpPr>
          <p:sp>
            <p:nvSpPr>
              <p:cNvPr id="192" name="Oval 98"/>
              <p:cNvSpPr>
                <a:spLocks noChangeArrowheads="1"/>
              </p:cNvSpPr>
              <p:nvPr/>
            </p:nvSpPr>
            <p:spPr bwMode="auto">
              <a:xfrm>
                <a:off x="6291263" y="1668463"/>
                <a:ext cx="73025" cy="73025"/>
              </a:xfrm>
              <a:prstGeom prst="ellipse">
                <a:avLst/>
              </a:pr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3" name="Freeform 99"/>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3" name="Group 184"/>
            <p:cNvGrpSpPr/>
            <p:nvPr/>
          </p:nvGrpSpPr>
          <p:grpSpPr>
            <a:xfrm>
              <a:off x="2476339" y="2841943"/>
              <a:ext cx="260742" cy="559774"/>
              <a:chOff x="6213475" y="1668463"/>
              <a:chExt cx="227013" cy="487362"/>
            </a:xfrm>
            <a:solidFill>
              <a:schemeClr val="accent1"/>
            </a:solidFill>
          </p:grpSpPr>
          <p:sp>
            <p:nvSpPr>
              <p:cNvPr id="190" name="Oval 98"/>
              <p:cNvSpPr>
                <a:spLocks noChangeArrowheads="1"/>
              </p:cNvSpPr>
              <p:nvPr/>
            </p:nvSpPr>
            <p:spPr bwMode="auto">
              <a:xfrm>
                <a:off x="6291263" y="1668463"/>
                <a:ext cx="73025" cy="73025"/>
              </a:xfrm>
              <a:prstGeom prst="ellipse">
                <a:avLst/>
              </a:pr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1" name="Freeform 99"/>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4" name="Group 184"/>
            <p:cNvGrpSpPr/>
            <p:nvPr/>
          </p:nvGrpSpPr>
          <p:grpSpPr>
            <a:xfrm>
              <a:off x="2743016" y="2841943"/>
              <a:ext cx="260742" cy="559774"/>
              <a:chOff x="6213475" y="1668463"/>
              <a:chExt cx="227013" cy="487362"/>
            </a:xfrm>
            <a:solidFill>
              <a:schemeClr val="bg1">
                <a:lumMod val="75000"/>
              </a:schemeClr>
            </a:solidFill>
          </p:grpSpPr>
          <p:sp>
            <p:nvSpPr>
              <p:cNvPr id="188" name="Oval 98"/>
              <p:cNvSpPr>
                <a:spLocks noChangeArrowheads="1"/>
              </p:cNvSpPr>
              <p:nvPr/>
            </p:nvSpPr>
            <p:spPr bwMode="auto">
              <a:xfrm>
                <a:off x="6291263" y="1668463"/>
                <a:ext cx="73025" cy="73025"/>
              </a:xfrm>
              <a:prstGeom prst="ellipse">
                <a:avLst/>
              </a:pr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9" name="Freeform 99"/>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5" name="Group 184"/>
            <p:cNvGrpSpPr/>
            <p:nvPr/>
          </p:nvGrpSpPr>
          <p:grpSpPr>
            <a:xfrm>
              <a:off x="3009696" y="2841943"/>
              <a:ext cx="260742" cy="559774"/>
              <a:chOff x="6213475" y="1668463"/>
              <a:chExt cx="227013" cy="487362"/>
            </a:xfrm>
            <a:solidFill>
              <a:schemeClr val="bg1">
                <a:lumMod val="75000"/>
              </a:schemeClr>
            </a:solidFill>
          </p:grpSpPr>
          <p:sp>
            <p:nvSpPr>
              <p:cNvPr id="186" name="Oval 98"/>
              <p:cNvSpPr>
                <a:spLocks noChangeArrowheads="1"/>
              </p:cNvSpPr>
              <p:nvPr/>
            </p:nvSpPr>
            <p:spPr bwMode="auto">
              <a:xfrm>
                <a:off x="6291263" y="1668463"/>
                <a:ext cx="73025" cy="73025"/>
              </a:xfrm>
              <a:prstGeom prst="ellipse">
                <a:avLst/>
              </a:pr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7" name="Freeform 99"/>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206" name="Group 212"/>
          <p:cNvGrpSpPr/>
          <p:nvPr/>
        </p:nvGrpSpPr>
        <p:grpSpPr>
          <a:xfrm>
            <a:off x="7112917" y="3855071"/>
            <a:ext cx="3030667" cy="697708"/>
            <a:chOff x="5932686" y="2855964"/>
            <a:chExt cx="2449314" cy="563870"/>
          </a:xfrm>
        </p:grpSpPr>
        <p:grpSp>
          <p:nvGrpSpPr>
            <p:cNvPr id="207" name="Group 179"/>
            <p:cNvGrpSpPr/>
            <p:nvPr/>
          </p:nvGrpSpPr>
          <p:grpSpPr>
            <a:xfrm>
              <a:off x="5932686" y="2855964"/>
              <a:ext cx="220321" cy="563870"/>
              <a:chOff x="5054600" y="1652588"/>
              <a:chExt cx="187325" cy="479424"/>
            </a:xfrm>
            <a:solidFill>
              <a:schemeClr val="accent4"/>
            </a:solidFill>
          </p:grpSpPr>
          <p:sp>
            <p:nvSpPr>
              <p:cNvPr id="235"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6" name="Oval 97"/>
              <p:cNvSpPr>
                <a:spLocks noChangeArrowheads="1"/>
              </p:cNvSpPr>
              <p:nvPr/>
            </p:nvSpPr>
            <p:spPr bwMode="auto">
              <a:xfrm>
                <a:off x="5110163" y="1652588"/>
                <a:ext cx="74613" cy="76200"/>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8" name="Group 179"/>
            <p:cNvGrpSpPr/>
            <p:nvPr/>
          </p:nvGrpSpPr>
          <p:grpSpPr>
            <a:xfrm>
              <a:off x="6180352" y="2855964"/>
              <a:ext cx="220321" cy="563870"/>
              <a:chOff x="5054600" y="1652588"/>
              <a:chExt cx="187325" cy="479424"/>
            </a:xfrm>
            <a:solidFill>
              <a:schemeClr val="accent4"/>
            </a:solidFill>
          </p:grpSpPr>
          <p:sp>
            <p:nvSpPr>
              <p:cNvPr id="233"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4" name="Oval 97"/>
              <p:cNvSpPr>
                <a:spLocks noChangeArrowheads="1"/>
              </p:cNvSpPr>
              <p:nvPr/>
            </p:nvSpPr>
            <p:spPr bwMode="auto">
              <a:xfrm>
                <a:off x="5110163" y="1652588"/>
                <a:ext cx="74613" cy="76200"/>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9" name="Group 179"/>
            <p:cNvGrpSpPr/>
            <p:nvPr/>
          </p:nvGrpSpPr>
          <p:grpSpPr>
            <a:xfrm>
              <a:off x="6428018" y="2855964"/>
              <a:ext cx="220321" cy="563870"/>
              <a:chOff x="5054600" y="1652588"/>
              <a:chExt cx="187325" cy="479424"/>
            </a:xfrm>
            <a:solidFill>
              <a:schemeClr val="accent4"/>
            </a:solidFill>
          </p:grpSpPr>
          <p:sp>
            <p:nvSpPr>
              <p:cNvPr id="231"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2" name="Oval 97"/>
              <p:cNvSpPr>
                <a:spLocks noChangeArrowheads="1"/>
              </p:cNvSpPr>
              <p:nvPr/>
            </p:nvSpPr>
            <p:spPr bwMode="auto">
              <a:xfrm>
                <a:off x="5110163" y="1652588"/>
                <a:ext cx="74613" cy="76200"/>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0" name="Group 179"/>
            <p:cNvGrpSpPr/>
            <p:nvPr/>
          </p:nvGrpSpPr>
          <p:grpSpPr>
            <a:xfrm>
              <a:off x="6675684" y="2855964"/>
              <a:ext cx="220321" cy="563870"/>
              <a:chOff x="5054600" y="1652588"/>
              <a:chExt cx="187325" cy="479424"/>
            </a:xfrm>
            <a:solidFill>
              <a:schemeClr val="accent4"/>
            </a:solidFill>
          </p:grpSpPr>
          <p:sp>
            <p:nvSpPr>
              <p:cNvPr id="229"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0" name="Oval 97"/>
              <p:cNvSpPr>
                <a:spLocks noChangeArrowheads="1"/>
              </p:cNvSpPr>
              <p:nvPr/>
            </p:nvSpPr>
            <p:spPr bwMode="auto">
              <a:xfrm>
                <a:off x="5110163" y="1652588"/>
                <a:ext cx="74613" cy="76200"/>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1" name="Group 179"/>
            <p:cNvGrpSpPr/>
            <p:nvPr/>
          </p:nvGrpSpPr>
          <p:grpSpPr>
            <a:xfrm>
              <a:off x="6923350" y="2855964"/>
              <a:ext cx="220321" cy="563870"/>
              <a:chOff x="5054600" y="1652588"/>
              <a:chExt cx="187325" cy="479424"/>
            </a:xfrm>
            <a:solidFill>
              <a:schemeClr val="accent4"/>
            </a:solidFill>
          </p:grpSpPr>
          <p:sp>
            <p:nvSpPr>
              <p:cNvPr id="227"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8" name="Oval 97"/>
              <p:cNvSpPr>
                <a:spLocks noChangeArrowheads="1"/>
              </p:cNvSpPr>
              <p:nvPr/>
            </p:nvSpPr>
            <p:spPr bwMode="auto">
              <a:xfrm>
                <a:off x="5110163" y="1652588"/>
                <a:ext cx="74613" cy="76200"/>
              </a:xfrm>
              <a:prstGeom prst="ellipse">
                <a:avLst/>
              </a:pr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2" name="Group 179"/>
            <p:cNvGrpSpPr/>
            <p:nvPr/>
          </p:nvGrpSpPr>
          <p:grpSpPr>
            <a:xfrm>
              <a:off x="7171017" y="2855964"/>
              <a:ext cx="220321" cy="563870"/>
              <a:chOff x="5054600" y="1652588"/>
              <a:chExt cx="187325" cy="479424"/>
            </a:xfrm>
            <a:solidFill>
              <a:schemeClr val="bg1">
                <a:lumMod val="75000"/>
              </a:schemeClr>
            </a:solidFill>
          </p:grpSpPr>
          <p:sp>
            <p:nvSpPr>
              <p:cNvPr id="225"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6"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3" name="Group 179"/>
            <p:cNvGrpSpPr/>
            <p:nvPr/>
          </p:nvGrpSpPr>
          <p:grpSpPr>
            <a:xfrm>
              <a:off x="7418683" y="2855964"/>
              <a:ext cx="220321" cy="563870"/>
              <a:chOff x="5054600" y="1652588"/>
              <a:chExt cx="187325" cy="479424"/>
            </a:xfrm>
            <a:solidFill>
              <a:schemeClr val="bg1">
                <a:lumMod val="75000"/>
              </a:schemeClr>
            </a:solidFill>
          </p:grpSpPr>
          <p:sp>
            <p:nvSpPr>
              <p:cNvPr id="223"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4"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4" name="Group 179"/>
            <p:cNvGrpSpPr/>
            <p:nvPr/>
          </p:nvGrpSpPr>
          <p:grpSpPr>
            <a:xfrm>
              <a:off x="7666349" y="2855964"/>
              <a:ext cx="220321" cy="563870"/>
              <a:chOff x="5054600" y="1652588"/>
              <a:chExt cx="187325" cy="479424"/>
            </a:xfrm>
            <a:solidFill>
              <a:schemeClr val="bg1">
                <a:lumMod val="75000"/>
              </a:schemeClr>
            </a:solidFill>
          </p:grpSpPr>
          <p:sp>
            <p:nvSpPr>
              <p:cNvPr id="221"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2"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5" name="Group 179"/>
            <p:cNvGrpSpPr/>
            <p:nvPr/>
          </p:nvGrpSpPr>
          <p:grpSpPr>
            <a:xfrm>
              <a:off x="7914015" y="2855964"/>
              <a:ext cx="220321" cy="563870"/>
              <a:chOff x="5054600" y="1652588"/>
              <a:chExt cx="187325" cy="479424"/>
            </a:xfrm>
            <a:solidFill>
              <a:schemeClr val="bg1">
                <a:lumMod val="75000"/>
              </a:schemeClr>
            </a:solidFill>
          </p:grpSpPr>
          <p:sp>
            <p:nvSpPr>
              <p:cNvPr id="219"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0"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6" name="Group 179"/>
            <p:cNvGrpSpPr/>
            <p:nvPr/>
          </p:nvGrpSpPr>
          <p:grpSpPr>
            <a:xfrm>
              <a:off x="8161679" y="2855964"/>
              <a:ext cx="220321" cy="563870"/>
              <a:chOff x="5054600" y="1652588"/>
              <a:chExt cx="187325" cy="479424"/>
            </a:xfrm>
            <a:solidFill>
              <a:schemeClr val="bg1">
                <a:lumMod val="75000"/>
              </a:schemeClr>
            </a:solidFill>
          </p:grpSpPr>
          <p:sp>
            <p:nvSpPr>
              <p:cNvPr id="217"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8"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237" name="TextBox 228"/>
          <p:cNvSpPr txBox="1"/>
          <p:nvPr/>
        </p:nvSpPr>
        <p:spPr>
          <a:xfrm>
            <a:off x="7808723" y="2227911"/>
            <a:ext cx="3527513" cy="443198"/>
          </a:xfrm>
          <a:prstGeom prst="rect">
            <a:avLst/>
          </a:prstGeom>
          <a:noFill/>
        </p:spPr>
        <p:txBody>
          <a:bodyPr wrap="square" lIns="0" tIns="0" rIns="0" bIns="0" rtlCol="0">
            <a:spAutoFit/>
          </a:bodyPr>
          <a:lstStyle/>
          <a:p>
            <a:pPr defTabSz="1116659">
              <a:lnSpc>
                <a:spcPct val="120000"/>
              </a:lnSpc>
              <a:spcBef>
                <a:spcPct val="20000"/>
              </a:spcBef>
              <a:defRPr/>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a:t>
            </a:r>
            <a:r>
              <a:rPr lang="en-US" altLang="zh-CN" sz="800" dirty="0" err="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directly.Please</a:t>
            </a: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replace text, click add relevant headline, modify the text content, also can copy your content to this directly.</a:t>
            </a:r>
          </a:p>
        </p:txBody>
      </p:sp>
      <p:sp>
        <p:nvSpPr>
          <p:cNvPr id="238" name="TextBox 229"/>
          <p:cNvSpPr txBox="1"/>
          <p:nvPr/>
        </p:nvSpPr>
        <p:spPr>
          <a:xfrm>
            <a:off x="7092523" y="1877359"/>
            <a:ext cx="1883659" cy="258532"/>
          </a:xfrm>
          <a:prstGeom prst="rect">
            <a:avLst/>
          </a:prstGeom>
          <a:noFill/>
        </p:spPr>
        <p:txBody>
          <a:bodyPr wrap="square" lIns="0" tIns="0" rIns="0" bIns="0" rtlCol="0" anchor="t">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9" name="Rectangle 230"/>
          <p:cNvSpPr/>
          <p:nvPr/>
        </p:nvSpPr>
        <p:spPr>
          <a:xfrm>
            <a:off x="7070823" y="2218274"/>
            <a:ext cx="719749" cy="517065"/>
          </a:xfrm>
          <a:prstGeom prst="rect">
            <a:avLst/>
          </a:prstGeom>
        </p:spPr>
        <p:txBody>
          <a:bodyPr wrap="none" lIns="0" tIns="0" rIns="0" bIns="0">
            <a:spAutoFit/>
          </a:bodyPr>
          <a:lstStyle/>
          <a:p>
            <a:pPr>
              <a:lnSpc>
                <a:spcPct val="120000"/>
              </a:lnSpc>
            </a:pPr>
            <a:r>
              <a:rPr lang="en-US" sz="28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80%</a:t>
            </a:r>
          </a:p>
        </p:txBody>
      </p:sp>
      <p:sp>
        <p:nvSpPr>
          <p:cNvPr id="240" name="TextBox 231"/>
          <p:cNvSpPr txBox="1"/>
          <p:nvPr/>
        </p:nvSpPr>
        <p:spPr>
          <a:xfrm>
            <a:off x="7070822" y="2976422"/>
            <a:ext cx="4265413" cy="738664"/>
          </a:xfrm>
          <a:prstGeom prst="rect">
            <a:avLst/>
          </a:prstGeom>
          <a:noFill/>
        </p:spPr>
        <p:txBody>
          <a:bodyPr wrap="square" lIns="0" tIns="0" rIns="0" bIns="0" rtlCol="0">
            <a:spAutoFit/>
          </a:bodyPr>
          <a:lstStyle/>
          <a:p>
            <a:pPr defTabSz="1116659">
              <a:lnSpc>
                <a:spcPct val="120000"/>
              </a:lnSpc>
              <a:spcBef>
                <a:spcPct val="20000"/>
              </a:spcBef>
              <a:defRPr/>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directly.Please replace text, click add relevant headline, modify the text content, also can copy your content to this directly.Please replace text, click add relevant headline, modify the text content, also can copy your content to this directly.</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亮亮图文旗舰店</a:t>
            </a: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https://liangliangtuwen.tmall.com</a:t>
            </a:r>
          </a:p>
        </p:txBody>
      </p:sp>
    </p:spTree>
    <p:extLst>
      <p:ext uri="{BB962C8B-B14F-4D97-AF65-F5344CB8AC3E}">
        <p14:creationId xmlns:p14="http://schemas.microsoft.com/office/powerpoint/2010/main" val="1262650680"/>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cTn>
                              </p:par>
                            </p:childTnLst>
                          </p:cTn>
                        </p:par>
                        <p:par>
                          <p:cTn id="8" fill="hold">
                            <p:stCondLst>
                              <p:cond delay="500"/>
                            </p:stCondLst>
                            <p:childTnLst>
                              <p:par>
                                <p:cTn id="9" presetID="2" presetClass="entr" presetSubtype="4" accel="50000" decel="50000" fill="hold" grpId="0" nodeType="afterEffect">
                                  <p:stCondLst>
                                    <p:cond delay="0"/>
                                  </p:stCondLst>
                                  <p:childTnLst>
                                    <p:set>
                                      <p:cBhvr>
                                        <p:cTn id="10" dur="1" fill="hold">
                                          <p:stCondLst>
                                            <p:cond delay="0"/>
                                          </p:stCondLst>
                                        </p:cTn>
                                        <p:tgtEl>
                                          <p:spTgt spid="163"/>
                                        </p:tgtEl>
                                        <p:attrNameLst>
                                          <p:attrName>style.visibility</p:attrName>
                                        </p:attrNameLst>
                                      </p:cBhvr>
                                      <p:to>
                                        <p:strVal val="visible"/>
                                      </p:to>
                                    </p:set>
                                    <p:anim calcmode="lin" valueType="num">
                                      <p:cBhvr additive="base">
                                        <p:cTn id="11" dur="500" fill="hold"/>
                                        <p:tgtEl>
                                          <p:spTgt spid="163"/>
                                        </p:tgtEl>
                                        <p:attrNameLst>
                                          <p:attrName>ppt_x</p:attrName>
                                        </p:attrNameLst>
                                      </p:cBhvr>
                                      <p:tavLst>
                                        <p:tav tm="0">
                                          <p:val>
                                            <p:strVal val="#ppt_x"/>
                                          </p:val>
                                        </p:tav>
                                        <p:tav tm="100000">
                                          <p:val>
                                            <p:strVal val="#ppt_x"/>
                                          </p:val>
                                        </p:tav>
                                      </p:tavLst>
                                    </p:anim>
                                    <p:anim calcmode="lin" valueType="num">
                                      <p:cBhvr additive="base">
                                        <p:cTn id="12" dur="500" fill="hold"/>
                                        <p:tgtEl>
                                          <p:spTgt spid="16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accel="50000" decel="5000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wipe(down)">
                                      <p:cBhvr>
                                        <p:cTn id="22" dur="500"/>
                                        <p:tgtEl>
                                          <p:spTgt spid="65"/>
                                        </p:tgtEl>
                                      </p:cBhvr>
                                    </p:animEffect>
                                  </p:childTnLst>
                                </p:cTn>
                              </p:par>
                            </p:childTnLst>
                          </p:cTn>
                        </p:par>
                        <p:par>
                          <p:cTn id="23" fill="hold">
                            <p:stCondLst>
                              <p:cond delay="500"/>
                            </p:stCondLst>
                            <p:childTnLst>
                              <p:par>
                                <p:cTn id="24" presetID="2" presetClass="entr" presetSubtype="4" accel="50000" decel="50000" fill="hold" grpId="0" nodeType="afterEffect">
                                  <p:stCondLst>
                                    <p:cond delay="0"/>
                                  </p:stCondLst>
                                  <p:childTnLst>
                                    <p:set>
                                      <p:cBhvr>
                                        <p:cTn id="25" dur="1" fill="hold">
                                          <p:stCondLst>
                                            <p:cond delay="0"/>
                                          </p:stCondLst>
                                        </p:cTn>
                                        <p:tgtEl>
                                          <p:spTgt spid="161"/>
                                        </p:tgtEl>
                                        <p:attrNameLst>
                                          <p:attrName>style.visibility</p:attrName>
                                        </p:attrNameLst>
                                      </p:cBhvr>
                                      <p:to>
                                        <p:strVal val="visible"/>
                                      </p:to>
                                    </p:set>
                                    <p:anim calcmode="lin" valueType="num">
                                      <p:cBhvr additive="base">
                                        <p:cTn id="26" dur="500" fill="hold"/>
                                        <p:tgtEl>
                                          <p:spTgt spid="161"/>
                                        </p:tgtEl>
                                        <p:attrNameLst>
                                          <p:attrName>ppt_x</p:attrName>
                                        </p:attrNameLst>
                                      </p:cBhvr>
                                      <p:tavLst>
                                        <p:tav tm="0">
                                          <p:val>
                                            <p:strVal val="#ppt_x"/>
                                          </p:val>
                                        </p:tav>
                                        <p:tav tm="100000">
                                          <p:val>
                                            <p:strVal val="#ppt_x"/>
                                          </p:val>
                                        </p:tav>
                                      </p:tavLst>
                                    </p:anim>
                                    <p:anim calcmode="lin" valueType="num">
                                      <p:cBhvr additive="base">
                                        <p:cTn id="27" dur="500" fill="hold"/>
                                        <p:tgtEl>
                                          <p:spTgt spid="161"/>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 presetClass="entr" presetSubtype="1" accel="50000" decel="5000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wipe(down)">
                                      <p:cBhvr>
                                        <p:cTn id="37" dur="500"/>
                                        <p:tgtEl>
                                          <p:spTgt spid="73"/>
                                        </p:tgtEl>
                                      </p:cBhvr>
                                    </p:animEffect>
                                  </p:childTnLst>
                                </p:cTn>
                              </p:par>
                            </p:childTnLst>
                          </p:cTn>
                        </p:par>
                        <p:par>
                          <p:cTn id="38" fill="hold">
                            <p:stCondLst>
                              <p:cond delay="500"/>
                            </p:stCondLst>
                            <p:childTnLst>
                              <p:par>
                                <p:cTn id="39" presetID="2" presetClass="entr" presetSubtype="4" accel="50000" decel="50000" fill="hold" grpId="0" nodeType="afterEffect">
                                  <p:stCondLst>
                                    <p:cond delay="0"/>
                                  </p:stCondLst>
                                  <p:childTnLst>
                                    <p:set>
                                      <p:cBhvr>
                                        <p:cTn id="40" dur="1" fill="hold">
                                          <p:stCondLst>
                                            <p:cond delay="0"/>
                                          </p:stCondLst>
                                        </p:cTn>
                                        <p:tgtEl>
                                          <p:spTgt spid="164"/>
                                        </p:tgtEl>
                                        <p:attrNameLst>
                                          <p:attrName>style.visibility</p:attrName>
                                        </p:attrNameLst>
                                      </p:cBhvr>
                                      <p:to>
                                        <p:strVal val="visible"/>
                                      </p:to>
                                    </p:set>
                                    <p:anim calcmode="lin" valueType="num">
                                      <p:cBhvr additive="base">
                                        <p:cTn id="41" dur="500" fill="hold"/>
                                        <p:tgtEl>
                                          <p:spTgt spid="164"/>
                                        </p:tgtEl>
                                        <p:attrNameLst>
                                          <p:attrName>ppt_x</p:attrName>
                                        </p:attrNameLst>
                                      </p:cBhvr>
                                      <p:tavLst>
                                        <p:tav tm="0">
                                          <p:val>
                                            <p:strVal val="#ppt_x"/>
                                          </p:val>
                                        </p:tav>
                                        <p:tav tm="100000">
                                          <p:val>
                                            <p:strVal val="#ppt_x"/>
                                          </p:val>
                                        </p:tav>
                                      </p:tavLst>
                                    </p:anim>
                                    <p:anim calcmode="lin" valueType="num">
                                      <p:cBhvr additive="base">
                                        <p:cTn id="42" dur="500" fill="hold"/>
                                        <p:tgtEl>
                                          <p:spTgt spid="164"/>
                                        </p:tgtEl>
                                        <p:attrNameLst>
                                          <p:attrName>ppt_y</p:attrName>
                                        </p:attrNameLst>
                                      </p:cBhvr>
                                      <p:tavLst>
                                        <p:tav tm="0">
                                          <p:val>
                                            <p:strVal val="1+#ppt_h/2"/>
                                          </p:val>
                                        </p:tav>
                                        <p:tav tm="100000">
                                          <p:val>
                                            <p:strVal val="#ppt_y"/>
                                          </p:val>
                                        </p:tav>
                                      </p:tavLst>
                                    </p:anim>
                                  </p:childTnLst>
                                </p:cTn>
                              </p:par>
                            </p:childTnLst>
                          </p:cTn>
                        </p:par>
                        <p:par>
                          <p:cTn id="43" fill="hold">
                            <p:stCondLst>
                              <p:cond delay="1000"/>
                            </p:stCondLst>
                            <p:childTnLst>
                              <p:par>
                                <p:cTn id="44" presetID="2" presetClass="entr" presetSubtype="1" accel="50000" decel="5000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ppt_x"/>
                                          </p:val>
                                        </p:tav>
                                        <p:tav tm="100000">
                                          <p:val>
                                            <p:strVal val="#ppt_x"/>
                                          </p:val>
                                        </p:tav>
                                      </p:tavLst>
                                    </p:anim>
                                    <p:anim calcmode="lin" valueType="num">
                                      <p:cBhvr additive="base">
                                        <p:cTn id="47"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wipe(down)">
                                      <p:cBhvr>
                                        <p:cTn id="52" dur="500"/>
                                        <p:tgtEl>
                                          <p:spTgt spid="77"/>
                                        </p:tgtEl>
                                      </p:cBhvr>
                                    </p:animEffect>
                                  </p:childTnLst>
                                </p:cTn>
                              </p:par>
                            </p:childTnLst>
                          </p:cTn>
                        </p:par>
                        <p:par>
                          <p:cTn id="53" fill="hold">
                            <p:stCondLst>
                              <p:cond delay="500"/>
                            </p:stCondLst>
                            <p:childTnLst>
                              <p:par>
                                <p:cTn id="54" presetID="2" presetClass="entr" presetSubtype="4" accel="50000" decel="50000" fill="hold" grpId="0" nodeType="afterEffect">
                                  <p:stCondLst>
                                    <p:cond delay="0"/>
                                  </p:stCondLst>
                                  <p:childTnLst>
                                    <p:set>
                                      <p:cBhvr>
                                        <p:cTn id="55" dur="1" fill="hold">
                                          <p:stCondLst>
                                            <p:cond delay="0"/>
                                          </p:stCondLst>
                                        </p:cTn>
                                        <p:tgtEl>
                                          <p:spTgt spid="162"/>
                                        </p:tgtEl>
                                        <p:attrNameLst>
                                          <p:attrName>style.visibility</p:attrName>
                                        </p:attrNameLst>
                                      </p:cBhvr>
                                      <p:to>
                                        <p:strVal val="visible"/>
                                      </p:to>
                                    </p:set>
                                    <p:anim calcmode="lin" valueType="num">
                                      <p:cBhvr additive="base">
                                        <p:cTn id="56" dur="500" fill="hold"/>
                                        <p:tgtEl>
                                          <p:spTgt spid="162"/>
                                        </p:tgtEl>
                                        <p:attrNameLst>
                                          <p:attrName>ppt_x</p:attrName>
                                        </p:attrNameLst>
                                      </p:cBhvr>
                                      <p:tavLst>
                                        <p:tav tm="0">
                                          <p:val>
                                            <p:strVal val="#ppt_x"/>
                                          </p:val>
                                        </p:tav>
                                        <p:tav tm="100000">
                                          <p:val>
                                            <p:strVal val="#ppt_x"/>
                                          </p:val>
                                        </p:tav>
                                      </p:tavLst>
                                    </p:anim>
                                    <p:anim calcmode="lin" valueType="num">
                                      <p:cBhvr additive="base">
                                        <p:cTn id="57" dur="500" fill="hold"/>
                                        <p:tgtEl>
                                          <p:spTgt spid="162"/>
                                        </p:tgtEl>
                                        <p:attrNameLst>
                                          <p:attrName>ppt_y</p:attrName>
                                        </p:attrNameLst>
                                      </p:cBhvr>
                                      <p:tavLst>
                                        <p:tav tm="0">
                                          <p:val>
                                            <p:strVal val="1+#ppt_h/2"/>
                                          </p:val>
                                        </p:tav>
                                        <p:tav tm="100000">
                                          <p:val>
                                            <p:strVal val="#ppt_y"/>
                                          </p:val>
                                        </p:tav>
                                      </p:tavLst>
                                    </p:anim>
                                  </p:childTnLst>
                                </p:cTn>
                              </p:par>
                            </p:childTnLst>
                          </p:cTn>
                        </p:par>
                        <p:par>
                          <p:cTn id="58" fill="hold">
                            <p:stCondLst>
                              <p:cond delay="1000"/>
                            </p:stCondLst>
                            <p:childTnLst>
                              <p:par>
                                <p:cTn id="59" presetID="2" presetClass="entr" presetSubtype="1" accel="50000" decel="50000" fill="hold" nodeType="afterEffect">
                                  <p:stCondLst>
                                    <p:cond delay="0"/>
                                  </p:stCondLst>
                                  <p:childTnLst>
                                    <p:set>
                                      <p:cBhvr>
                                        <p:cTn id="60" dur="1" fill="hold">
                                          <p:stCondLst>
                                            <p:cond delay="0"/>
                                          </p:stCondLst>
                                        </p:cTn>
                                        <p:tgtEl>
                                          <p:spTgt spid="166"/>
                                        </p:tgtEl>
                                        <p:attrNameLst>
                                          <p:attrName>style.visibility</p:attrName>
                                        </p:attrNameLst>
                                      </p:cBhvr>
                                      <p:to>
                                        <p:strVal val="visible"/>
                                      </p:to>
                                    </p:set>
                                    <p:anim calcmode="lin" valueType="num">
                                      <p:cBhvr additive="base">
                                        <p:cTn id="61" dur="500" fill="hold"/>
                                        <p:tgtEl>
                                          <p:spTgt spid="166"/>
                                        </p:tgtEl>
                                        <p:attrNameLst>
                                          <p:attrName>ppt_x</p:attrName>
                                        </p:attrNameLst>
                                      </p:cBhvr>
                                      <p:tavLst>
                                        <p:tav tm="0">
                                          <p:val>
                                            <p:strVal val="#ppt_x"/>
                                          </p:val>
                                        </p:tav>
                                        <p:tav tm="100000">
                                          <p:val>
                                            <p:strVal val="#ppt_x"/>
                                          </p:val>
                                        </p:tav>
                                      </p:tavLst>
                                    </p:anim>
                                    <p:anim calcmode="lin" valueType="num">
                                      <p:cBhvr additive="base">
                                        <p:cTn id="62" dur="500" fill="hold"/>
                                        <p:tgtEl>
                                          <p:spTgt spid="166"/>
                                        </p:tgtEl>
                                        <p:attrNameLst>
                                          <p:attrName>ppt_y</p:attrName>
                                        </p:attrNameLst>
                                      </p:cBhvr>
                                      <p:tavLst>
                                        <p:tav tm="0">
                                          <p:val>
                                            <p:strVal val="0-#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73"/>
                                        </p:tgtEl>
                                        <p:attrNameLst>
                                          <p:attrName>style.visibility</p:attrName>
                                        </p:attrNameLst>
                                      </p:cBhvr>
                                      <p:to>
                                        <p:strVal val="visible"/>
                                      </p:to>
                                    </p:set>
                                    <p:animEffect transition="in" filter="wipe(down)">
                                      <p:cBhvr>
                                        <p:cTn id="67" dur="500"/>
                                        <p:tgtEl>
                                          <p:spTgt spid="173"/>
                                        </p:tgtEl>
                                      </p:cBhvr>
                                    </p:animEffect>
                                  </p:childTnLst>
                                </p:cTn>
                              </p:par>
                            </p:childTnLst>
                          </p:cTn>
                        </p:par>
                        <p:par>
                          <p:cTn id="68" fill="hold">
                            <p:stCondLst>
                              <p:cond delay="500"/>
                            </p:stCondLst>
                            <p:childTnLst>
                              <p:par>
                                <p:cTn id="69" presetID="2" presetClass="entr" presetSubtype="4" accel="50000" decel="50000" fill="hold" grpId="0" nodeType="afterEffect">
                                  <p:stCondLst>
                                    <p:cond delay="0"/>
                                  </p:stCondLst>
                                  <p:childTnLst>
                                    <p:set>
                                      <p:cBhvr>
                                        <p:cTn id="70" dur="1" fill="hold">
                                          <p:stCondLst>
                                            <p:cond delay="0"/>
                                          </p:stCondLst>
                                        </p:cTn>
                                        <p:tgtEl>
                                          <p:spTgt spid="165"/>
                                        </p:tgtEl>
                                        <p:attrNameLst>
                                          <p:attrName>style.visibility</p:attrName>
                                        </p:attrNameLst>
                                      </p:cBhvr>
                                      <p:to>
                                        <p:strVal val="visible"/>
                                      </p:to>
                                    </p:set>
                                    <p:anim calcmode="lin" valueType="num">
                                      <p:cBhvr additive="base">
                                        <p:cTn id="71" dur="500" fill="hold"/>
                                        <p:tgtEl>
                                          <p:spTgt spid="165"/>
                                        </p:tgtEl>
                                        <p:attrNameLst>
                                          <p:attrName>ppt_x</p:attrName>
                                        </p:attrNameLst>
                                      </p:cBhvr>
                                      <p:tavLst>
                                        <p:tav tm="0">
                                          <p:val>
                                            <p:strVal val="#ppt_x"/>
                                          </p:val>
                                        </p:tav>
                                        <p:tav tm="100000">
                                          <p:val>
                                            <p:strVal val="#ppt_x"/>
                                          </p:val>
                                        </p:tav>
                                      </p:tavLst>
                                    </p:anim>
                                    <p:anim calcmode="lin" valueType="num">
                                      <p:cBhvr additive="base">
                                        <p:cTn id="72" dur="500" fill="hold"/>
                                        <p:tgtEl>
                                          <p:spTgt spid="165"/>
                                        </p:tgtEl>
                                        <p:attrNameLst>
                                          <p:attrName>ppt_y</p:attrName>
                                        </p:attrNameLst>
                                      </p:cBhvr>
                                      <p:tavLst>
                                        <p:tav tm="0">
                                          <p:val>
                                            <p:strVal val="1+#ppt_h/2"/>
                                          </p:val>
                                        </p:tav>
                                        <p:tav tm="100000">
                                          <p:val>
                                            <p:strVal val="#ppt_y"/>
                                          </p:val>
                                        </p:tav>
                                      </p:tavLst>
                                    </p:anim>
                                  </p:childTnLst>
                                </p:cTn>
                              </p:par>
                            </p:childTnLst>
                          </p:cTn>
                        </p:par>
                        <p:par>
                          <p:cTn id="73" fill="hold">
                            <p:stCondLst>
                              <p:cond delay="1000"/>
                            </p:stCondLst>
                            <p:childTnLst>
                              <p:par>
                                <p:cTn id="74" presetID="2" presetClass="entr" presetSubtype="1" accel="50000" decel="50000" fill="hold" nodeType="afterEffect">
                                  <p:stCondLst>
                                    <p:cond delay="0"/>
                                  </p:stCondLst>
                                  <p:childTnLst>
                                    <p:set>
                                      <p:cBhvr>
                                        <p:cTn id="75" dur="1" fill="hold">
                                          <p:stCondLst>
                                            <p:cond delay="0"/>
                                          </p:stCondLst>
                                        </p:cTn>
                                        <p:tgtEl>
                                          <p:spTgt spid="170"/>
                                        </p:tgtEl>
                                        <p:attrNameLst>
                                          <p:attrName>style.visibility</p:attrName>
                                        </p:attrNameLst>
                                      </p:cBhvr>
                                      <p:to>
                                        <p:strVal val="visible"/>
                                      </p:to>
                                    </p:set>
                                    <p:anim calcmode="lin" valueType="num">
                                      <p:cBhvr additive="base">
                                        <p:cTn id="76" dur="500" fill="hold"/>
                                        <p:tgtEl>
                                          <p:spTgt spid="170"/>
                                        </p:tgtEl>
                                        <p:attrNameLst>
                                          <p:attrName>ppt_x</p:attrName>
                                        </p:attrNameLst>
                                      </p:cBhvr>
                                      <p:tavLst>
                                        <p:tav tm="0">
                                          <p:val>
                                            <p:strVal val="#ppt_x"/>
                                          </p:val>
                                        </p:tav>
                                        <p:tav tm="100000">
                                          <p:val>
                                            <p:strVal val="#ppt_x"/>
                                          </p:val>
                                        </p:tav>
                                      </p:tavLst>
                                    </p:anim>
                                    <p:anim calcmode="lin" valueType="num">
                                      <p:cBhvr additive="base">
                                        <p:cTn id="77" dur="500" fill="hold"/>
                                        <p:tgtEl>
                                          <p:spTgt spid="170"/>
                                        </p:tgtEl>
                                        <p:attrNameLst>
                                          <p:attrName>ppt_y</p:attrName>
                                        </p:attrNameLst>
                                      </p:cBhvr>
                                      <p:tavLst>
                                        <p:tav tm="0">
                                          <p:val>
                                            <p:strVal val="0-#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74"/>
                                        </p:tgtEl>
                                        <p:attrNameLst>
                                          <p:attrName>style.visibility</p:attrName>
                                        </p:attrNameLst>
                                      </p:cBhvr>
                                      <p:to>
                                        <p:strVal val="visible"/>
                                      </p:to>
                                    </p:set>
                                    <p:animEffect transition="in" filter="wipe(down)">
                                      <p:cBhvr>
                                        <p:cTn id="82" dur="500"/>
                                        <p:tgtEl>
                                          <p:spTgt spid="174"/>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238"/>
                                        </p:tgtEl>
                                        <p:attrNameLst>
                                          <p:attrName>style.visibility</p:attrName>
                                        </p:attrNameLst>
                                      </p:cBhvr>
                                      <p:to>
                                        <p:strVal val="visible"/>
                                      </p:to>
                                    </p:set>
                                    <p:animEffect transition="in" filter="wipe(left)">
                                      <p:cBhvr>
                                        <p:cTn id="86" dur="500"/>
                                        <p:tgtEl>
                                          <p:spTgt spid="238"/>
                                        </p:tgtEl>
                                      </p:cBhvr>
                                    </p:animEffect>
                                  </p:childTnLst>
                                </p:cTn>
                              </p:par>
                            </p:childTnLst>
                          </p:cTn>
                        </p:par>
                        <p:par>
                          <p:cTn id="87" fill="hold">
                            <p:stCondLst>
                              <p:cond delay="1000"/>
                            </p:stCondLst>
                            <p:childTnLst>
                              <p:par>
                                <p:cTn id="88" presetID="22" presetClass="entr" presetSubtype="4" fill="hold" grpId="0" nodeType="afterEffect">
                                  <p:stCondLst>
                                    <p:cond delay="0"/>
                                  </p:stCondLst>
                                  <p:childTnLst>
                                    <p:set>
                                      <p:cBhvr>
                                        <p:cTn id="89" dur="1" fill="hold">
                                          <p:stCondLst>
                                            <p:cond delay="0"/>
                                          </p:stCondLst>
                                        </p:cTn>
                                        <p:tgtEl>
                                          <p:spTgt spid="239"/>
                                        </p:tgtEl>
                                        <p:attrNameLst>
                                          <p:attrName>style.visibility</p:attrName>
                                        </p:attrNameLst>
                                      </p:cBhvr>
                                      <p:to>
                                        <p:strVal val="visible"/>
                                      </p:to>
                                    </p:set>
                                    <p:animEffect transition="in" filter="wipe(down)">
                                      <p:cBhvr>
                                        <p:cTn id="90" dur="500"/>
                                        <p:tgtEl>
                                          <p:spTgt spid="239"/>
                                        </p:tgtEl>
                                      </p:cBhvr>
                                    </p:animEffect>
                                  </p:childTnLst>
                                </p:cTn>
                              </p:par>
                            </p:childTnLst>
                          </p:cTn>
                        </p:par>
                        <p:par>
                          <p:cTn id="91" fill="hold">
                            <p:stCondLst>
                              <p:cond delay="1500"/>
                            </p:stCondLst>
                            <p:childTnLst>
                              <p:par>
                                <p:cTn id="92" presetID="22" presetClass="entr" presetSubtype="8" fill="hold" grpId="0" nodeType="afterEffect">
                                  <p:stCondLst>
                                    <p:cond delay="0"/>
                                  </p:stCondLst>
                                  <p:childTnLst>
                                    <p:set>
                                      <p:cBhvr>
                                        <p:cTn id="93" dur="1" fill="hold">
                                          <p:stCondLst>
                                            <p:cond delay="0"/>
                                          </p:stCondLst>
                                        </p:cTn>
                                        <p:tgtEl>
                                          <p:spTgt spid="237"/>
                                        </p:tgtEl>
                                        <p:attrNameLst>
                                          <p:attrName>style.visibility</p:attrName>
                                        </p:attrNameLst>
                                      </p:cBhvr>
                                      <p:to>
                                        <p:strVal val="visible"/>
                                      </p:to>
                                    </p:set>
                                    <p:animEffect transition="in" filter="wipe(left)">
                                      <p:cBhvr>
                                        <p:cTn id="94" dur="500"/>
                                        <p:tgtEl>
                                          <p:spTgt spid="237"/>
                                        </p:tgtEl>
                                      </p:cBhvr>
                                    </p:animEffect>
                                  </p:childTnLst>
                                </p:cTn>
                              </p:par>
                            </p:childTnLst>
                          </p:cTn>
                        </p:par>
                        <p:par>
                          <p:cTn id="95" fill="hold">
                            <p:stCondLst>
                              <p:cond delay="2000"/>
                            </p:stCondLst>
                            <p:childTnLst>
                              <p:par>
                                <p:cTn id="96" presetID="22" presetClass="entr" presetSubtype="8" fill="hold" grpId="0" nodeType="afterEffect">
                                  <p:stCondLst>
                                    <p:cond delay="0"/>
                                  </p:stCondLst>
                                  <p:childTnLst>
                                    <p:set>
                                      <p:cBhvr>
                                        <p:cTn id="97" dur="1" fill="hold">
                                          <p:stCondLst>
                                            <p:cond delay="0"/>
                                          </p:stCondLst>
                                        </p:cTn>
                                        <p:tgtEl>
                                          <p:spTgt spid="240"/>
                                        </p:tgtEl>
                                        <p:attrNameLst>
                                          <p:attrName>style.visibility</p:attrName>
                                        </p:attrNameLst>
                                      </p:cBhvr>
                                      <p:to>
                                        <p:strVal val="visible"/>
                                      </p:to>
                                    </p:set>
                                    <p:animEffect transition="in" filter="wipe(left)">
                                      <p:cBhvr>
                                        <p:cTn id="98" dur="500"/>
                                        <p:tgtEl>
                                          <p:spTgt spid="240"/>
                                        </p:tgtEl>
                                      </p:cBhvr>
                                    </p:animEffect>
                                  </p:childTnLst>
                                </p:cTn>
                              </p:par>
                            </p:childTnLst>
                          </p:cTn>
                        </p:par>
                        <p:par>
                          <p:cTn id="99" fill="hold">
                            <p:stCondLst>
                              <p:cond delay="2500"/>
                            </p:stCondLst>
                            <p:childTnLst>
                              <p:par>
                                <p:cTn id="100" presetID="22" presetClass="entr" presetSubtype="4" fill="hold" nodeType="afterEffect">
                                  <p:stCondLst>
                                    <p:cond delay="0"/>
                                  </p:stCondLst>
                                  <p:childTnLst>
                                    <p:set>
                                      <p:cBhvr>
                                        <p:cTn id="101" dur="1" fill="hold">
                                          <p:stCondLst>
                                            <p:cond delay="0"/>
                                          </p:stCondLst>
                                        </p:cTn>
                                        <p:tgtEl>
                                          <p:spTgt spid="206"/>
                                        </p:tgtEl>
                                        <p:attrNameLst>
                                          <p:attrName>style.visibility</p:attrName>
                                        </p:attrNameLst>
                                      </p:cBhvr>
                                      <p:to>
                                        <p:strVal val="visible"/>
                                      </p:to>
                                    </p:set>
                                    <p:animEffect transition="in" filter="wipe(down)">
                                      <p:cBhvr>
                                        <p:cTn id="102" dur="500"/>
                                        <p:tgtEl>
                                          <p:spTgt spid="206"/>
                                        </p:tgtEl>
                                      </p:cBhvr>
                                    </p:animEffect>
                                  </p:childTnLst>
                                </p:cTn>
                              </p:par>
                            </p:childTnLst>
                          </p:cTn>
                        </p:par>
                        <p:par>
                          <p:cTn id="103" fill="hold">
                            <p:stCondLst>
                              <p:cond delay="3000"/>
                            </p:stCondLst>
                            <p:childTnLst>
                              <p:par>
                                <p:cTn id="104" presetID="22" presetClass="entr" presetSubtype="4" fill="hold" grpId="0" nodeType="afterEffect">
                                  <p:stCondLst>
                                    <p:cond delay="0"/>
                                  </p:stCondLst>
                                  <p:childTnLst>
                                    <p:set>
                                      <p:cBhvr>
                                        <p:cTn id="105" dur="1" fill="hold">
                                          <p:stCondLst>
                                            <p:cond delay="0"/>
                                          </p:stCondLst>
                                        </p:cTn>
                                        <p:tgtEl>
                                          <p:spTgt spid="169"/>
                                        </p:tgtEl>
                                        <p:attrNameLst>
                                          <p:attrName>style.visibility</p:attrName>
                                        </p:attrNameLst>
                                      </p:cBhvr>
                                      <p:to>
                                        <p:strVal val="visible"/>
                                      </p:to>
                                    </p:set>
                                    <p:animEffect transition="in" filter="wipe(down)">
                                      <p:cBhvr>
                                        <p:cTn id="106" dur="500"/>
                                        <p:tgtEl>
                                          <p:spTgt spid="169"/>
                                        </p:tgtEl>
                                      </p:cBhvr>
                                    </p:animEffect>
                                  </p:childTnLst>
                                </p:cTn>
                              </p:par>
                            </p:childTnLst>
                          </p:cTn>
                        </p:par>
                        <p:par>
                          <p:cTn id="107" fill="hold">
                            <p:stCondLst>
                              <p:cond delay="3500"/>
                            </p:stCondLst>
                            <p:childTnLst>
                              <p:par>
                                <p:cTn id="108" presetID="22" presetClass="entr" presetSubtype="4" fill="hold" nodeType="afterEffect">
                                  <p:stCondLst>
                                    <p:cond delay="0"/>
                                  </p:stCondLst>
                                  <p:childTnLst>
                                    <p:set>
                                      <p:cBhvr>
                                        <p:cTn id="109" dur="1" fill="hold">
                                          <p:stCondLst>
                                            <p:cond delay="0"/>
                                          </p:stCondLst>
                                        </p:cTn>
                                        <p:tgtEl>
                                          <p:spTgt spid="175"/>
                                        </p:tgtEl>
                                        <p:attrNameLst>
                                          <p:attrName>style.visibility</p:attrName>
                                        </p:attrNameLst>
                                      </p:cBhvr>
                                      <p:to>
                                        <p:strVal val="visible"/>
                                      </p:to>
                                    </p:set>
                                    <p:animEffect transition="in" filter="wipe(down)">
                                      <p:cBhvr>
                                        <p:cTn id="110" dur="500"/>
                                        <p:tgtEl>
                                          <p:spTgt spid="175"/>
                                        </p:tgtEl>
                                      </p:cBhvr>
                                    </p:animEffect>
                                  </p:childTnLst>
                                </p:cTn>
                              </p:par>
                            </p:childTnLst>
                          </p:cTn>
                        </p:par>
                        <p:par>
                          <p:cTn id="111" fill="hold">
                            <p:stCondLst>
                              <p:cond delay="4000"/>
                            </p:stCondLst>
                            <p:childTnLst>
                              <p:par>
                                <p:cTn id="112" presetID="22" presetClass="entr" presetSubtype="4" fill="hold" grpId="0" nodeType="afterEffect">
                                  <p:stCondLst>
                                    <p:cond delay="0"/>
                                  </p:stCondLst>
                                  <p:childTnLst>
                                    <p:set>
                                      <p:cBhvr>
                                        <p:cTn id="113" dur="1" fill="hold">
                                          <p:stCondLst>
                                            <p:cond delay="0"/>
                                          </p:stCondLst>
                                        </p:cTn>
                                        <p:tgtEl>
                                          <p:spTgt spid="157"/>
                                        </p:tgtEl>
                                        <p:attrNameLst>
                                          <p:attrName>style.visibility</p:attrName>
                                        </p:attrNameLst>
                                      </p:cBhvr>
                                      <p:to>
                                        <p:strVal val="visible"/>
                                      </p:to>
                                    </p:set>
                                    <p:animEffect transition="in" filter="wipe(down)">
                                      <p:cBhvr>
                                        <p:cTn id="114"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73" grpId="0"/>
      <p:bldP spid="77" grpId="0"/>
      <p:bldP spid="161" grpId="0" animBg="1"/>
      <p:bldP spid="162" grpId="0" animBg="1"/>
      <p:bldP spid="163" grpId="0" animBg="1"/>
      <p:bldP spid="164" grpId="0" animBg="1"/>
      <p:bldP spid="165" grpId="0" animBg="1"/>
      <p:bldP spid="173" grpId="0"/>
      <p:bldP spid="174" grpId="0"/>
      <p:bldP spid="157" grpId="0"/>
      <p:bldP spid="169" grpId="0"/>
      <p:bldP spid="237" grpId="0"/>
      <p:bldP spid="238" grpId="0"/>
      <p:bldP spid="239" grpId="0"/>
      <p:bldP spid="2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F12CD1-AA02-A14B-8735-7795A0EC1C0C}"/>
              </a:ext>
            </a:extLst>
          </p:cNvPr>
          <p:cNvSpPr txBox="1"/>
          <p:nvPr/>
        </p:nvSpPr>
        <p:spPr>
          <a:xfrm>
            <a:off x="617220" y="777240"/>
            <a:ext cx="3892412" cy="584775"/>
          </a:xfrm>
          <a:prstGeom prst="rect">
            <a:avLst/>
          </a:prstGeom>
          <a:noFill/>
        </p:spPr>
        <p:txBody>
          <a:bodyPr wrap="none" rtlCol="0">
            <a:spAutoFit/>
          </a:bodyPr>
          <a:lstStyle/>
          <a:p>
            <a:r>
              <a:rPr lang="zh-CN" altLang="en-US" sz="3200" b="1" dirty="0">
                <a:solidFill>
                  <a:schemeClr val="bg2">
                    <a:lumMod val="50000"/>
                  </a:schemeClr>
                </a:solidFill>
              </a:rPr>
              <a:t>概述：递归神经网络</a:t>
            </a:r>
            <a:endParaRPr lang="en-US" sz="3200" b="1" dirty="0">
              <a:solidFill>
                <a:schemeClr val="bg2">
                  <a:lumMod val="50000"/>
                </a:schemeClr>
              </a:solidFill>
            </a:endParaRPr>
          </a:p>
        </p:txBody>
      </p:sp>
      <p:sp>
        <p:nvSpPr>
          <p:cNvPr id="3" name="TextBox 2">
            <a:extLst>
              <a:ext uri="{FF2B5EF4-FFF2-40B4-BE49-F238E27FC236}">
                <a16:creationId xmlns:a16="http://schemas.microsoft.com/office/drawing/2014/main" id="{2CA39484-935F-1F4C-8DE0-2555F044564C}"/>
              </a:ext>
            </a:extLst>
          </p:cNvPr>
          <p:cNvSpPr txBox="1"/>
          <p:nvPr/>
        </p:nvSpPr>
        <p:spPr>
          <a:xfrm>
            <a:off x="884759" y="2176165"/>
            <a:ext cx="11308865" cy="3416320"/>
          </a:xfrm>
          <a:prstGeom prst="rect">
            <a:avLst/>
          </a:prstGeom>
          <a:noFill/>
        </p:spPr>
        <p:txBody>
          <a:bodyPr wrap="none" rtlCol="0">
            <a:spAutoFit/>
          </a:bodyPr>
          <a:lstStyle/>
          <a:p>
            <a:pPr marL="285750" indent="-285750">
              <a:buFont typeface="Arial" panose="020B0604020202020204" pitchFamily="34" charset="0"/>
              <a:buChar char="•"/>
            </a:pPr>
            <a:r>
              <a:rPr lang="zh-CN" altLang="en-GB" sz="2400" dirty="0"/>
              <a:t>递归</a:t>
            </a:r>
            <a:r>
              <a:rPr lang="zh-CN" altLang="en-US" sz="2400" dirty="0"/>
              <a:t>神经网络（</a:t>
            </a:r>
            <a:r>
              <a:rPr lang="en-US" altLang="zh-CN" sz="2400" dirty="0"/>
              <a:t>Recurrent Neural Network</a:t>
            </a:r>
            <a:r>
              <a:rPr lang="zh-CN" altLang="en-US" sz="2400" dirty="0"/>
              <a:t>，</a:t>
            </a:r>
            <a:r>
              <a:rPr lang="en-US" altLang="zh-CN" sz="2400" dirty="0"/>
              <a:t>RNN</a:t>
            </a:r>
            <a:r>
              <a:rPr lang="zh-CN" altLang="en-US" sz="2400" dirty="0"/>
              <a:t>）被设计来解决时间序列问题</a:t>
            </a:r>
            <a:endParaRPr lang="en-GB" altLang="zh-CN" sz="2400" dirty="0"/>
          </a:p>
          <a:p>
            <a:endParaRPr lang="en-GB" altLang="zh-CN" sz="2400" dirty="0"/>
          </a:p>
          <a:p>
            <a:pPr marL="285750" indent="-285750">
              <a:buFont typeface="Arial" panose="020B0604020202020204" pitchFamily="34" charset="0"/>
              <a:buChar char="•"/>
            </a:pPr>
            <a:r>
              <a:rPr lang="zh-CN" altLang="en-GB" sz="2400" dirty="0"/>
              <a:t>两大</a:t>
            </a:r>
            <a:r>
              <a:rPr lang="zh-CN" altLang="en-US" sz="2400" dirty="0"/>
              <a:t>神经网络：卷积神经网络，递归神经网络！</a:t>
            </a:r>
            <a:endParaRPr lang="en-GB" altLang="zh-CN" sz="2400" dirty="0"/>
          </a:p>
          <a:p>
            <a:pPr marL="285750" indent="-285750">
              <a:buFont typeface="Arial" panose="020B0604020202020204" pitchFamily="34" charset="0"/>
              <a:buChar char="•"/>
            </a:pPr>
            <a:endParaRPr lang="en-GB" altLang="zh-CN" sz="2400" dirty="0"/>
          </a:p>
          <a:p>
            <a:pPr marL="285750" indent="-285750">
              <a:buFont typeface="Arial" panose="020B0604020202020204" pitchFamily="34" charset="0"/>
              <a:buChar char="•"/>
            </a:pPr>
            <a:r>
              <a:rPr lang="zh-CN" altLang="en-US" sz="2400" dirty="0"/>
              <a:t>自然语言处理（</a:t>
            </a:r>
            <a:r>
              <a:rPr lang="en-US" altLang="zh-CN" sz="2400" dirty="0"/>
              <a:t>Natural Language Processing</a:t>
            </a:r>
            <a:r>
              <a:rPr lang="zh-CN" altLang="en-US" sz="2400" dirty="0"/>
              <a:t>，</a:t>
            </a:r>
            <a:r>
              <a:rPr lang="en-US" altLang="zh-CN" sz="2400" dirty="0"/>
              <a:t>NLP</a:t>
            </a:r>
            <a:r>
              <a:rPr lang="zh-CN" altLang="en-US" sz="2400" dirty="0"/>
              <a:t>）在时间序列任务中占比很大</a:t>
            </a:r>
            <a:endParaRPr lang="en-GB" altLang="zh-CN" sz="2400" dirty="0"/>
          </a:p>
          <a:p>
            <a:pPr marL="285750" indent="-285750">
              <a:buFont typeface="Arial" panose="020B0604020202020204" pitchFamily="34" charset="0"/>
              <a:buChar char="•"/>
            </a:pPr>
            <a:endParaRPr lang="en-GB" altLang="zh-CN" sz="2400" dirty="0"/>
          </a:p>
          <a:p>
            <a:pPr marL="285750" indent="-285750">
              <a:buFont typeface="Arial" panose="020B0604020202020204" pitchFamily="34" charset="0"/>
              <a:buChar char="•"/>
            </a:pPr>
            <a:endParaRPr lang="en-GB" altLang="zh-CN"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3722689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Text Placeholder 7"/>
          <p:cNvSpPr txBox="1">
            <a:spLocks/>
          </p:cNvSpPr>
          <p:nvPr/>
        </p:nvSpPr>
        <p:spPr>
          <a:xfrm>
            <a:off x="2103079" y="1393199"/>
            <a:ext cx="1366769" cy="357779"/>
          </a:xfrm>
          <a:prstGeom prst="rect">
            <a:avLst/>
          </a:prstGeom>
        </p:spPr>
        <p:txBody>
          <a:bodyPr vert="horz" lIns="0" tIns="103884" rIns="0" bIns="103884" anchor="t"/>
          <a:lstStyle>
            <a:lvl1pPr marL="0" indent="0" algn="r" defTabSz="914476" rtl="0" eaLnBrk="1" latinLnBrk="0" hangingPunct="1">
              <a:lnSpc>
                <a:spcPct val="100000"/>
              </a:lnSpc>
              <a:spcBef>
                <a:spcPts val="0"/>
              </a:spcBef>
              <a:spcAft>
                <a:spcPts val="0"/>
              </a:spcAft>
              <a:buFont typeface="Arial" panose="020B0604020202020204" pitchFamily="34" charset="0"/>
              <a:buNone/>
              <a:defRPr sz="1483"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 Placeholder 2"/>
          <p:cNvSpPr txBox="1">
            <a:spLocks/>
          </p:cNvSpPr>
          <p:nvPr/>
        </p:nvSpPr>
        <p:spPr>
          <a:xfrm>
            <a:off x="1669204" y="1797032"/>
            <a:ext cx="1800643" cy="504819"/>
          </a:xfrm>
          <a:prstGeom prst="rect">
            <a:avLst/>
          </a:prstGeom>
        </p:spPr>
        <p:txBody>
          <a:bodyPr vert="horz" lIns="0" tIns="0" rIns="0" bIns="0"/>
          <a:lstStyle>
            <a:lvl1pPr marL="0" indent="0" algn="r" defTabSz="914476"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Rounded Rectangle 11"/>
          <p:cNvSpPr>
            <a:spLocks noChangeAspect="1"/>
          </p:cNvSpPr>
          <p:nvPr/>
        </p:nvSpPr>
        <p:spPr>
          <a:xfrm>
            <a:off x="3670566" y="1488444"/>
            <a:ext cx="759275" cy="760015"/>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05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 Placeholder 7"/>
          <p:cNvSpPr txBox="1">
            <a:spLocks/>
          </p:cNvSpPr>
          <p:nvPr/>
        </p:nvSpPr>
        <p:spPr>
          <a:xfrm>
            <a:off x="3731446" y="1584713"/>
            <a:ext cx="61463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186"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800" dirty="0">
                <a:latin typeface="Arial" panose="020B0604020202020204" pitchFamily="34" charset="0"/>
                <a:ea typeface="微软雅黑" panose="020B0503020204020204" pitchFamily="34" charset="-122"/>
                <a:sym typeface="Arial" panose="020B0604020202020204" pitchFamily="34" charset="0"/>
              </a:rPr>
              <a:t>01</a:t>
            </a:r>
          </a:p>
        </p:txBody>
      </p:sp>
      <p:sp>
        <p:nvSpPr>
          <p:cNvPr id="31" name="Text Placeholder 7"/>
          <p:cNvSpPr txBox="1">
            <a:spLocks/>
          </p:cNvSpPr>
          <p:nvPr/>
        </p:nvSpPr>
        <p:spPr>
          <a:xfrm>
            <a:off x="9347168" y="1393199"/>
            <a:ext cx="1688561" cy="357779"/>
          </a:xfrm>
          <a:prstGeom prst="rect">
            <a:avLst/>
          </a:prstGeom>
        </p:spPr>
        <p:txBody>
          <a:bodyPr vert="horz" lIns="0" tIns="103884" rIns="0" bIns="103884" anchor="t"/>
          <a:lstStyle>
            <a:lvl1pPr marL="0" indent="0" algn="l" defTabSz="914476" rtl="0" eaLnBrk="1" latinLnBrk="0" hangingPunct="1">
              <a:lnSpc>
                <a:spcPct val="100000"/>
              </a:lnSpc>
              <a:spcBef>
                <a:spcPts val="0"/>
              </a:spcBef>
              <a:spcAft>
                <a:spcPts val="0"/>
              </a:spcAft>
              <a:buFont typeface="Arial" panose="020B0604020202020204" pitchFamily="34" charset="0"/>
              <a:buNone/>
              <a:defRPr sz="1483" b="1" kern="1200" baseline="0">
                <a:solidFill>
                  <a:schemeClr val="accent2"/>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2"/>
          <p:cNvSpPr txBox="1">
            <a:spLocks/>
          </p:cNvSpPr>
          <p:nvPr/>
        </p:nvSpPr>
        <p:spPr>
          <a:xfrm>
            <a:off x="9347167" y="1797032"/>
            <a:ext cx="1899101" cy="504819"/>
          </a:xfrm>
          <a:prstGeom prst="rect">
            <a:avLst/>
          </a:prstGeom>
        </p:spPr>
        <p:txBody>
          <a:bodyPr vert="horz" lIns="0" tIns="0" rIns="0" bIns="0"/>
          <a:lstStyle>
            <a:lvl1pPr marL="0" indent="0" algn="l" defTabSz="914476"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Rounded Rectangle 23"/>
          <p:cNvSpPr>
            <a:spLocks noChangeAspect="1"/>
          </p:cNvSpPr>
          <p:nvPr/>
        </p:nvSpPr>
        <p:spPr>
          <a:xfrm>
            <a:off x="8445834" y="1488444"/>
            <a:ext cx="759275" cy="760015"/>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05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Text Placeholder 7"/>
          <p:cNvSpPr txBox="1">
            <a:spLocks/>
          </p:cNvSpPr>
          <p:nvPr/>
        </p:nvSpPr>
        <p:spPr>
          <a:xfrm>
            <a:off x="8506714" y="1584713"/>
            <a:ext cx="61463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186"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800" dirty="0">
                <a:latin typeface="Arial" panose="020B0604020202020204" pitchFamily="34" charset="0"/>
                <a:ea typeface="微软雅黑" panose="020B0503020204020204" pitchFamily="34" charset="-122"/>
                <a:sym typeface="Arial" panose="020B0604020202020204" pitchFamily="34" charset="0"/>
              </a:rPr>
              <a:t>02</a:t>
            </a:r>
          </a:p>
        </p:txBody>
      </p:sp>
      <p:sp>
        <p:nvSpPr>
          <p:cNvPr id="35" name="Text Placeholder 7"/>
          <p:cNvSpPr txBox="1">
            <a:spLocks/>
          </p:cNvSpPr>
          <p:nvPr/>
        </p:nvSpPr>
        <p:spPr>
          <a:xfrm>
            <a:off x="2103079" y="2816391"/>
            <a:ext cx="1366769" cy="357779"/>
          </a:xfrm>
          <a:prstGeom prst="rect">
            <a:avLst/>
          </a:prstGeom>
        </p:spPr>
        <p:txBody>
          <a:bodyPr vert="horz" lIns="0" tIns="103884" rIns="0" bIns="103884" anchor="t"/>
          <a:lstStyle>
            <a:lvl1pPr marL="0" indent="0" algn="r" defTabSz="914476" rtl="0" eaLnBrk="1" latinLnBrk="0" hangingPunct="1">
              <a:lnSpc>
                <a:spcPct val="100000"/>
              </a:lnSpc>
              <a:spcBef>
                <a:spcPts val="0"/>
              </a:spcBef>
              <a:spcAft>
                <a:spcPts val="0"/>
              </a:spcAft>
              <a:buFont typeface="Arial" panose="020B0604020202020204" pitchFamily="34" charset="0"/>
              <a:buNone/>
              <a:defRPr sz="1483" b="1" kern="1200" baseline="0">
                <a:solidFill>
                  <a:schemeClr val="accent3"/>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Text Placeholder 2"/>
          <p:cNvSpPr txBox="1">
            <a:spLocks/>
          </p:cNvSpPr>
          <p:nvPr/>
        </p:nvSpPr>
        <p:spPr>
          <a:xfrm>
            <a:off x="1669204" y="3220222"/>
            <a:ext cx="1800643" cy="504819"/>
          </a:xfrm>
          <a:prstGeom prst="rect">
            <a:avLst/>
          </a:prstGeom>
        </p:spPr>
        <p:txBody>
          <a:bodyPr vert="horz" lIns="0" tIns="0" rIns="0" bIns="0"/>
          <a:lstStyle>
            <a:lvl1pPr marL="0" indent="0" algn="l" defTabSz="914476"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fontAlgn="auto">
              <a:spcAft>
                <a:spcPts val="0"/>
              </a:spcAft>
            </a:pPr>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Rounded Rectangle 27"/>
          <p:cNvSpPr>
            <a:spLocks noChangeAspect="1"/>
          </p:cNvSpPr>
          <p:nvPr/>
        </p:nvSpPr>
        <p:spPr>
          <a:xfrm>
            <a:off x="3619095" y="2911633"/>
            <a:ext cx="759275" cy="760015"/>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05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Text Placeholder 7"/>
          <p:cNvSpPr txBox="1">
            <a:spLocks/>
          </p:cNvSpPr>
          <p:nvPr/>
        </p:nvSpPr>
        <p:spPr>
          <a:xfrm>
            <a:off x="3679975" y="3007903"/>
            <a:ext cx="61463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186"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800" dirty="0">
                <a:latin typeface="Arial" panose="020B0604020202020204" pitchFamily="34" charset="0"/>
                <a:ea typeface="微软雅黑" panose="020B0503020204020204" pitchFamily="34" charset="-122"/>
                <a:sym typeface="Arial" panose="020B0604020202020204" pitchFamily="34" charset="0"/>
              </a:rPr>
              <a:t>03</a:t>
            </a:r>
          </a:p>
        </p:txBody>
      </p:sp>
      <p:sp>
        <p:nvSpPr>
          <p:cNvPr id="39" name="Text Placeholder 7"/>
          <p:cNvSpPr txBox="1">
            <a:spLocks/>
          </p:cNvSpPr>
          <p:nvPr/>
        </p:nvSpPr>
        <p:spPr>
          <a:xfrm>
            <a:off x="9341684" y="2816391"/>
            <a:ext cx="1688561" cy="357779"/>
          </a:xfrm>
          <a:prstGeom prst="rect">
            <a:avLst/>
          </a:prstGeom>
        </p:spPr>
        <p:txBody>
          <a:bodyPr vert="horz" lIns="0" tIns="103884" rIns="0" bIns="103884" anchor="t"/>
          <a:lstStyle>
            <a:lvl1pPr marL="0" indent="0" algn="l" defTabSz="914476" rtl="0" eaLnBrk="1" latinLnBrk="0" hangingPunct="1">
              <a:lnSpc>
                <a:spcPct val="100000"/>
              </a:lnSpc>
              <a:spcBef>
                <a:spcPts val="0"/>
              </a:spcBef>
              <a:spcAft>
                <a:spcPts val="0"/>
              </a:spcAft>
              <a:buFont typeface="Arial" panose="020B0604020202020204" pitchFamily="34" charset="0"/>
              <a:buNone/>
              <a:defRPr sz="1483" b="1" kern="1200" baseline="0">
                <a:solidFill>
                  <a:schemeClr val="accent4"/>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Text Placeholder 2"/>
          <p:cNvSpPr txBox="1">
            <a:spLocks/>
          </p:cNvSpPr>
          <p:nvPr/>
        </p:nvSpPr>
        <p:spPr>
          <a:xfrm>
            <a:off x="9341683" y="3220222"/>
            <a:ext cx="1899101" cy="504819"/>
          </a:xfrm>
          <a:prstGeom prst="rect">
            <a:avLst/>
          </a:prstGeom>
        </p:spPr>
        <p:txBody>
          <a:bodyPr vert="horz" lIns="0" tIns="0" rIns="0" bIns="0"/>
          <a:lstStyle>
            <a:lvl1pPr marL="0" indent="0" algn="l" defTabSz="914476"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Rounded Rectangle 16"/>
          <p:cNvSpPr>
            <a:spLocks noChangeAspect="1"/>
          </p:cNvSpPr>
          <p:nvPr/>
        </p:nvSpPr>
        <p:spPr>
          <a:xfrm>
            <a:off x="8445834" y="2911633"/>
            <a:ext cx="759275" cy="760015"/>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05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 Placeholder 7"/>
          <p:cNvSpPr txBox="1">
            <a:spLocks/>
          </p:cNvSpPr>
          <p:nvPr/>
        </p:nvSpPr>
        <p:spPr>
          <a:xfrm>
            <a:off x="8506714" y="3007903"/>
            <a:ext cx="61463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186"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800" dirty="0">
                <a:latin typeface="Arial" panose="020B0604020202020204" pitchFamily="34" charset="0"/>
                <a:ea typeface="微软雅黑" panose="020B0503020204020204" pitchFamily="34" charset="-122"/>
                <a:sym typeface="Arial" panose="020B0604020202020204" pitchFamily="34" charset="0"/>
              </a:rPr>
              <a:t>04</a:t>
            </a:r>
          </a:p>
        </p:txBody>
      </p:sp>
      <p:sp>
        <p:nvSpPr>
          <p:cNvPr id="43" name="AutoShape 1"/>
          <p:cNvSpPr>
            <a:spLocks/>
          </p:cNvSpPr>
          <p:nvPr/>
        </p:nvSpPr>
        <p:spPr bwMode="auto">
          <a:xfrm>
            <a:off x="4702412" y="3869430"/>
            <a:ext cx="3234359" cy="1806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 y="0"/>
                </a:moveTo>
                <a:cubicBezTo>
                  <a:pt x="1" y="44"/>
                  <a:pt x="0" y="88"/>
                  <a:pt x="0" y="132"/>
                </a:cubicBezTo>
                <a:lnTo>
                  <a:pt x="0" y="2252"/>
                </a:lnTo>
                <a:cubicBezTo>
                  <a:pt x="0" y="12937"/>
                  <a:pt x="4834" y="21599"/>
                  <a:pt x="10799" y="21599"/>
                </a:cubicBezTo>
                <a:cubicBezTo>
                  <a:pt x="16763" y="21599"/>
                  <a:pt x="21599" y="12937"/>
                  <a:pt x="21599" y="2252"/>
                </a:cubicBezTo>
                <a:lnTo>
                  <a:pt x="21599" y="132"/>
                </a:lnTo>
                <a:cubicBezTo>
                  <a:pt x="21599" y="88"/>
                  <a:pt x="21598" y="44"/>
                  <a:pt x="21598" y="0"/>
                </a:cubicBezTo>
                <a:lnTo>
                  <a:pt x="18198" y="0"/>
                </a:lnTo>
                <a:lnTo>
                  <a:pt x="18198" y="2520"/>
                </a:lnTo>
                <a:cubicBezTo>
                  <a:pt x="18198" y="9811"/>
                  <a:pt x="14900" y="15722"/>
                  <a:pt x="10830" y="15722"/>
                </a:cubicBezTo>
                <a:cubicBezTo>
                  <a:pt x="6759" y="15722"/>
                  <a:pt x="3460" y="9811"/>
                  <a:pt x="3460" y="2520"/>
                </a:cubicBezTo>
                <a:lnTo>
                  <a:pt x="3460" y="0"/>
                </a:lnTo>
                <a:lnTo>
                  <a:pt x="1" y="0"/>
                </a:lnTo>
                <a:close/>
              </a:path>
            </a:pathLst>
          </a:custGeom>
          <a:solidFill>
            <a:schemeClr val="accent1">
              <a:lumMod val="50000"/>
            </a:schemeClr>
          </a:solidFill>
          <a:ln>
            <a:noFill/>
          </a:ln>
          <a:effectLst/>
          <a:extLst/>
        </p:spPr>
        <p:txBody>
          <a:bodyPr lIns="0" tIns="0" rIns="0" bIns="0" anchor="ctr"/>
          <a:lstStyle/>
          <a:p>
            <a:pPr>
              <a:lnSpc>
                <a:spcPct val="120000"/>
              </a:lnSpc>
              <a:defRPr/>
            </a:pPr>
            <a:endParaRPr lang="es-ES" sz="166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4" name="AutoShape 17"/>
          <p:cNvSpPr>
            <a:spLocks/>
          </p:cNvSpPr>
          <p:nvPr/>
        </p:nvSpPr>
        <p:spPr bwMode="auto">
          <a:xfrm>
            <a:off x="6702959" y="1528860"/>
            <a:ext cx="523992" cy="2870459"/>
          </a:xfrm>
          <a:prstGeom prst="roundRect">
            <a:avLst>
              <a:gd name="adj" fmla="val 49824"/>
            </a:avLst>
          </a:prstGeom>
          <a:solidFill>
            <a:schemeClr val="accent4"/>
          </a:solidFill>
          <a:ln>
            <a:noFill/>
          </a:ln>
          <a:effectLst/>
          <a:extLst/>
        </p:spPr>
        <p:txBody>
          <a:bodyPr lIns="0" tIns="0" rIns="0" bIns="0" anchor="ctr"/>
          <a:lstStyle/>
          <a:p>
            <a:pPr>
              <a:lnSpc>
                <a:spcPct val="120000"/>
              </a:lnSpc>
              <a:defRPr/>
            </a:pPr>
            <a:endParaRPr lang="es-ES" sz="166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5" name="AutoShape 18"/>
          <p:cNvSpPr>
            <a:spLocks/>
          </p:cNvSpPr>
          <p:nvPr/>
        </p:nvSpPr>
        <p:spPr bwMode="auto">
          <a:xfrm>
            <a:off x="6706307" y="2685426"/>
            <a:ext cx="511437" cy="510639"/>
          </a:xfrm>
          <a:prstGeom prst="roundRect">
            <a:avLst>
              <a:gd name="adj" fmla="val 49819"/>
            </a:avLst>
          </a:prstGeom>
          <a:solidFill>
            <a:schemeClr val="bg1">
              <a:lumMod val="75000"/>
            </a:schemeClr>
          </a:solidFill>
          <a:ln>
            <a:noFill/>
          </a:ln>
          <a:effectLst>
            <a:outerShdw blurRad="127000" dist="25400" dir="5400000" algn="ctr" rotWithShape="0">
              <a:srgbClr val="000000">
                <a:alpha val="50000"/>
              </a:srgbClr>
            </a:outerShdw>
          </a:effectLst>
          <a:extLst/>
        </p:spPr>
        <p:txBody>
          <a:bodyPr lIns="0" tIns="0" rIns="0" bIns="0" anchor="ctr"/>
          <a:lstStyle/>
          <a:p>
            <a:pPr algn="ctr">
              <a:defRPr/>
            </a:pPr>
            <a:endParaRPr lang="es-ES" sz="280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6" name="AutoShape 20"/>
          <p:cNvSpPr>
            <a:spLocks/>
          </p:cNvSpPr>
          <p:nvPr/>
        </p:nvSpPr>
        <p:spPr bwMode="auto">
          <a:xfrm>
            <a:off x="5347778" y="1600017"/>
            <a:ext cx="523992" cy="2799303"/>
          </a:xfrm>
          <a:prstGeom prst="roundRect">
            <a:avLst>
              <a:gd name="adj" fmla="val 49824"/>
            </a:avLst>
          </a:prstGeom>
          <a:solidFill>
            <a:schemeClr val="accent2"/>
          </a:solidFill>
          <a:ln>
            <a:noFill/>
          </a:ln>
          <a:effectLst/>
          <a:extLst/>
        </p:spPr>
        <p:txBody>
          <a:bodyPr lIns="0" tIns="0" rIns="0" bIns="0" anchor="ctr"/>
          <a:lstStyle/>
          <a:p>
            <a:pPr>
              <a:lnSpc>
                <a:spcPct val="120000"/>
              </a:lnSpc>
              <a:defRPr/>
            </a:pPr>
            <a:endParaRPr lang="es-ES" sz="166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7" name="AutoShape 21"/>
          <p:cNvSpPr>
            <a:spLocks/>
          </p:cNvSpPr>
          <p:nvPr/>
        </p:nvSpPr>
        <p:spPr bwMode="auto">
          <a:xfrm>
            <a:off x="5348614" y="2685426"/>
            <a:ext cx="510600" cy="510639"/>
          </a:xfrm>
          <a:prstGeom prst="roundRect">
            <a:avLst>
              <a:gd name="adj" fmla="val 49819"/>
            </a:avLst>
          </a:prstGeom>
          <a:solidFill>
            <a:schemeClr val="bg1">
              <a:lumMod val="75000"/>
            </a:schemeClr>
          </a:solidFill>
          <a:ln>
            <a:noFill/>
          </a:ln>
          <a:effectLst>
            <a:outerShdw blurRad="127000" dist="25400" dir="5400000" algn="ctr" rotWithShape="0">
              <a:srgbClr val="000000">
                <a:alpha val="50000"/>
              </a:srgbClr>
            </a:outerShdw>
          </a:effectLst>
          <a:extLst/>
        </p:spPr>
        <p:txBody>
          <a:bodyPr lIns="0" tIns="0" rIns="0" bIns="0" anchor="ctr"/>
          <a:lstStyle/>
          <a:p>
            <a:pPr algn="ctr">
              <a:defRPr/>
            </a:pPr>
            <a:endParaRPr lang="es-ES" sz="280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8" name="AutoShape 24"/>
          <p:cNvSpPr>
            <a:spLocks/>
          </p:cNvSpPr>
          <p:nvPr/>
        </p:nvSpPr>
        <p:spPr bwMode="auto">
          <a:xfrm>
            <a:off x="5997327" y="1240061"/>
            <a:ext cx="523992" cy="3165959"/>
          </a:xfrm>
          <a:prstGeom prst="roundRect">
            <a:avLst>
              <a:gd name="adj" fmla="val 49824"/>
            </a:avLst>
          </a:prstGeom>
          <a:solidFill>
            <a:schemeClr val="accent3"/>
          </a:solidFill>
          <a:ln>
            <a:noFill/>
          </a:ln>
          <a:effectLst/>
          <a:extLst/>
        </p:spPr>
        <p:txBody>
          <a:bodyPr lIns="0" tIns="0" rIns="0" bIns="0" anchor="ctr"/>
          <a:lstStyle/>
          <a:p>
            <a:pPr>
              <a:lnSpc>
                <a:spcPct val="120000"/>
              </a:lnSpc>
              <a:defRPr/>
            </a:pPr>
            <a:endParaRPr lang="es-ES" sz="166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9" name="AutoShape 25"/>
          <p:cNvSpPr>
            <a:spLocks/>
          </p:cNvSpPr>
          <p:nvPr/>
        </p:nvSpPr>
        <p:spPr bwMode="auto">
          <a:xfrm>
            <a:off x="5998164" y="2149674"/>
            <a:ext cx="510600" cy="510639"/>
          </a:xfrm>
          <a:prstGeom prst="roundRect">
            <a:avLst>
              <a:gd name="adj" fmla="val 49819"/>
            </a:avLst>
          </a:prstGeom>
          <a:solidFill>
            <a:schemeClr val="bg1">
              <a:lumMod val="75000"/>
            </a:schemeClr>
          </a:solidFill>
          <a:ln>
            <a:noFill/>
          </a:ln>
          <a:effectLst>
            <a:outerShdw blurRad="127000" dist="25400" dir="5400000" algn="ctr" rotWithShape="0">
              <a:srgbClr val="000000">
                <a:alpha val="50000"/>
              </a:srgbClr>
            </a:outerShdw>
          </a:effectLst>
          <a:extLst/>
        </p:spPr>
        <p:txBody>
          <a:bodyPr lIns="0" tIns="0" rIns="0" bIns="0" anchor="ctr"/>
          <a:lstStyle/>
          <a:p>
            <a:pPr algn="ctr">
              <a:defRPr/>
            </a:pPr>
            <a:endParaRPr lang="es-ES" sz="280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50" name="AutoShape 27"/>
          <p:cNvSpPr>
            <a:spLocks/>
          </p:cNvSpPr>
          <p:nvPr/>
        </p:nvSpPr>
        <p:spPr bwMode="auto">
          <a:xfrm>
            <a:off x="4698226" y="3015572"/>
            <a:ext cx="523992" cy="1383747"/>
          </a:xfrm>
          <a:prstGeom prst="roundRect">
            <a:avLst>
              <a:gd name="adj" fmla="val 49824"/>
            </a:avLst>
          </a:prstGeom>
          <a:solidFill>
            <a:schemeClr val="accent1"/>
          </a:solidFill>
          <a:ln>
            <a:noFill/>
          </a:ln>
          <a:effectLst/>
          <a:extLst/>
        </p:spPr>
        <p:txBody>
          <a:bodyPr lIns="0" tIns="0" rIns="0" bIns="0" anchor="ctr"/>
          <a:lstStyle/>
          <a:p>
            <a:pPr algn="ctr">
              <a:lnSpc>
                <a:spcPct val="120000"/>
              </a:lnSpc>
              <a:defRPr/>
            </a:pPr>
            <a:endParaRPr lang="es-ES" sz="280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51" name="AutoShape 28"/>
          <p:cNvSpPr>
            <a:spLocks/>
          </p:cNvSpPr>
          <p:nvPr/>
        </p:nvSpPr>
        <p:spPr bwMode="auto">
          <a:xfrm>
            <a:off x="4705762" y="3221178"/>
            <a:ext cx="510600" cy="510639"/>
          </a:xfrm>
          <a:prstGeom prst="roundRect">
            <a:avLst>
              <a:gd name="adj" fmla="val 49819"/>
            </a:avLst>
          </a:prstGeom>
          <a:solidFill>
            <a:schemeClr val="bg1">
              <a:lumMod val="75000"/>
            </a:schemeClr>
          </a:solidFill>
          <a:ln>
            <a:noFill/>
          </a:ln>
          <a:effectLst>
            <a:outerShdw blurRad="127000" dist="25400" dir="5400000" algn="ctr" rotWithShape="0">
              <a:srgbClr val="000000">
                <a:alpha val="50000"/>
              </a:srgbClr>
            </a:outerShdw>
          </a:effectLst>
          <a:extLst/>
        </p:spPr>
        <p:txBody>
          <a:bodyPr lIns="0" tIns="0" rIns="0" bIns="0" anchor="ctr"/>
          <a:lstStyle/>
          <a:p>
            <a:pPr algn="ctr">
              <a:lnSpc>
                <a:spcPct val="120000"/>
              </a:lnSpc>
              <a:defRPr/>
            </a:pPr>
            <a:endParaRPr lang="es-ES" sz="280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52" name="AutoShape 30"/>
          <p:cNvSpPr>
            <a:spLocks/>
          </p:cNvSpPr>
          <p:nvPr/>
        </p:nvSpPr>
        <p:spPr bwMode="auto">
          <a:xfrm>
            <a:off x="7421986" y="2241245"/>
            <a:ext cx="510600" cy="2141333"/>
          </a:xfrm>
          <a:prstGeom prst="roundRect">
            <a:avLst>
              <a:gd name="adj" fmla="val 48509"/>
            </a:avLst>
          </a:prstGeom>
          <a:solidFill>
            <a:schemeClr val="accent5"/>
          </a:solidFill>
          <a:ln>
            <a:noFill/>
          </a:ln>
          <a:effectLst/>
          <a:extLst/>
        </p:spPr>
        <p:txBody>
          <a:bodyPr lIns="0" tIns="0" rIns="0" bIns="0" anchor="ctr"/>
          <a:lstStyle/>
          <a:p>
            <a:pPr algn="ctr">
              <a:lnSpc>
                <a:spcPct val="120000"/>
              </a:lnSpc>
              <a:defRPr/>
            </a:pPr>
            <a:endParaRPr lang="es-ES" sz="280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53" name="AutoShape 31"/>
          <p:cNvSpPr>
            <a:spLocks/>
          </p:cNvSpPr>
          <p:nvPr/>
        </p:nvSpPr>
        <p:spPr bwMode="auto">
          <a:xfrm>
            <a:off x="7421986" y="3211457"/>
            <a:ext cx="510600" cy="510639"/>
          </a:xfrm>
          <a:prstGeom prst="roundRect">
            <a:avLst>
              <a:gd name="adj" fmla="val 49819"/>
            </a:avLst>
          </a:prstGeom>
          <a:solidFill>
            <a:schemeClr val="bg1">
              <a:lumMod val="75000"/>
            </a:schemeClr>
          </a:solidFill>
          <a:ln>
            <a:noFill/>
          </a:ln>
          <a:effectLst>
            <a:outerShdw blurRad="127000" dist="25400" dir="5400000" algn="ctr" rotWithShape="0">
              <a:srgbClr val="000000">
                <a:alpha val="50000"/>
              </a:srgbClr>
            </a:outerShdw>
          </a:effectLst>
          <a:extLst/>
        </p:spPr>
        <p:txBody>
          <a:bodyPr lIns="0" tIns="0" rIns="0" bIns="0" anchor="ctr"/>
          <a:lstStyle/>
          <a:p>
            <a:pPr algn="ctr">
              <a:defRPr/>
            </a:pPr>
            <a:endParaRPr lang="es-ES" sz="280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54" name="Text Placeholder 7"/>
          <p:cNvSpPr txBox="1">
            <a:spLocks/>
          </p:cNvSpPr>
          <p:nvPr/>
        </p:nvSpPr>
        <p:spPr>
          <a:xfrm>
            <a:off x="2103079" y="4423666"/>
            <a:ext cx="1366769" cy="357779"/>
          </a:xfrm>
          <a:prstGeom prst="rect">
            <a:avLst/>
          </a:prstGeom>
        </p:spPr>
        <p:txBody>
          <a:bodyPr vert="horz" lIns="0" tIns="103884" rIns="0" bIns="103884" anchor="t"/>
          <a:lstStyle>
            <a:lvl1pPr marL="0" indent="0" algn="r" defTabSz="914476" rtl="0" eaLnBrk="1" latinLnBrk="0" hangingPunct="1">
              <a:lnSpc>
                <a:spcPct val="100000"/>
              </a:lnSpc>
              <a:spcBef>
                <a:spcPts val="0"/>
              </a:spcBef>
              <a:spcAft>
                <a:spcPts val="0"/>
              </a:spcAft>
              <a:buFont typeface="Arial" panose="020B0604020202020204" pitchFamily="34" charset="0"/>
              <a:buNone/>
              <a:defRPr sz="1483" b="1" kern="1200" baseline="0">
                <a:solidFill>
                  <a:schemeClr val="accent5"/>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Text Placeholder 2"/>
          <p:cNvSpPr txBox="1">
            <a:spLocks/>
          </p:cNvSpPr>
          <p:nvPr/>
        </p:nvSpPr>
        <p:spPr>
          <a:xfrm>
            <a:off x="1669204" y="4827498"/>
            <a:ext cx="1800643" cy="504819"/>
          </a:xfrm>
          <a:prstGeom prst="rect">
            <a:avLst/>
          </a:prstGeom>
        </p:spPr>
        <p:txBody>
          <a:bodyPr vert="horz" lIns="0" tIns="0" rIns="0" bIns="0"/>
          <a:lstStyle>
            <a:lvl1pPr marL="0" indent="0" algn="l" defTabSz="914476"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fontAlgn="auto">
              <a:spcAft>
                <a:spcPts val="0"/>
              </a:spcAft>
            </a:pPr>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Rounded Rectangle 41"/>
          <p:cNvSpPr>
            <a:spLocks noChangeAspect="1"/>
          </p:cNvSpPr>
          <p:nvPr/>
        </p:nvSpPr>
        <p:spPr>
          <a:xfrm>
            <a:off x="3619095" y="4518909"/>
            <a:ext cx="759275" cy="760015"/>
          </a:xfrm>
          <a:prstGeom prst="roundRect">
            <a:avLst>
              <a:gd name="adj" fmla="val 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05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Text Placeholder 7"/>
          <p:cNvSpPr txBox="1">
            <a:spLocks/>
          </p:cNvSpPr>
          <p:nvPr/>
        </p:nvSpPr>
        <p:spPr>
          <a:xfrm>
            <a:off x="3679975" y="4615179"/>
            <a:ext cx="61463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186"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800" dirty="0">
                <a:latin typeface="Arial" panose="020B0604020202020204" pitchFamily="34" charset="0"/>
                <a:ea typeface="微软雅黑" panose="020B0503020204020204" pitchFamily="34" charset="-122"/>
                <a:sym typeface="Arial" panose="020B0604020202020204" pitchFamily="34" charset="0"/>
              </a:rPr>
              <a:t>05</a:t>
            </a:r>
          </a:p>
        </p:txBody>
      </p:sp>
      <p:sp>
        <p:nvSpPr>
          <p:cNvPr id="58" name="Text Placeholder 7"/>
          <p:cNvSpPr txBox="1">
            <a:spLocks/>
          </p:cNvSpPr>
          <p:nvPr/>
        </p:nvSpPr>
        <p:spPr>
          <a:xfrm>
            <a:off x="9341684" y="4423666"/>
            <a:ext cx="1688561" cy="357779"/>
          </a:xfrm>
          <a:prstGeom prst="rect">
            <a:avLst/>
          </a:prstGeom>
        </p:spPr>
        <p:txBody>
          <a:bodyPr vert="horz" lIns="0" tIns="103884" rIns="0" bIns="103884" anchor="t"/>
          <a:lstStyle>
            <a:lvl1pPr marL="0" indent="0" algn="l" defTabSz="914476" rtl="0" eaLnBrk="1" latinLnBrk="0" hangingPunct="1">
              <a:lnSpc>
                <a:spcPct val="100000"/>
              </a:lnSpc>
              <a:spcBef>
                <a:spcPts val="0"/>
              </a:spcBef>
              <a:spcAft>
                <a:spcPts val="0"/>
              </a:spcAft>
              <a:buFont typeface="Arial" panose="020B0604020202020204" pitchFamily="34" charset="0"/>
              <a:buNone/>
              <a:defRPr sz="1483" b="1" kern="1200" baseline="0">
                <a:solidFill>
                  <a:schemeClr val="accent6"/>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Text Placeholder 2"/>
          <p:cNvSpPr txBox="1">
            <a:spLocks/>
          </p:cNvSpPr>
          <p:nvPr/>
        </p:nvSpPr>
        <p:spPr>
          <a:xfrm>
            <a:off x="9341683" y="4827498"/>
            <a:ext cx="1899101" cy="504819"/>
          </a:xfrm>
          <a:prstGeom prst="rect">
            <a:avLst/>
          </a:prstGeom>
        </p:spPr>
        <p:txBody>
          <a:bodyPr vert="horz" lIns="0" tIns="0" rIns="0" bIns="0"/>
          <a:lstStyle>
            <a:lvl1pPr marL="0" indent="0" algn="l" defTabSz="914476" rtl="0" eaLnBrk="1" latinLnBrk="0" hangingPunct="1">
              <a:lnSpc>
                <a:spcPct val="120000"/>
              </a:lnSpc>
              <a:spcBef>
                <a:spcPts val="0"/>
              </a:spcBef>
              <a:buFont typeface="Arial" panose="020B0604020202020204" pitchFamily="34" charset="0"/>
              <a:buNone/>
              <a:defRPr sz="890"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Rounded Rectangle 45"/>
          <p:cNvSpPr>
            <a:spLocks noChangeAspect="1"/>
          </p:cNvSpPr>
          <p:nvPr/>
        </p:nvSpPr>
        <p:spPr>
          <a:xfrm>
            <a:off x="8445834" y="4518909"/>
            <a:ext cx="759275" cy="760015"/>
          </a:xfrm>
          <a:prstGeom prst="roundRect">
            <a:avLst>
              <a:gd name="adj" fmla="val 0"/>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05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Text Placeholder 7"/>
          <p:cNvSpPr txBox="1">
            <a:spLocks/>
          </p:cNvSpPr>
          <p:nvPr/>
        </p:nvSpPr>
        <p:spPr>
          <a:xfrm>
            <a:off x="8506714" y="4615179"/>
            <a:ext cx="61463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186"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800" dirty="0">
                <a:latin typeface="Arial" panose="020B0604020202020204" pitchFamily="34" charset="0"/>
                <a:ea typeface="微软雅黑" panose="020B0503020204020204" pitchFamily="34" charset="-122"/>
                <a:sym typeface="Arial" panose="020B0604020202020204" pitchFamily="34" charset="0"/>
              </a:rPr>
              <a:t>06</a:t>
            </a:r>
          </a:p>
        </p:txBody>
      </p:sp>
      <p:sp>
        <p:nvSpPr>
          <p:cNvPr id="62" name="Text Placeholder 7"/>
          <p:cNvSpPr txBox="1">
            <a:spLocks/>
          </p:cNvSpPr>
          <p:nvPr/>
        </p:nvSpPr>
        <p:spPr>
          <a:xfrm>
            <a:off x="4766642" y="3224725"/>
            <a:ext cx="398316" cy="446364"/>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186" b="1" kern="1200">
                <a:solidFill>
                  <a:schemeClr val="bg1"/>
                </a:solidFill>
                <a:latin typeface="Lato Black"/>
                <a:ea typeface="+mn-ea"/>
                <a:cs typeface="Lato Black"/>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s-ES_tradnl" sz="1800">
                <a:latin typeface="Arial" panose="020B0604020202020204" pitchFamily="34" charset="0"/>
                <a:ea typeface="微软雅黑" panose="020B0503020204020204" pitchFamily="34" charset="-122"/>
                <a:sym typeface="Arial" panose="020B0604020202020204" pitchFamily="34" charset="0"/>
              </a:rPr>
              <a:t>01</a:t>
            </a:r>
            <a:endParaRPr lang="es-ES_tradnl" sz="1800" dirty="0">
              <a:latin typeface="Arial" panose="020B0604020202020204" pitchFamily="34" charset="0"/>
              <a:ea typeface="微软雅黑" panose="020B0503020204020204" pitchFamily="34" charset="-122"/>
              <a:sym typeface="Arial" panose="020B0604020202020204" pitchFamily="34" charset="0"/>
            </a:endParaRPr>
          </a:p>
        </p:txBody>
      </p:sp>
      <p:sp>
        <p:nvSpPr>
          <p:cNvPr id="63" name="Text Placeholder 7"/>
          <p:cNvSpPr txBox="1">
            <a:spLocks/>
          </p:cNvSpPr>
          <p:nvPr/>
        </p:nvSpPr>
        <p:spPr>
          <a:xfrm>
            <a:off x="5409489" y="2704450"/>
            <a:ext cx="398316" cy="446364"/>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186" b="1" kern="1200">
                <a:solidFill>
                  <a:schemeClr val="bg1"/>
                </a:solidFill>
                <a:latin typeface="Lato Black"/>
                <a:ea typeface="+mn-ea"/>
                <a:cs typeface="Lato Black"/>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s-ES_tradnl" sz="1800">
                <a:latin typeface="Arial" panose="020B0604020202020204" pitchFamily="34" charset="0"/>
                <a:ea typeface="微软雅黑" panose="020B0503020204020204" pitchFamily="34" charset="-122"/>
                <a:sym typeface="Arial" panose="020B0604020202020204" pitchFamily="34" charset="0"/>
              </a:rPr>
              <a:t>02</a:t>
            </a:r>
            <a:endParaRPr lang="es-ES_tradnl" sz="1800" dirty="0">
              <a:latin typeface="Arial" panose="020B0604020202020204" pitchFamily="34" charset="0"/>
              <a:ea typeface="微软雅黑" panose="020B0503020204020204" pitchFamily="34" charset="-122"/>
              <a:sym typeface="Arial" panose="020B0604020202020204" pitchFamily="34" charset="0"/>
            </a:endParaRPr>
          </a:p>
        </p:txBody>
      </p:sp>
      <p:sp>
        <p:nvSpPr>
          <p:cNvPr id="64" name="Text Placeholder 7"/>
          <p:cNvSpPr txBox="1">
            <a:spLocks/>
          </p:cNvSpPr>
          <p:nvPr/>
        </p:nvSpPr>
        <p:spPr>
          <a:xfrm>
            <a:off x="6051686" y="2169970"/>
            <a:ext cx="398316" cy="446364"/>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186" b="1" kern="1200">
                <a:solidFill>
                  <a:schemeClr val="bg1"/>
                </a:solidFill>
                <a:latin typeface="Lato Black"/>
                <a:ea typeface="+mn-ea"/>
                <a:cs typeface="Lato Black"/>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s-ES_tradnl" sz="1800">
                <a:latin typeface="Arial" panose="020B0604020202020204" pitchFamily="34" charset="0"/>
                <a:ea typeface="微软雅黑" panose="020B0503020204020204" pitchFamily="34" charset="-122"/>
                <a:sym typeface="Arial" panose="020B0604020202020204" pitchFamily="34" charset="0"/>
              </a:rPr>
              <a:t>03</a:t>
            </a:r>
            <a:endParaRPr lang="es-ES_tradnl" sz="1800" dirty="0">
              <a:latin typeface="Arial" panose="020B0604020202020204" pitchFamily="34" charset="0"/>
              <a:ea typeface="微软雅黑" panose="020B0503020204020204" pitchFamily="34" charset="-122"/>
              <a:sym typeface="Arial" panose="020B0604020202020204" pitchFamily="34" charset="0"/>
            </a:endParaRPr>
          </a:p>
        </p:txBody>
      </p:sp>
      <p:sp>
        <p:nvSpPr>
          <p:cNvPr id="65" name="Text Placeholder 7"/>
          <p:cNvSpPr txBox="1">
            <a:spLocks/>
          </p:cNvSpPr>
          <p:nvPr/>
        </p:nvSpPr>
        <p:spPr>
          <a:xfrm>
            <a:off x="6768698" y="2710738"/>
            <a:ext cx="398316" cy="446364"/>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186" b="1" kern="1200">
                <a:solidFill>
                  <a:schemeClr val="bg1"/>
                </a:solidFill>
                <a:latin typeface="Lato Black"/>
                <a:ea typeface="+mn-ea"/>
                <a:cs typeface="Lato Black"/>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s-ES_tradnl" sz="1800">
                <a:latin typeface="Arial" panose="020B0604020202020204" pitchFamily="34" charset="0"/>
                <a:ea typeface="微软雅黑" panose="020B0503020204020204" pitchFamily="34" charset="-122"/>
                <a:sym typeface="Arial" panose="020B0604020202020204" pitchFamily="34" charset="0"/>
              </a:rPr>
              <a:t>04</a:t>
            </a:r>
            <a:endParaRPr lang="es-ES_tradnl" sz="1800" dirty="0">
              <a:latin typeface="Arial" panose="020B0604020202020204" pitchFamily="34" charset="0"/>
              <a:ea typeface="微软雅黑" panose="020B0503020204020204" pitchFamily="34" charset="-122"/>
              <a:sym typeface="Arial" panose="020B0604020202020204" pitchFamily="34" charset="0"/>
            </a:endParaRPr>
          </a:p>
        </p:txBody>
      </p:sp>
      <p:sp>
        <p:nvSpPr>
          <p:cNvPr id="66" name="Text Placeholder 7"/>
          <p:cNvSpPr txBox="1">
            <a:spLocks/>
          </p:cNvSpPr>
          <p:nvPr/>
        </p:nvSpPr>
        <p:spPr>
          <a:xfrm>
            <a:off x="7473394" y="3230660"/>
            <a:ext cx="398316" cy="446364"/>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186" b="1" kern="1200">
                <a:solidFill>
                  <a:schemeClr val="bg1"/>
                </a:solidFill>
                <a:latin typeface="Lato Black"/>
                <a:ea typeface="+mn-ea"/>
                <a:cs typeface="Lato Black"/>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s-ES_tradnl" sz="1800">
                <a:latin typeface="Arial" panose="020B0604020202020204" pitchFamily="34" charset="0"/>
                <a:ea typeface="微软雅黑" panose="020B0503020204020204" pitchFamily="34" charset="-122"/>
                <a:sym typeface="Arial" panose="020B0604020202020204" pitchFamily="34" charset="0"/>
              </a:rPr>
              <a:t>05</a:t>
            </a:r>
            <a:endParaRPr lang="es-ES_tradnl" sz="1800" dirty="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947146245"/>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p:cTn id="7"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7">
                                            <p:txEl>
                                              <p:pRg st="0" end="0"/>
                                            </p:txEl>
                                          </p:spTgt>
                                        </p:tgtEl>
                                      </p:cBhvr>
                                    </p:animEffect>
                                  </p:childTnLst>
                                </p:cTn>
                              </p:par>
                              <p:par>
                                <p:cTn id="10" presetID="23" presetClass="entr" presetSubtype="16" fill="hold" grpId="0" nodeType="withEffect">
                                  <p:stCondLst>
                                    <p:cond delay="200"/>
                                  </p:stCondLst>
                                  <p:childTnLst>
                                    <p:set>
                                      <p:cBhvr>
                                        <p:cTn id="11" dur="1" fill="hold">
                                          <p:stCondLst>
                                            <p:cond delay="0"/>
                                          </p:stCondLst>
                                        </p:cTn>
                                        <p:tgtEl>
                                          <p:spTgt spid="28">
                                            <p:txEl>
                                              <p:pRg st="0" end="0"/>
                                            </p:txEl>
                                          </p:spTgt>
                                        </p:tgtEl>
                                        <p:attrNameLst>
                                          <p:attrName>style.visibility</p:attrName>
                                        </p:attrNameLst>
                                      </p:cBhvr>
                                      <p:to>
                                        <p:strVal val="visible"/>
                                      </p:to>
                                    </p:set>
                                    <p:anim calcmode="lin" valueType="num">
                                      <p:cBhvr>
                                        <p:cTn id="12"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8">
                                            <p:txEl>
                                              <p:pRg st="0" end="0"/>
                                            </p:txEl>
                                          </p:spTgt>
                                        </p:tgtEl>
                                        <p:attrNameLst>
                                          <p:attrName>ppt_h</p:attrName>
                                        </p:attrNameLst>
                                      </p:cBhvr>
                                      <p:tavLst>
                                        <p:tav tm="0">
                                          <p:val>
                                            <p:fltVal val="0"/>
                                          </p:val>
                                        </p:tav>
                                        <p:tav tm="100000">
                                          <p:val>
                                            <p:strVal val="#ppt_h"/>
                                          </p:val>
                                        </p:tav>
                                      </p:tavLst>
                                    </p:anim>
                                  </p:childTnLst>
                                </p:cTn>
                              </p:par>
                              <p:par>
                                <p:cTn id="14" presetID="53" presetClass="entr" presetSubtype="16" fill="hold" grpId="0" nodeType="withEffect">
                                  <p:stCondLst>
                                    <p:cond delay="20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par>
                                <p:cTn id="19" presetID="53" presetClass="entr" presetSubtype="16" fill="hold" grpId="0" nodeType="withEffect">
                                  <p:stCondLst>
                                    <p:cond delay="200"/>
                                  </p:stCondLst>
                                  <p:childTnLst>
                                    <p:set>
                                      <p:cBhvr>
                                        <p:cTn id="20" dur="1" fill="hold">
                                          <p:stCondLst>
                                            <p:cond delay="0"/>
                                          </p:stCondLst>
                                        </p:cTn>
                                        <p:tgtEl>
                                          <p:spTgt spid="30">
                                            <p:txEl>
                                              <p:pRg st="0" end="0"/>
                                            </p:txEl>
                                          </p:spTgt>
                                        </p:tgtEl>
                                        <p:attrNameLst>
                                          <p:attrName>style.visibility</p:attrName>
                                        </p:attrNameLst>
                                      </p:cBhvr>
                                      <p:to>
                                        <p:strVal val="visible"/>
                                      </p:to>
                                    </p:set>
                                    <p:anim calcmode="lin" valueType="num">
                                      <p:cBhvr>
                                        <p:cTn id="21"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30">
                                            <p:txEl>
                                              <p:pRg st="0" end="0"/>
                                            </p:txEl>
                                          </p:spTgt>
                                        </p:tgtEl>
                                      </p:cBhvr>
                                    </p:animEffect>
                                  </p:childTnLst>
                                </p:cTn>
                              </p:par>
                              <p:par>
                                <p:cTn id="24" presetID="53" presetClass="entr" presetSubtype="16" fill="hold" grpId="0" nodeType="withEffect">
                                  <p:stCondLst>
                                    <p:cond delay="200"/>
                                  </p:stCondLst>
                                  <p:childTnLst>
                                    <p:set>
                                      <p:cBhvr>
                                        <p:cTn id="25" dur="1" fill="hold">
                                          <p:stCondLst>
                                            <p:cond delay="0"/>
                                          </p:stCondLst>
                                        </p:cTn>
                                        <p:tgtEl>
                                          <p:spTgt spid="31">
                                            <p:txEl>
                                              <p:pRg st="0" end="0"/>
                                            </p:txEl>
                                          </p:spTgt>
                                        </p:tgtEl>
                                        <p:attrNameLst>
                                          <p:attrName>style.visibility</p:attrName>
                                        </p:attrNameLst>
                                      </p:cBhvr>
                                      <p:to>
                                        <p:strVal val="visible"/>
                                      </p:to>
                                    </p:set>
                                    <p:anim calcmode="lin" valueType="num">
                                      <p:cBhvr>
                                        <p:cTn id="26"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31">
                                            <p:txEl>
                                              <p:pRg st="0" end="0"/>
                                            </p:txEl>
                                          </p:spTgt>
                                        </p:tgtEl>
                                      </p:cBhvr>
                                    </p:animEffect>
                                  </p:childTnLst>
                                </p:cTn>
                              </p:par>
                              <p:par>
                                <p:cTn id="29" presetID="23" presetClass="entr" presetSubtype="16" fill="hold" grpId="0" nodeType="withEffect">
                                  <p:stCondLst>
                                    <p:cond delay="200"/>
                                  </p:stCondLst>
                                  <p:childTnLst>
                                    <p:set>
                                      <p:cBhvr>
                                        <p:cTn id="30" dur="1" fill="hold">
                                          <p:stCondLst>
                                            <p:cond delay="0"/>
                                          </p:stCondLst>
                                        </p:cTn>
                                        <p:tgtEl>
                                          <p:spTgt spid="32">
                                            <p:txEl>
                                              <p:pRg st="0" end="0"/>
                                            </p:txEl>
                                          </p:spTgt>
                                        </p:tgtEl>
                                        <p:attrNameLst>
                                          <p:attrName>style.visibility</p:attrName>
                                        </p:attrNameLst>
                                      </p:cBhvr>
                                      <p:to>
                                        <p:strVal val="visible"/>
                                      </p:to>
                                    </p:set>
                                    <p:anim calcmode="lin" valueType="num">
                                      <p:cBhvr>
                                        <p:cTn id="31"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32">
                                            <p:txEl>
                                              <p:pRg st="0" end="0"/>
                                            </p:txEl>
                                          </p:spTgt>
                                        </p:tgtEl>
                                        <p:attrNameLst>
                                          <p:attrName>ppt_h</p:attrName>
                                        </p:attrNameLst>
                                      </p:cBhvr>
                                      <p:tavLst>
                                        <p:tav tm="0">
                                          <p:val>
                                            <p:fltVal val="0"/>
                                          </p:val>
                                        </p:tav>
                                        <p:tav tm="100000">
                                          <p:val>
                                            <p:strVal val="#ppt_h"/>
                                          </p:val>
                                        </p:tav>
                                      </p:tavLst>
                                    </p:anim>
                                  </p:childTnLst>
                                </p:cTn>
                              </p:par>
                              <p:par>
                                <p:cTn id="33" presetID="53" presetClass="entr" presetSubtype="16" fill="hold" grpId="0" nodeType="withEffect">
                                  <p:stCondLst>
                                    <p:cond delay="20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animEffect transition="in" filter="fade">
                                      <p:cBhvr>
                                        <p:cTn id="37" dur="500"/>
                                        <p:tgtEl>
                                          <p:spTgt spid="33"/>
                                        </p:tgtEl>
                                      </p:cBhvr>
                                    </p:animEffect>
                                  </p:childTnLst>
                                </p:cTn>
                              </p:par>
                              <p:par>
                                <p:cTn id="38" presetID="53" presetClass="entr" presetSubtype="16" fill="hold" grpId="0" nodeType="withEffect">
                                  <p:stCondLst>
                                    <p:cond delay="200"/>
                                  </p:stCondLst>
                                  <p:childTnLst>
                                    <p:set>
                                      <p:cBhvr>
                                        <p:cTn id="39" dur="1" fill="hold">
                                          <p:stCondLst>
                                            <p:cond delay="0"/>
                                          </p:stCondLst>
                                        </p:cTn>
                                        <p:tgtEl>
                                          <p:spTgt spid="34">
                                            <p:txEl>
                                              <p:pRg st="0" end="0"/>
                                            </p:txEl>
                                          </p:spTgt>
                                        </p:tgtEl>
                                        <p:attrNameLst>
                                          <p:attrName>style.visibility</p:attrName>
                                        </p:attrNameLst>
                                      </p:cBhvr>
                                      <p:to>
                                        <p:strVal val="visible"/>
                                      </p:to>
                                    </p:set>
                                    <p:anim calcmode="lin" valueType="num">
                                      <p:cBhvr>
                                        <p:cTn id="40"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41"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42" dur="500"/>
                                        <p:tgtEl>
                                          <p:spTgt spid="34">
                                            <p:txEl>
                                              <p:pRg st="0" end="0"/>
                                            </p:txEl>
                                          </p:spTgt>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35">
                                            <p:txEl>
                                              <p:pRg st="0" end="0"/>
                                            </p:txEl>
                                          </p:spTgt>
                                        </p:tgtEl>
                                        <p:attrNameLst>
                                          <p:attrName>style.visibility</p:attrName>
                                        </p:attrNameLst>
                                      </p:cBhvr>
                                      <p:to>
                                        <p:strVal val="visible"/>
                                      </p:to>
                                    </p:set>
                                    <p:anim calcmode="lin" valueType="num">
                                      <p:cBhvr>
                                        <p:cTn id="45"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46"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47" dur="500"/>
                                        <p:tgtEl>
                                          <p:spTgt spid="35">
                                            <p:txEl>
                                              <p:pRg st="0" end="0"/>
                                            </p:txEl>
                                          </p:spTgt>
                                        </p:tgtEl>
                                      </p:cBhvr>
                                    </p:animEffect>
                                  </p:childTnLst>
                                </p:cTn>
                              </p:par>
                              <p:par>
                                <p:cTn id="48" presetID="23" presetClass="entr" presetSubtype="16" fill="hold" grpId="0" nodeType="withEffect">
                                  <p:stCondLst>
                                    <p:cond delay="200"/>
                                  </p:stCondLst>
                                  <p:childTnLst>
                                    <p:set>
                                      <p:cBhvr>
                                        <p:cTn id="49" dur="1" fill="hold">
                                          <p:stCondLst>
                                            <p:cond delay="0"/>
                                          </p:stCondLst>
                                        </p:cTn>
                                        <p:tgtEl>
                                          <p:spTgt spid="36">
                                            <p:txEl>
                                              <p:pRg st="0" end="0"/>
                                            </p:txEl>
                                          </p:spTgt>
                                        </p:tgtEl>
                                        <p:attrNameLst>
                                          <p:attrName>style.visibility</p:attrName>
                                        </p:attrNameLst>
                                      </p:cBhvr>
                                      <p:to>
                                        <p:strVal val="visible"/>
                                      </p:to>
                                    </p:set>
                                    <p:anim calcmode="lin" valueType="num">
                                      <p:cBhvr>
                                        <p:cTn id="50"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36">
                                            <p:txEl>
                                              <p:pRg st="0" end="0"/>
                                            </p:txEl>
                                          </p:spTgt>
                                        </p:tgtEl>
                                        <p:attrNameLst>
                                          <p:attrName>ppt_h</p:attrName>
                                        </p:attrNameLst>
                                      </p:cBhvr>
                                      <p:tavLst>
                                        <p:tav tm="0">
                                          <p:val>
                                            <p:fltVal val="0"/>
                                          </p:val>
                                        </p:tav>
                                        <p:tav tm="100000">
                                          <p:val>
                                            <p:strVal val="#ppt_h"/>
                                          </p:val>
                                        </p:tav>
                                      </p:tavLst>
                                    </p:anim>
                                  </p:childTnLst>
                                </p:cTn>
                              </p:par>
                              <p:par>
                                <p:cTn id="52" presetID="53" presetClass="entr" presetSubtype="16" fill="hold" grpId="0" nodeType="withEffect">
                                  <p:stCondLst>
                                    <p:cond delay="200"/>
                                  </p:stCondLst>
                                  <p:childTnLst>
                                    <p:set>
                                      <p:cBhvr>
                                        <p:cTn id="53" dur="1" fill="hold">
                                          <p:stCondLst>
                                            <p:cond delay="0"/>
                                          </p:stCondLst>
                                        </p:cTn>
                                        <p:tgtEl>
                                          <p:spTgt spid="37"/>
                                        </p:tgtEl>
                                        <p:attrNameLst>
                                          <p:attrName>style.visibility</p:attrName>
                                        </p:attrNameLst>
                                      </p:cBhvr>
                                      <p:to>
                                        <p:strVal val="visible"/>
                                      </p:to>
                                    </p:set>
                                    <p:anim calcmode="lin" valueType="num">
                                      <p:cBhvr>
                                        <p:cTn id="54" dur="500" fill="hold"/>
                                        <p:tgtEl>
                                          <p:spTgt spid="37"/>
                                        </p:tgtEl>
                                        <p:attrNameLst>
                                          <p:attrName>ppt_w</p:attrName>
                                        </p:attrNameLst>
                                      </p:cBhvr>
                                      <p:tavLst>
                                        <p:tav tm="0">
                                          <p:val>
                                            <p:fltVal val="0"/>
                                          </p:val>
                                        </p:tav>
                                        <p:tav tm="100000">
                                          <p:val>
                                            <p:strVal val="#ppt_w"/>
                                          </p:val>
                                        </p:tav>
                                      </p:tavLst>
                                    </p:anim>
                                    <p:anim calcmode="lin" valueType="num">
                                      <p:cBhvr>
                                        <p:cTn id="55" dur="500" fill="hold"/>
                                        <p:tgtEl>
                                          <p:spTgt spid="37"/>
                                        </p:tgtEl>
                                        <p:attrNameLst>
                                          <p:attrName>ppt_h</p:attrName>
                                        </p:attrNameLst>
                                      </p:cBhvr>
                                      <p:tavLst>
                                        <p:tav tm="0">
                                          <p:val>
                                            <p:fltVal val="0"/>
                                          </p:val>
                                        </p:tav>
                                        <p:tav tm="100000">
                                          <p:val>
                                            <p:strVal val="#ppt_h"/>
                                          </p:val>
                                        </p:tav>
                                      </p:tavLst>
                                    </p:anim>
                                    <p:animEffect transition="in" filter="fade">
                                      <p:cBhvr>
                                        <p:cTn id="56" dur="500"/>
                                        <p:tgtEl>
                                          <p:spTgt spid="37"/>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38">
                                            <p:txEl>
                                              <p:pRg st="0" end="0"/>
                                            </p:txEl>
                                          </p:spTgt>
                                        </p:tgtEl>
                                        <p:attrNameLst>
                                          <p:attrName>style.visibility</p:attrName>
                                        </p:attrNameLst>
                                      </p:cBhvr>
                                      <p:to>
                                        <p:strVal val="visible"/>
                                      </p:to>
                                    </p:set>
                                    <p:anim calcmode="lin" valueType="num">
                                      <p:cBhvr>
                                        <p:cTn id="59" dur="5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60" dur="5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61" dur="500"/>
                                        <p:tgtEl>
                                          <p:spTgt spid="38">
                                            <p:txEl>
                                              <p:pRg st="0" end="0"/>
                                            </p:txEl>
                                          </p:spTgt>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9">
                                            <p:txEl>
                                              <p:pRg st="0" end="0"/>
                                            </p:txEl>
                                          </p:spTgt>
                                        </p:tgtEl>
                                        <p:attrNameLst>
                                          <p:attrName>style.visibility</p:attrName>
                                        </p:attrNameLst>
                                      </p:cBhvr>
                                      <p:to>
                                        <p:strVal val="visible"/>
                                      </p:to>
                                    </p:set>
                                    <p:anim calcmode="lin" valueType="num">
                                      <p:cBhvr>
                                        <p:cTn id="6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39">
                                            <p:txEl>
                                              <p:pRg st="0" end="0"/>
                                            </p:txEl>
                                          </p:spTgt>
                                        </p:tgtEl>
                                      </p:cBhvr>
                                    </p:animEffect>
                                  </p:childTnLst>
                                </p:cTn>
                              </p:par>
                              <p:par>
                                <p:cTn id="67" presetID="23" presetClass="entr" presetSubtype="16" fill="hold" grpId="0" nodeType="withEffect">
                                  <p:stCondLst>
                                    <p:cond delay="200"/>
                                  </p:stCondLst>
                                  <p:childTnLst>
                                    <p:set>
                                      <p:cBhvr>
                                        <p:cTn id="68" dur="1" fill="hold">
                                          <p:stCondLst>
                                            <p:cond delay="0"/>
                                          </p:stCondLst>
                                        </p:cTn>
                                        <p:tgtEl>
                                          <p:spTgt spid="40">
                                            <p:txEl>
                                              <p:pRg st="0" end="0"/>
                                            </p:txEl>
                                          </p:spTgt>
                                        </p:tgtEl>
                                        <p:attrNameLst>
                                          <p:attrName>style.visibility</p:attrName>
                                        </p:attrNameLst>
                                      </p:cBhvr>
                                      <p:to>
                                        <p:strVal val="visible"/>
                                      </p:to>
                                    </p:set>
                                    <p:anim calcmode="lin" valueType="num">
                                      <p:cBhvr>
                                        <p:cTn id="69"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40">
                                            <p:txEl>
                                              <p:pRg st="0" end="0"/>
                                            </p:txEl>
                                          </p:spTgt>
                                        </p:tgtEl>
                                        <p:attrNameLst>
                                          <p:attrName>ppt_h</p:attrName>
                                        </p:attrNameLst>
                                      </p:cBhvr>
                                      <p:tavLst>
                                        <p:tav tm="0">
                                          <p:val>
                                            <p:fltVal val="0"/>
                                          </p:val>
                                        </p:tav>
                                        <p:tav tm="100000">
                                          <p:val>
                                            <p:strVal val="#ppt_h"/>
                                          </p:val>
                                        </p:tav>
                                      </p:tavLst>
                                    </p:anim>
                                  </p:childTnLst>
                                </p:cTn>
                              </p:par>
                              <p:par>
                                <p:cTn id="71" presetID="53" presetClass="entr" presetSubtype="16" fill="hold" grpId="0" nodeType="withEffect">
                                  <p:stCondLst>
                                    <p:cond delay="200"/>
                                  </p:stCondLst>
                                  <p:childTnLst>
                                    <p:set>
                                      <p:cBhvr>
                                        <p:cTn id="72" dur="1" fill="hold">
                                          <p:stCondLst>
                                            <p:cond delay="0"/>
                                          </p:stCondLst>
                                        </p:cTn>
                                        <p:tgtEl>
                                          <p:spTgt spid="41"/>
                                        </p:tgtEl>
                                        <p:attrNameLst>
                                          <p:attrName>style.visibility</p:attrName>
                                        </p:attrNameLst>
                                      </p:cBhvr>
                                      <p:to>
                                        <p:strVal val="visible"/>
                                      </p:to>
                                    </p:set>
                                    <p:anim calcmode="lin" valueType="num">
                                      <p:cBhvr>
                                        <p:cTn id="73" dur="500" fill="hold"/>
                                        <p:tgtEl>
                                          <p:spTgt spid="41"/>
                                        </p:tgtEl>
                                        <p:attrNameLst>
                                          <p:attrName>ppt_w</p:attrName>
                                        </p:attrNameLst>
                                      </p:cBhvr>
                                      <p:tavLst>
                                        <p:tav tm="0">
                                          <p:val>
                                            <p:fltVal val="0"/>
                                          </p:val>
                                        </p:tav>
                                        <p:tav tm="100000">
                                          <p:val>
                                            <p:strVal val="#ppt_w"/>
                                          </p:val>
                                        </p:tav>
                                      </p:tavLst>
                                    </p:anim>
                                    <p:anim calcmode="lin" valueType="num">
                                      <p:cBhvr>
                                        <p:cTn id="74" dur="500" fill="hold"/>
                                        <p:tgtEl>
                                          <p:spTgt spid="41"/>
                                        </p:tgtEl>
                                        <p:attrNameLst>
                                          <p:attrName>ppt_h</p:attrName>
                                        </p:attrNameLst>
                                      </p:cBhvr>
                                      <p:tavLst>
                                        <p:tav tm="0">
                                          <p:val>
                                            <p:fltVal val="0"/>
                                          </p:val>
                                        </p:tav>
                                        <p:tav tm="100000">
                                          <p:val>
                                            <p:strVal val="#ppt_h"/>
                                          </p:val>
                                        </p:tav>
                                      </p:tavLst>
                                    </p:anim>
                                    <p:animEffect transition="in" filter="fade">
                                      <p:cBhvr>
                                        <p:cTn id="75" dur="500"/>
                                        <p:tgtEl>
                                          <p:spTgt spid="41"/>
                                        </p:tgtEl>
                                      </p:cBhvr>
                                    </p:animEffect>
                                  </p:childTnLst>
                                </p:cTn>
                              </p:par>
                              <p:par>
                                <p:cTn id="76" presetID="53" presetClass="entr" presetSubtype="16" fill="hold" grpId="0" nodeType="withEffect">
                                  <p:stCondLst>
                                    <p:cond delay="200"/>
                                  </p:stCondLst>
                                  <p:childTnLst>
                                    <p:set>
                                      <p:cBhvr>
                                        <p:cTn id="77" dur="1" fill="hold">
                                          <p:stCondLst>
                                            <p:cond delay="0"/>
                                          </p:stCondLst>
                                        </p:cTn>
                                        <p:tgtEl>
                                          <p:spTgt spid="42">
                                            <p:txEl>
                                              <p:pRg st="0" end="0"/>
                                            </p:txEl>
                                          </p:spTgt>
                                        </p:tgtEl>
                                        <p:attrNameLst>
                                          <p:attrName>style.visibility</p:attrName>
                                        </p:attrNameLst>
                                      </p:cBhvr>
                                      <p:to>
                                        <p:strVal val="visible"/>
                                      </p:to>
                                    </p:set>
                                    <p:anim calcmode="lin" valueType="num">
                                      <p:cBhvr>
                                        <p:cTn id="78" dur="5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79" dur="5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80" dur="500"/>
                                        <p:tgtEl>
                                          <p:spTgt spid="42">
                                            <p:txEl>
                                              <p:pRg st="0" end="0"/>
                                            </p:txEl>
                                          </p:spTgt>
                                        </p:tgtEl>
                                      </p:cBhvr>
                                    </p:animEffect>
                                  </p:childTnLst>
                                </p:cTn>
                              </p:par>
                            </p:childTnLst>
                          </p:cTn>
                        </p:par>
                        <p:par>
                          <p:cTn id="81" fill="hold">
                            <p:stCondLst>
                              <p:cond delay="700"/>
                            </p:stCondLst>
                            <p:childTnLst>
                              <p:par>
                                <p:cTn id="82" presetID="9" presetClass="entr" presetSubtype="0" fill="hold" nodeType="afterEffect">
                                  <p:stCondLst>
                                    <p:cond delay="100"/>
                                  </p:stCondLst>
                                  <p:childTnLst>
                                    <p:set>
                                      <p:cBhvr>
                                        <p:cTn id="83" dur="1" fill="hold">
                                          <p:stCondLst>
                                            <p:cond delay="0"/>
                                          </p:stCondLst>
                                        </p:cTn>
                                        <p:tgtEl>
                                          <p:spTgt spid="43"/>
                                        </p:tgtEl>
                                        <p:attrNameLst>
                                          <p:attrName>style.visibility</p:attrName>
                                        </p:attrNameLst>
                                      </p:cBhvr>
                                      <p:to>
                                        <p:strVal val="visible"/>
                                      </p:to>
                                    </p:set>
                                    <p:animEffect transition="in" filter="dissolve">
                                      <p:cBhvr>
                                        <p:cTn id="84" dur="500"/>
                                        <p:tgtEl>
                                          <p:spTgt spid="43"/>
                                        </p:tgtEl>
                                      </p:cBhvr>
                                    </p:animEffect>
                                  </p:childTnLst>
                                </p:cTn>
                              </p:par>
                            </p:childTnLst>
                          </p:cTn>
                        </p:par>
                        <p:par>
                          <p:cTn id="85" fill="hold">
                            <p:stCondLst>
                              <p:cond delay="1300"/>
                            </p:stCondLst>
                            <p:childTnLst>
                              <p:par>
                                <p:cTn id="86" presetID="9" presetClass="entr" presetSubtype="0" fill="hold" grpId="0" nodeType="afterEffect">
                                  <p:stCondLst>
                                    <p:cond delay="100"/>
                                  </p:stCondLst>
                                  <p:childTnLst>
                                    <p:set>
                                      <p:cBhvr>
                                        <p:cTn id="87" dur="1" fill="hold">
                                          <p:stCondLst>
                                            <p:cond delay="0"/>
                                          </p:stCondLst>
                                        </p:cTn>
                                        <p:tgtEl>
                                          <p:spTgt spid="50"/>
                                        </p:tgtEl>
                                        <p:attrNameLst>
                                          <p:attrName>style.visibility</p:attrName>
                                        </p:attrNameLst>
                                      </p:cBhvr>
                                      <p:to>
                                        <p:strVal val="visible"/>
                                      </p:to>
                                    </p:set>
                                    <p:animEffect transition="in" filter="dissolve">
                                      <p:cBhvr>
                                        <p:cTn id="88" dur="500"/>
                                        <p:tgtEl>
                                          <p:spTgt spid="50"/>
                                        </p:tgtEl>
                                      </p:cBhvr>
                                    </p:animEffect>
                                  </p:childTnLst>
                                </p:cTn>
                              </p:par>
                            </p:childTnLst>
                          </p:cTn>
                        </p:par>
                        <p:par>
                          <p:cTn id="89" fill="hold">
                            <p:stCondLst>
                              <p:cond delay="1900"/>
                            </p:stCondLst>
                            <p:childTnLst>
                              <p:par>
                                <p:cTn id="90" presetID="9" presetClass="entr" presetSubtype="0" fill="hold" grpId="0" nodeType="afterEffect">
                                  <p:stCondLst>
                                    <p:cond delay="100"/>
                                  </p:stCondLst>
                                  <p:childTnLst>
                                    <p:set>
                                      <p:cBhvr>
                                        <p:cTn id="91" dur="1" fill="hold">
                                          <p:stCondLst>
                                            <p:cond delay="0"/>
                                          </p:stCondLst>
                                        </p:cTn>
                                        <p:tgtEl>
                                          <p:spTgt spid="46"/>
                                        </p:tgtEl>
                                        <p:attrNameLst>
                                          <p:attrName>style.visibility</p:attrName>
                                        </p:attrNameLst>
                                      </p:cBhvr>
                                      <p:to>
                                        <p:strVal val="visible"/>
                                      </p:to>
                                    </p:set>
                                    <p:animEffect transition="in" filter="dissolve">
                                      <p:cBhvr>
                                        <p:cTn id="92" dur="500"/>
                                        <p:tgtEl>
                                          <p:spTgt spid="46"/>
                                        </p:tgtEl>
                                      </p:cBhvr>
                                    </p:animEffect>
                                  </p:childTnLst>
                                </p:cTn>
                              </p:par>
                            </p:childTnLst>
                          </p:cTn>
                        </p:par>
                        <p:par>
                          <p:cTn id="93" fill="hold">
                            <p:stCondLst>
                              <p:cond delay="2500"/>
                            </p:stCondLst>
                            <p:childTnLst>
                              <p:par>
                                <p:cTn id="94" presetID="9" presetClass="entr" presetSubtype="0" fill="hold" grpId="0" nodeType="afterEffect">
                                  <p:stCondLst>
                                    <p:cond delay="100"/>
                                  </p:stCondLst>
                                  <p:childTnLst>
                                    <p:set>
                                      <p:cBhvr>
                                        <p:cTn id="95" dur="1" fill="hold">
                                          <p:stCondLst>
                                            <p:cond delay="0"/>
                                          </p:stCondLst>
                                        </p:cTn>
                                        <p:tgtEl>
                                          <p:spTgt spid="48"/>
                                        </p:tgtEl>
                                        <p:attrNameLst>
                                          <p:attrName>style.visibility</p:attrName>
                                        </p:attrNameLst>
                                      </p:cBhvr>
                                      <p:to>
                                        <p:strVal val="visible"/>
                                      </p:to>
                                    </p:set>
                                    <p:animEffect transition="in" filter="dissolve">
                                      <p:cBhvr>
                                        <p:cTn id="96" dur="500"/>
                                        <p:tgtEl>
                                          <p:spTgt spid="48"/>
                                        </p:tgtEl>
                                      </p:cBhvr>
                                    </p:animEffect>
                                  </p:childTnLst>
                                </p:cTn>
                              </p:par>
                            </p:childTnLst>
                          </p:cTn>
                        </p:par>
                        <p:par>
                          <p:cTn id="97" fill="hold">
                            <p:stCondLst>
                              <p:cond delay="3100"/>
                            </p:stCondLst>
                            <p:childTnLst>
                              <p:par>
                                <p:cTn id="98" presetID="9" presetClass="entr" presetSubtype="0" fill="hold" grpId="0" nodeType="afterEffect">
                                  <p:stCondLst>
                                    <p:cond delay="100"/>
                                  </p:stCondLst>
                                  <p:childTnLst>
                                    <p:set>
                                      <p:cBhvr>
                                        <p:cTn id="99" dur="1" fill="hold">
                                          <p:stCondLst>
                                            <p:cond delay="0"/>
                                          </p:stCondLst>
                                        </p:cTn>
                                        <p:tgtEl>
                                          <p:spTgt spid="44"/>
                                        </p:tgtEl>
                                        <p:attrNameLst>
                                          <p:attrName>style.visibility</p:attrName>
                                        </p:attrNameLst>
                                      </p:cBhvr>
                                      <p:to>
                                        <p:strVal val="visible"/>
                                      </p:to>
                                    </p:set>
                                    <p:animEffect transition="in" filter="dissolve">
                                      <p:cBhvr>
                                        <p:cTn id="100" dur="500"/>
                                        <p:tgtEl>
                                          <p:spTgt spid="44"/>
                                        </p:tgtEl>
                                      </p:cBhvr>
                                    </p:animEffect>
                                  </p:childTnLst>
                                </p:cTn>
                              </p:par>
                            </p:childTnLst>
                          </p:cTn>
                        </p:par>
                        <p:par>
                          <p:cTn id="101" fill="hold">
                            <p:stCondLst>
                              <p:cond delay="3700"/>
                            </p:stCondLst>
                            <p:childTnLst>
                              <p:par>
                                <p:cTn id="102" presetID="9" presetClass="entr" presetSubtype="0" fill="hold" grpId="0" nodeType="afterEffect">
                                  <p:stCondLst>
                                    <p:cond delay="100"/>
                                  </p:stCondLst>
                                  <p:childTnLst>
                                    <p:set>
                                      <p:cBhvr>
                                        <p:cTn id="103" dur="1" fill="hold">
                                          <p:stCondLst>
                                            <p:cond delay="0"/>
                                          </p:stCondLst>
                                        </p:cTn>
                                        <p:tgtEl>
                                          <p:spTgt spid="52"/>
                                        </p:tgtEl>
                                        <p:attrNameLst>
                                          <p:attrName>style.visibility</p:attrName>
                                        </p:attrNameLst>
                                      </p:cBhvr>
                                      <p:to>
                                        <p:strVal val="visible"/>
                                      </p:to>
                                    </p:set>
                                    <p:animEffect transition="in" filter="dissolve">
                                      <p:cBhvr>
                                        <p:cTn id="104" dur="500"/>
                                        <p:tgtEl>
                                          <p:spTgt spid="52"/>
                                        </p:tgtEl>
                                      </p:cBhvr>
                                    </p:animEffect>
                                  </p:childTnLst>
                                </p:cTn>
                              </p:par>
                            </p:childTnLst>
                          </p:cTn>
                        </p:par>
                        <p:par>
                          <p:cTn id="105" fill="hold">
                            <p:stCondLst>
                              <p:cond delay="4300"/>
                            </p:stCondLst>
                            <p:childTnLst>
                              <p:par>
                                <p:cTn id="106" presetID="9" presetClass="entr" presetSubtype="0" fill="hold" grpId="0" nodeType="afterEffect">
                                  <p:stCondLst>
                                    <p:cond delay="100"/>
                                  </p:stCondLst>
                                  <p:childTnLst>
                                    <p:set>
                                      <p:cBhvr>
                                        <p:cTn id="107" dur="1" fill="hold">
                                          <p:stCondLst>
                                            <p:cond delay="0"/>
                                          </p:stCondLst>
                                        </p:cTn>
                                        <p:tgtEl>
                                          <p:spTgt spid="51"/>
                                        </p:tgtEl>
                                        <p:attrNameLst>
                                          <p:attrName>style.visibility</p:attrName>
                                        </p:attrNameLst>
                                      </p:cBhvr>
                                      <p:to>
                                        <p:strVal val="visible"/>
                                      </p:to>
                                    </p:set>
                                    <p:animEffect transition="in" filter="dissolve">
                                      <p:cBhvr>
                                        <p:cTn id="108" dur="500"/>
                                        <p:tgtEl>
                                          <p:spTgt spid="51"/>
                                        </p:tgtEl>
                                      </p:cBhvr>
                                    </p:animEffect>
                                  </p:childTnLst>
                                </p:cTn>
                              </p:par>
                            </p:childTnLst>
                          </p:cTn>
                        </p:par>
                        <p:par>
                          <p:cTn id="109" fill="hold">
                            <p:stCondLst>
                              <p:cond delay="4900"/>
                            </p:stCondLst>
                            <p:childTnLst>
                              <p:par>
                                <p:cTn id="110" presetID="9" presetClass="entr" presetSubtype="0" fill="hold" grpId="0" nodeType="afterEffect">
                                  <p:stCondLst>
                                    <p:cond delay="100"/>
                                  </p:stCondLst>
                                  <p:childTnLst>
                                    <p:set>
                                      <p:cBhvr>
                                        <p:cTn id="111" dur="1" fill="hold">
                                          <p:stCondLst>
                                            <p:cond delay="0"/>
                                          </p:stCondLst>
                                        </p:cTn>
                                        <p:tgtEl>
                                          <p:spTgt spid="47"/>
                                        </p:tgtEl>
                                        <p:attrNameLst>
                                          <p:attrName>style.visibility</p:attrName>
                                        </p:attrNameLst>
                                      </p:cBhvr>
                                      <p:to>
                                        <p:strVal val="visible"/>
                                      </p:to>
                                    </p:set>
                                    <p:animEffect transition="in" filter="dissolve">
                                      <p:cBhvr>
                                        <p:cTn id="112" dur="500"/>
                                        <p:tgtEl>
                                          <p:spTgt spid="47"/>
                                        </p:tgtEl>
                                      </p:cBhvr>
                                    </p:animEffect>
                                  </p:childTnLst>
                                </p:cTn>
                              </p:par>
                            </p:childTnLst>
                          </p:cTn>
                        </p:par>
                        <p:par>
                          <p:cTn id="113" fill="hold">
                            <p:stCondLst>
                              <p:cond delay="5500"/>
                            </p:stCondLst>
                            <p:childTnLst>
                              <p:par>
                                <p:cTn id="114" presetID="9" presetClass="entr" presetSubtype="0" fill="hold" grpId="0" nodeType="afterEffect">
                                  <p:stCondLst>
                                    <p:cond delay="100"/>
                                  </p:stCondLst>
                                  <p:childTnLst>
                                    <p:set>
                                      <p:cBhvr>
                                        <p:cTn id="115" dur="1" fill="hold">
                                          <p:stCondLst>
                                            <p:cond delay="0"/>
                                          </p:stCondLst>
                                        </p:cTn>
                                        <p:tgtEl>
                                          <p:spTgt spid="49"/>
                                        </p:tgtEl>
                                        <p:attrNameLst>
                                          <p:attrName>style.visibility</p:attrName>
                                        </p:attrNameLst>
                                      </p:cBhvr>
                                      <p:to>
                                        <p:strVal val="visible"/>
                                      </p:to>
                                    </p:set>
                                    <p:animEffect transition="in" filter="dissolve">
                                      <p:cBhvr>
                                        <p:cTn id="116" dur="500"/>
                                        <p:tgtEl>
                                          <p:spTgt spid="49"/>
                                        </p:tgtEl>
                                      </p:cBhvr>
                                    </p:animEffect>
                                  </p:childTnLst>
                                </p:cTn>
                              </p:par>
                            </p:childTnLst>
                          </p:cTn>
                        </p:par>
                        <p:par>
                          <p:cTn id="117" fill="hold">
                            <p:stCondLst>
                              <p:cond delay="6100"/>
                            </p:stCondLst>
                            <p:childTnLst>
                              <p:par>
                                <p:cTn id="118" presetID="9" presetClass="entr" presetSubtype="0" fill="hold" grpId="0" nodeType="afterEffect">
                                  <p:stCondLst>
                                    <p:cond delay="100"/>
                                  </p:stCondLst>
                                  <p:childTnLst>
                                    <p:set>
                                      <p:cBhvr>
                                        <p:cTn id="119" dur="1" fill="hold">
                                          <p:stCondLst>
                                            <p:cond delay="0"/>
                                          </p:stCondLst>
                                        </p:cTn>
                                        <p:tgtEl>
                                          <p:spTgt spid="45"/>
                                        </p:tgtEl>
                                        <p:attrNameLst>
                                          <p:attrName>style.visibility</p:attrName>
                                        </p:attrNameLst>
                                      </p:cBhvr>
                                      <p:to>
                                        <p:strVal val="visible"/>
                                      </p:to>
                                    </p:set>
                                    <p:animEffect transition="in" filter="dissolve">
                                      <p:cBhvr>
                                        <p:cTn id="120" dur="500"/>
                                        <p:tgtEl>
                                          <p:spTgt spid="45"/>
                                        </p:tgtEl>
                                      </p:cBhvr>
                                    </p:animEffect>
                                  </p:childTnLst>
                                </p:cTn>
                              </p:par>
                            </p:childTnLst>
                          </p:cTn>
                        </p:par>
                        <p:par>
                          <p:cTn id="121" fill="hold">
                            <p:stCondLst>
                              <p:cond delay="6700"/>
                            </p:stCondLst>
                            <p:childTnLst>
                              <p:par>
                                <p:cTn id="122" presetID="9" presetClass="entr" presetSubtype="0" fill="hold" grpId="0" nodeType="afterEffect">
                                  <p:stCondLst>
                                    <p:cond delay="100"/>
                                  </p:stCondLst>
                                  <p:childTnLst>
                                    <p:set>
                                      <p:cBhvr>
                                        <p:cTn id="123" dur="1" fill="hold">
                                          <p:stCondLst>
                                            <p:cond delay="0"/>
                                          </p:stCondLst>
                                        </p:cTn>
                                        <p:tgtEl>
                                          <p:spTgt spid="53"/>
                                        </p:tgtEl>
                                        <p:attrNameLst>
                                          <p:attrName>style.visibility</p:attrName>
                                        </p:attrNameLst>
                                      </p:cBhvr>
                                      <p:to>
                                        <p:strVal val="visible"/>
                                      </p:to>
                                    </p:set>
                                    <p:animEffect transition="in" filter="dissolve">
                                      <p:cBhvr>
                                        <p:cTn id="124" dur="500"/>
                                        <p:tgtEl>
                                          <p:spTgt spid="53"/>
                                        </p:tgtEl>
                                      </p:cBhvr>
                                    </p:animEffect>
                                  </p:childTnLst>
                                </p:cTn>
                              </p:par>
                              <p:par>
                                <p:cTn id="125" presetID="53" presetClass="entr" presetSubtype="16" fill="hold" grpId="0" nodeType="withEffect">
                                  <p:stCondLst>
                                    <p:cond delay="200"/>
                                  </p:stCondLst>
                                  <p:childTnLst>
                                    <p:set>
                                      <p:cBhvr>
                                        <p:cTn id="126" dur="1" fill="hold">
                                          <p:stCondLst>
                                            <p:cond delay="0"/>
                                          </p:stCondLst>
                                        </p:cTn>
                                        <p:tgtEl>
                                          <p:spTgt spid="54">
                                            <p:txEl>
                                              <p:pRg st="0" end="0"/>
                                            </p:txEl>
                                          </p:spTgt>
                                        </p:tgtEl>
                                        <p:attrNameLst>
                                          <p:attrName>style.visibility</p:attrName>
                                        </p:attrNameLst>
                                      </p:cBhvr>
                                      <p:to>
                                        <p:strVal val="visible"/>
                                      </p:to>
                                    </p:set>
                                    <p:anim calcmode="lin" valueType="num">
                                      <p:cBhvr>
                                        <p:cTn id="127"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28"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29" dur="500"/>
                                        <p:tgtEl>
                                          <p:spTgt spid="54">
                                            <p:txEl>
                                              <p:pRg st="0" end="0"/>
                                            </p:txEl>
                                          </p:spTgt>
                                        </p:tgtEl>
                                      </p:cBhvr>
                                    </p:animEffect>
                                  </p:childTnLst>
                                </p:cTn>
                              </p:par>
                              <p:par>
                                <p:cTn id="130" presetID="23" presetClass="entr" presetSubtype="16" fill="hold" grpId="0" nodeType="withEffect">
                                  <p:stCondLst>
                                    <p:cond delay="200"/>
                                  </p:stCondLst>
                                  <p:childTnLst>
                                    <p:set>
                                      <p:cBhvr>
                                        <p:cTn id="131" dur="1" fill="hold">
                                          <p:stCondLst>
                                            <p:cond delay="0"/>
                                          </p:stCondLst>
                                        </p:cTn>
                                        <p:tgtEl>
                                          <p:spTgt spid="55">
                                            <p:txEl>
                                              <p:pRg st="0" end="0"/>
                                            </p:txEl>
                                          </p:spTgt>
                                        </p:tgtEl>
                                        <p:attrNameLst>
                                          <p:attrName>style.visibility</p:attrName>
                                        </p:attrNameLst>
                                      </p:cBhvr>
                                      <p:to>
                                        <p:strVal val="visible"/>
                                      </p:to>
                                    </p:set>
                                    <p:anim calcmode="lin" valueType="num">
                                      <p:cBhvr>
                                        <p:cTn id="132"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133" dur="500" fill="hold"/>
                                        <p:tgtEl>
                                          <p:spTgt spid="55">
                                            <p:txEl>
                                              <p:pRg st="0" end="0"/>
                                            </p:txEl>
                                          </p:spTgt>
                                        </p:tgtEl>
                                        <p:attrNameLst>
                                          <p:attrName>ppt_h</p:attrName>
                                        </p:attrNameLst>
                                      </p:cBhvr>
                                      <p:tavLst>
                                        <p:tav tm="0">
                                          <p:val>
                                            <p:fltVal val="0"/>
                                          </p:val>
                                        </p:tav>
                                        <p:tav tm="100000">
                                          <p:val>
                                            <p:strVal val="#ppt_h"/>
                                          </p:val>
                                        </p:tav>
                                      </p:tavLst>
                                    </p:anim>
                                  </p:childTnLst>
                                </p:cTn>
                              </p:par>
                              <p:par>
                                <p:cTn id="134" presetID="53" presetClass="entr" presetSubtype="16" fill="hold" grpId="0" nodeType="withEffect">
                                  <p:stCondLst>
                                    <p:cond delay="200"/>
                                  </p:stCondLst>
                                  <p:childTnLst>
                                    <p:set>
                                      <p:cBhvr>
                                        <p:cTn id="135" dur="1" fill="hold">
                                          <p:stCondLst>
                                            <p:cond delay="0"/>
                                          </p:stCondLst>
                                        </p:cTn>
                                        <p:tgtEl>
                                          <p:spTgt spid="56"/>
                                        </p:tgtEl>
                                        <p:attrNameLst>
                                          <p:attrName>style.visibility</p:attrName>
                                        </p:attrNameLst>
                                      </p:cBhvr>
                                      <p:to>
                                        <p:strVal val="visible"/>
                                      </p:to>
                                    </p:set>
                                    <p:anim calcmode="lin" valueType="num">
                                      <p:cBhvr>
                                        <p:cTn id="136" dur="500" fill="hold"/>
                                        <p:tgtEl>
                                          <p:spTgt spid="56"/>
                                        </p:tgtEl>
                                        <p:attrNameLst>
                                          <p:attrName>ppt_w</p:attrName>
                                        </p:attrNameLst>
                                      </p:cBhvr>
                                      <p:tavLst>
                                        <p:tav tm="0">
                                          <p:val>
                                            <p:fltVal val="0"/>
                                          </p:val>
                                        </p:tav>
                                        <p:tav tm="100000">
                                          <p:val>
                                            <p:strVal val="#ppt_w"/>
                                          </p:val>
                                        </p:tav>
                                      </p:tavLst>
                                    </p:anim>
                                    <p:anim calcmode="lin" valueType="num">
                                      <p:cBhvr>
                                        <p:cTn id="137" dur="500" fill="hold"/>
                                        <p:tgtEl>
                                          <p:spTgt spid="56"/>
                                        </p:tgtEl>
                                        <p:attrNameLst>
                                          <p:attrName>ppt_h</p:attrName>
                                        </p:attrNameLst>
                                      </p:cBhvr>
                                      <p:tavLst>
                                        <p:tav tm="0">
                                          <p:val>
                                            <p:fltVal val="0"/>
                                          </p:val>
                                        </p:tav>
                                        <p:tav tm="100000">
                                          <p:val>
                                            <p:strVal val="#ppt_h"/>
                                          </p:val>
                                        </p:tav>
                                      </p:tavLst>
                                    </p:anim>
                                    <p:animEffect transition="in" filter="fade">
                                      <p:cBhvr>
                                        <p:cTn id="138" dur="500"/>
                                        <p:tgtEl>
                                          <p:spTgt spid="56"/>
                                        </p:tgtEl>
                                      </p:cBhvr>
                                    </p:animEffect>
                                  </p:childTnLst>
                                </p:cTn>
                              </p:par>
                              <p:par>
                                <p:cTn id="139" presetID="53" presetClass="entr" presetSubtype="16" fill="hold" grpId="0" nodeType="withEffect">
                                  <p:stCondLst>
                                    <p:cond delay="200"/>
                                  </p:stCondLst>
                                  <p:childTnLst>
                                    <p:set>
                                      <p:cBhvr>
                                        <p:cTn id="140" dur="1" fill="hold">
                                          <p:stCondLst>
                                            <p:cond delay="0"/>
                                          </p:stCondLst>
                                        </p:cTn>
                                        <p:tgtEl>
                                          <p:spTgt spid="57">
                                            <p:txEl>
                                              <p:pRg st="0" end="0"/>
                                            </p:txEl>
                                          </p:spTgt>
                                        </p:tgtEl>
                                        <p:attrNameLst>
                                          <p:attrName>style.visibility</p:attrName>
                                        </p:attrNameLst>
                                      </p:cBhvr>
                                      <p:to>
                                        <p:strVal val="visible"/>
                                      </p:to>
                                    </p:set>
                                    <p:anim calcmode="lin" valueType="num">
                                      <p:cBhvr>
                                        <p:cTn id="141"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42"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43" dur="500"/>
                                        <p:tgtEl>
                                          <p:spTgt spid="57">
                                            <p:txEl>
                                              <p:pRg st="0" end="0"/>
                                            </p:txEl>
                                          </p:spTgt>
                                        </p:tgtEl>
                                      </p:cBhvr>
                                    </p:animEffect>
                                  </p:childTnLst>
                                </p:cTn>
                              </p:par>
                              <p:par>
                                <p:cTn id="144" presetID="53" presetClass="entr" presetSubtype="16" fill="hold" grpId="0" nodeType="withEffect">
                                  <p:stCondLst>
                                    <p:cond delay="200"/>
                                  </p:stCondLst>
                                  <p:childTnLst>
                                    <p:set>
                                      <p:cBhvr>
                                        <p:cTn id="145" dur="1" fill="hold">
                                          <p:stCondLst>
                                            <p:cond delay="0"/>
                                          </p:stCondLst>
                                        </p:cTn>
                                        <p:tgtEl>
                                          <p:spTgt spid="58">
                                            <p:txEl>
                                              <p:pRg st="0" end="0"/>
                                            </p:txEl>
                                          </p:spTgt>
                                        </p:tgtEl>
                                        <p:attrNameLst>
                                          <p:attrName>style.visibility</p:attrName>
                                        </p:attrNameLst>
                                      </p:cBhvr>
                                      <p:to>
                                        <p:strVal val="visible"/>
                                      </p:to>
                                    </p:set>
                                    <p:anim calcmode="lin" valueType="num">
                                      <p:cBhvr>
                                        <p:cTn id="146" dur="5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147" dur="5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148" dur="500"/>
                                        <p:tgtEl>
                                          <p:spTgt spid="58">
                                            <p:txEl>
                                              <p:pRg st="0" end="0"/>
                                            </p:txEl>
                                          </p:spTgt>
                                        </p:tgtEl>
                                      </p:cBhvr>
                                    </p:animEffect>
                                  </p:childTnLst>
                                </p:cTn>
                              </p:par>
                              <p:par>
                                <p:cTn id="149" presetID="23" presetClass="entr" presetSubtype="16" fill="hold" grpId="0" nodeType="withEffect">
                                  <p:stCondLst>
                                    <p:cond delay="200"/>
                                  </p:stCondLst>
                                  <p:childTnLst>
                                    <p:set>
                                      <p:cBhvr>
                                        <p:cTn id="150" dur="1" fill="hold">
                                          <p:stCondLst>
                                            <p:cond delay="0"/>
                                          </p:stCondLst>
                                        </p:cTn>
                                        <p:tgtEl>
                                          <p:spTgt spid="59">
                                            <p:txEl>
                                              <p:pRg st="0" end="0"/>
                                            </p:txEl>
                                          </p:spTgt>
                                        </p:tgtEl>
                                        <p:attrNameLst>
                                          <p:attrName>style.visibility</p:attrName>
                                        </p:attrNameLst>
                                      </p:cBhvr>
                                      <p:to>
                                        <p:strVal val="visible"/>
                                      </p:to>
                                    </p:set>
                                    <p:anim calcmode="lin" valueType="num">
                                      <p:cBhvr>
                                        <p:cTn id="151" dur="5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152" dur="500" fill="hold"/>
                                        <p:tgtEl>
                                          <p:spTgt spid="59">
                                            <p:txEl>
                                              <p:pRg st="0" end="0"/>
                                            </p:txEl>
                                          </p:spTgt>
                                        </p:tgtEl>
                                        <p:attrNameLst>
                                          <p:attrName>ppt_h</p:attrName>
                                        </p:attrNameLst>
                                      </p:cBhvr>
                                      <p:tavLst>
                                        <p:tav tm="0">
                                          <p:val>
                                            <p:fltVal val="0"/>
                                          </p:val>
                                        </p:tav>
                                        <p:tav tm="100000">
                                          <p:val>
                                            <p:strVal val="#ppt_h"/>
                                          </p:val>
                                        </p:tav>
                                      </p:tavLst>
                                    </p:anim>
                                  </p:childTnLst>
                                </p:cTn>
                              </p:par>
                              <p:par>
                                <p:cTn id="153" presetID="53" presetClass="entr" presetSubtype="16" fill="hold" grpId="0" nodeType="withEffect">
                                  <p:stCondLst>
                                    <p:cond delay="200"/>
                                  </p:stCondLst>
                                  <p:childTnLst>
                                    <p:set>
                                      <p:cBhvr>
                                        <p:cTn id="154" dur="1" fill="hold">
                                          <p:stCondLst>
                                            <p:cond delay="0"/>
                                          </p:stCondLst>
                                        </p:cTn>
                                        <p:tgtEl>
                                          <p:spTgt spid="60"/>
                                        </p:tgtEl>
                                        <p:attrNameLst>
                                          <p:attrName>style.visibility</p:attrName>
                                        </p:attrNameLst>
                                      </p:cBhvr>
                                      <p:to>
                                        <p:strVal val="visible"/>
                                      </p:to>
                                    </p:set>
                                    <p:anim calcmode="lin" valueType="num">
                                      <p:cBhvr>
                                        <p:cTn id="155" dur="500" fill="hold"/>
                                        <p:tgtEl>
                                          <p:spTgt spid="60"/>
                                        </p:tgtEl>
                                        <p:attrNameLst>
                                          <p:attrName>ppt_w</p:attrName>
                                        </p:attrNameLst>
                                      </p:cBhvr>
                                      <p:tavLst>
                                        <p:tav tm="0">
                                          <p:val>
                                            <p:fltVal val="0"/>
                                          </p:val>
                                        </p:tav>
                                        <p:tav tm="100000">
                                          <p:val>
                                            <p:strVal val="#ppt_w"/>
                                          </p:val>
                                        </p:tav>
                                      </p:tavLst>
                                    </p:anim>
                                    <p:anim calcmode="lin" valueType="num">
                                      <p:cBhvr>
                                        <p:cTn id="156" dur="500" fill="hold"/>
                                        <p:tgtEl>
                                          <p:spTgt spid="60"/>
                                        </p:tgtEl>
                                        <p:attrNameLst>
                                          <p:attrName>ppt_h</p:attrName>
                                        </p:attrNameLst>
                                      </p:cBhvr>
                                      <p:tavLst>
                                        <p:tav tm="0">
                                          <p:val>
                                            <p:fltVal val="0"/>
                                          </p:val>
                                        </p:tav>
                                        <p:tav tm="100000">
                                          <p:val>
                                            <p:strVal val="#ppt_h"/>
                                          </p:val>
                                        </p:tav>
                                      </p:tavLst>
                                    </p:anim>
                                    <p:animEffect transition="in" filter="fade">
                                      <p:cBhvr>
                                        <p:cTn id="157" dur="500"/>
                                        <p:tgtEl>
                                          <p:spTgt spid="60"/>
                                        </p:tgtEl>
                                      </p:cBhvr>
                                    </p:animEffect>
                                  </p:childTnLst>
                                </p:cTn>
                              </p:par>
                              <p:par>
                                <p:cTn id="158" presetID="53" presetClass="entr" presetSubtype="16" fill="hold" grpId="0" nodeType="withEffect">
                                  <p:stCondLst>
                                    <p:cond delay="200"/>
                                  </p:stCondLst>
                                  <p:childTnLst>
                                    <p:set>
                                      <p:cBhvr>
                                        <p:cTn id="159" dur="1" fill="hold">
                                          <p:stCondLst>
                                            <p:cond delay="0"/>
                                          </p:stCondLst>
                                        </p:cTn>
                                        <p:tgtEl>
                                          <p:spTgt spid="61">
                                            <p:txEl>
                                              <p:pRg st="0" end="0"/>
                                            </p:txEl>
                                          </p:spTgt>
                                        </p:tgtEl>
                                        <p:attrNameLst>
                                          <p:attrName>style.visibility</p:attrName>
                                        </p:attrNameLst>
                                      </p:cBhvr>
                                      <p:to>
                                        <p:strVal val="visible"/>
                                      </p:to>
                                    </p:set>
                                    <p:anim calcmode="lin" valueType="num">
                                      <p:cBhvr>
                                        <p:cTn id="160" dur="5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161" dur="5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162" dur="500"/>
                                        <p:tgtEl>
                                          <p:spTgt spid="61">
                                            <p:txEl>
                                              <p:pRg st="0" end="0"/>
                                            </p:txEl>
                                          </p:spTgt>
                                        </p:tgtEl>
                                      </p:cBhvr>
                                    </p:animEffect>
                                  </p:childTnLst>
                                </p:cTn>
                              </p:par>
                              <p:par>
                                <p:cTn id="163" presetID="42" presetClass="entr" presetSubtype="0" fill="hold" grpId="0" nodeType="withEffect">
                                  <p:stCondLst>
                                    <p:cond delay="200"/>
                                  </p:stCondLst>
                                  <p:childTnLst>
                                    <p:set>
                                      <p:cBhvr>
                                        <p:cTn id="164" dur="1" fill="hold">
                                          <p:stCondLst>
                                            <p:cond delay="0"/>
                                          </p:stCondLst>
                                        </p:cTn>
                                        <p:tgtEl>
                                          <p:spTgt spid="62">
                                            <p:txEl>
                                              <p:pRg st="0" end="0"/>
                                            </p:txEl>
                                          </p:spTgt>
                                        </p:tgtEl>
                                        <p:attrNameLst>
                                          <p:attrName>style.visibility</p:attrName>
                                        </p:attrNameLst>
                                      </p:cBhvr>
                                      <p:to>
                                        <p:strVal val="visible"/>
                                      </p:to>
                                    </p:set>
                                    <p:animEffect transition="in" filter="fade">
                                      <p:cBhvr>
                                        <p:cTn id="165" dur="400"/>
                                        <p:tgtEl>
                                          <p:spTgt spid="62">
                                            <p:txEl>
                                              <p:pRg st="0" end="0"/>
                                            </p:txEl>
                                          </p:spTgt>
                                        </p:tgtEl>
                                      </p:cBhvr>
                                    </p:animEffect>
                                    <p:anim calcmode="lin" valueType="num">
                                      <p:cBhvr>
                                        <p:cTn id="166" dur="4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167" dur="400" fill="hold"/>
                                        <p:tgtEl>
                                          <p:spTgt spid="62">
                                            <p:txEl>
                                              <p:pRg st="0" end="0"/>
                                            </p:txEl>
                                          </p:spTgt>
                                        </p:tgtEl>
                                        <p:attrNameLst>
                                          <p:attrName>ppt_y</p:attrName>
                                        </p:attrNameLst>
                                      </p:cBhvr>
                                      <p:tavLst>
                                        <p:tav tm="0">
                                          <p:val>
                                            <p:strVal val="#ppt_y+.1"/>
                                          </p:val>
                                        </p:tav>
                                        <p:tav tm="100000">
                                          <p:val>
                                            <p:strVal val="#ppt_y"/>
                                          </p:val>
                                        </p:tav>
                                      </p:tavLst>
                                    </p:anim>
                                  </p:childTnLst>
                                </p:cTn>
                              </p:par>
                              <p:par>
                                <p:cTn id="168" presetID="42" presetClass="entr" presetSubtype="0" fill="hold" grpId="0" nodeType="withEffect">
                                  <p:stCondLst>
                                    <p:cond delay="200"/>
                                  </p:stCondLst>
                                  <p:childTnLst>
                                    <p:set>
                                      <p:cBhvr>
                                        <p:cTn id="169" dur="1" fill="hold">
                                          <p:stCondLst>
                                            <p:cond delay="0"/>
                                          </p:stCondLst>
                                        </p:cTn>
                                        <p:tgtEl>
                                          <p:spTgt spid="63">
                                            <p:txEl>
                                              <p:pRg st="0" end="0"/>
                                            </p:txEl>
                                          </p:spTgt>
                                        </p:tgtEl>
                                        <p:attrNameLst>
                                          <p:attrName>style.visibility</p:attrName>
                                        </p:attrNameLst>
                                      </p:cBhvr>
                                      <p:to>
                                        <p:strVal val="visible"/>
                                      </p:to>
                                    </p:set>
                                    <p:animEffect transition="in" filter="fade">
                                      <p:cBhvr>
                                        <p:cTn id="170" dur="400"/>
                                        <p:tgtEl>
                                          <p:spTgt spid="63">
                                            <p:txEl>
                                              <p:pRg st="0" end="0"/>
                                            </p:txEl>
                                          </p:spTgt>
                                        </p:tgtEl>
                                      </p:cBhvr>
                                    </p:animEffect>
                                    <p:anim calcmode="lin" valueType="num">
                                      <p:cBhvr>
                                        <p:cTn id="171" dur="4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172" dur="400" fill="hold"/>
                                        <p:tgtEl>
                                          <p:spTgt spid="63">
                                            <p:txEl>
                                              <p:pRg st="0" end="0"/>
                                            </p:txEl>
                                          </p:spTgt>
                                        </p:tgtEl>
                                        <p:attrNameLst>
                                          <p:attrName>ppt_y</p:attrName>
                                        </p:attrNameLst>
                                      </p:cBhvr>
                                      <p:tavLst>
                                        <p:tav tm="0">
                                          <p:val>
                                            <p:strVal val="#ppt_y+.1"/>
                                          </p:val>
                                        </p:tav>
                                        <p:tav tm="100000">
                                          <p:val>
                                            <p:strVal val="#ppt_y"/>
                                          </p:val>
                                        </p:tav>
                                      </p:tavLst>
                                    </p:anim>
                                  </p:childTnLst>
                                </p:cTn>
                              </p:par>
                              <p:par>
                                <p:cTn id="173" presetID="42" presetClass="entr" presetSubtype="0" fill="hold" grpId="0" nodeType="withEffect">
                                  <p:stCondLst>
                                    <p:cond delay="200"/>
                                  </p:stCondLst>
                                  <p:childTnLst>
                                    <p:set>
                                      <p:cBhvr>
                                        <p:cTn id="174" dur="1" fill="hold">
                                          <p:stCondLst>
                                            <p:cond delay="0"/>
                                          </p:stCondLst>
                                        </p:cTn>
                                        <p:tgtEl>
                                          <p:spTgt spid="64">
                                            <p:txEl>
                                              <p:pRg st="0" end="0"/>
                                            </p:txEl>
                                          </p:spTgt>
                                        </p:tgtEl>
                                        <p:attrNameLst>
                                          <p:attrName>style.visibility</p:attrName>
                                        </p:attrNameLst>
                                      </p:cBhvr>
                                      <p:to>
                                        <p:strVal val="visible"/>
                                      </p:to>
                                    </p:set>
                                    <p:animEffect transition="in" filter="fade">
                                      <p:cBhvr>
                                        <p:cTn id="175" dur="400"/>
                                        <p:tgtEl>
                                          <p:spTgt spid="64">
                                            <p:txEl>
                                              <p:pRg st="0" end="0"/>
                                            </p:txEl>
                                          </p:spTgt>
                                        </p:tgtEl>
                                      </p:cBhvr>
                                    </p:animEffect>
                                    <p:anim calcmode="lin" valueType="num">
                                      <p:cBhvr>
                                        <p:cTn id="176" dur="4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177" dur="400" fill="hold"/>
                                        <p:tgtEl>
                                          <p:spTgt spid="64">
                                            <p:txEl>
                                              <p:pRg st="0" end="0"/>
                                            </p:txEl>
                                          </p:spTgt>
                                        </p:tgtEl>
                                        <p:attrNameLst>
                                          <p:attrName>ppt_y</p:attrName>
                                        </p:attrNameLst>
                                      </p:cBhvr>
                                      <p:tavLst>
                                        <p:tav tm="0">
                                          <p:val>
                                            <p:strVal val="#ppt_y+.1"/>
                                          </p:val>
                                        </p:tav>
                                        <p:tav tm="100000">
                                          <p:val>
                                            <p:strVal val="#ppt_y"/>
                                          </p:val>
                                        </p:tav>
                                      </p:tavLst>
                                    </p:anim>
                                  </p:childTnLst>
                                </p:cTn>
                              </p:par>
                              <p:par>
                                <p:cTn id="178" presetID="42" presetClass="entr" presetSubtype="0" fill="hold" grpId="0" nodeType="withEffect">
                                  <p:stCondLst>
                                    <p:cond delay="200"/>
                                  </p:stCondLst>
                                  <p:childTnLst>
                                    <p:set>
                                      <p:cBhvr>
                                        <p:cTn id="179" dur="1" fill="hold">
                                          <p:stCondLst>
                                            <p:cond delay="0"/>
                                          </p:stCondLst>
                                        </p:cTn>
                                        <p:tgtEl>
                                          <p:spTgt spid="65">
                                            <p:txEl>
                                              <p:pRg st="0" end="0"/>
                                            </p:txEl>
                                          </p:spTgt>
                                        </p:tgtEl>
                                        <p:attrNameLst>
                                          <p:attrName>style.visibility</p:attrName>
                                        </p:attrNameLst>
                                      </p:cBhvr>
                                      <p:to>
                                        <p:strVal val="visible"/>
                                      </p:to>
                                    </p:set>
                                    <p:animEffect transition="in" filter="fade">
                                      <p:cBhvr>
                                        <p:cTn id="180" dur="400"/>
                                        <p:tgtEl>
                                          <p:spTgt spid="65">
                                            <p:txEl>
                                              <p:pRg st="0" end="0"/>
                                            </p:txEl>
                                          </p:spTgt>
                                        </p:tgtEl>
                                      </p:cBhvr>
                                    </p:animEffect>
                                    <p:anim calcmode="lin" valueType="num">
                                      <p:cBhvr>
                                        <p:cTn id="181" dur="4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182" dur="400" fill="hold"/>
                                        <p:tgtEl>
                                          <p:spTgt spid="65">
                                            <p:txEl>
                                              <p:pRg st="0" end="0"/>
                                            </p:txEl>
                                          </p:spTgt>
                                        </p:tgtEl>
                                        <p:attrNameLst>
                                          <p:attrName>ppt_y</p:attrName>
                                        </p:attrNameLst>
                                      </p:cBhvr>
                                      <p:tavLst>
                                        <p:tav tm="0">
                                          <p:val>
                                            <p:strVal val="#ppt_y+.1"/>
                                          </p:val>
                                        </p:tav>
                                        <p:tav tm="100000">
                                          <p:val>
                                            <p:strVal val="#ppt_y"/>
                                          </p:val>
                                        </p:tav>
                                      </p:tavLst>
                                    </p:anim>
                                  </p:childTnLst>
                                </p:cTn>
                              </p:par>
                              <p:par>
                                <p:cTn id="183" presetID="42" presetClass="entr" presetSubtype="0" fill="hold" grpId="0" nodeType="withEffect">
                                  <p:stCondLst>
                                    <p:cond delay="200"/>
                                  </p:stCondLst>
                                  <p:childTnLst>
                                    <p:set>
                                      <p:cBhvr>
                                        <p:cTn id="184" dur="1" fill="hold">
                                          <p:stCondLst>
                                            <p:cond delay="0"/>
                                          </p:stCondLst>
                                        </p:cTn>
                                        <p:tgtEl>
                                          <p:spTgt spid="66">
                                            <p:txEl>
                                              <p:pRg st="0" end="0"/>
                                            </p:txEl>
                                          </p:spTgt>
                                        </p:tgtEl>
                                        <p:attrNameLst>
                                          <p:attrName>style.visibility</p:attrName>
                                        </p:attrNameLst>
                                      </p:cBhvr>
                                      <p:to>
                                        <p:strVal val="visible"/>
                                      </p:to>
                                    </p:set>
                                    <p:animEffect transition="in" filter="fade">
                                      <p:cBhvr>
                                        <p:cTn id="185" dur="400"/>
                                        <p:tgtEl>
                                          <p:spTgt spid="66">
                                            <p:txEl>
                                              <p:pRg st="0" end="0"/>
                                            </p:txEl>
                                          </p:spTgt>
                                        </p:tgtEl>
                                      </p:cBhvr>
                                    </p:animEffect>
                                    <p:anim calcmode="lin" valueType="num">
                                      <p:cBhvr>
                                        <p:cTn id="186" dur="4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187" dur="400" fill="hold"/>
                                        <p:tgtEl>
                                          <p:spTgt spid="6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tmplLst>
          <p:tmpl lvl="1">
            <p:tnLst>
              <p:par>
                <p:cTn presetID="53" presetClass="entr" presetSubtype="16"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build="p">
        <p:tmplLst>
          <p:tmpl lvl="1">
            <p:tnLst>
              <p:par>
                <p:cTn presetID="23" presetClass="entr" presetSubtype="16"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childTnLst>
                </p:cTn>
              </p:par>
            </p:tnLst>
          </p:tmpl>
        </p:tmplLst>
      </p:bldP>
      <p:bldP spid="29" grpId="0" animBg="1"/>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2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childTnLst>
                </p:cTn>
              </p:par>
            </p:tnLst>
          </p:tmpl>
        </p:tmplLst>
      </p:bldP>
      <p:bldP spid="33" grpId="0" animBg="1"/>
      <p:bldP spid="34" grpId="0" build="p">
        <p:tmplLst>
          <p:tmpl lvl="1">
            <p:tnLst>
              <p:par>
                <p:cTn presetID="5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35" grpId="0" build="p">
        <p:tmplLst>
          <p:tmpl lvl="1">
            <p:tnLst>
              <p:par>
                <p:cTn presetID="53" presetClass="entr" presetSubtype="16"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build="p">
        <p:tmplLst>
          <p:tmpl lvl="1">
            <p:tnLst>
              <p:par>
                <p:cTn presetID="2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childTnLst>
                </p:cTn>
              </p:par>
            </p:tnLst>
          </p:tmpl>
        </p:tmplLst>
      </p:bldP>
      <p:bldP spid="37" grpId="0" animBg="1"/>
      <p:bldP spid="38" grpId="0" build="p">
        <p:tmplLst>
          <p:tmpl lvl="1">
            <p:tnLst>
              <p:par>
                <p:cTn presetID="53" presetClass="entr" presetSubtype="16"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 calcmode="lin" valueType="num">
                      <p:cBhvr>
                        <p:cTn dur="500" fill="hold"/>
                        <p:tgtEl>
                          <p:spTgt spid="38"/>
                        </p:tgtEl>
                        <p:attrNameLst>
                          <p:attrName>ppt_w</p:attrName>
                        </p:attrNameLst>
                      </p:cBhvr>
                      <p:tavLst>
                        <p:tav tm="0">
                          <p:val>
                            <p:fltVal val="0"/>
                          </p:val>
                        </p:tav>
                        <p:tav tm="100000">
                          <p:val>
                            <p:strVal val="#ppt_w"/>
                          </p:val>
                        </p:tav>
                      </p:tavLst>
                    </p:anim>
                    <p:anim calcmode="lin" valueType="num">
                      <p:cBhvr>
                        <p:cTn dur="500" fill="hold"/>
                        <p:tgtEl>
                          <p:spTgt spid="38"/>
                        </p:tgtEl>
                        <p:attrNameLst>
                          <p:attrName>ppt_h</p:attrName>
                        </p:attrNameLst>
                      </p:cBhvr>
                      <p:tavLst>
                        <p:tav tm="0">
                          <p:val>
                            <p:fltVal val="0"/>
                          </p:val>
                        </p:tav>
                        <p:tav tm="100000">
                          <p:val>
                            <p:strVal val="#ppt_h"/>
                          </p:val>
                        </p:tav>
                      </p:tavLst>
                    </p:anim>
                    <p:animEffect transition="in" filter="fade">
                      <p:cBhvr>
                        <p:cTn dur="500"/>
                        <p:tgtEl>
                          <p:spTgt spid="38"/>
                        </p:tgtEl>
                      </p:cBhvr>
                    </p:animEffect>
                  </p:childTnLst>
                </p:cTn>
              </p:par>
            </p:tnLst>
          </p:tmpl>
        </p:tmplLst>
      </p:bldP>
      <p:bldP spid="39" grpId="0" build="p">
        <p:tmplLst>
          <p:tmpl lvl="1">
            <p:tnLst>
              <p:par>
                <p:cTn presetID="53" presetClass="entr" presetSubtype="16"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build="p">
        <p:tmplLst>
          <p:tmpl lvl="1">
            <p:tnLst>
              <p:par>
                <p:cTn presetID="2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childTnLst>
                </p:cTn>
              </p:par>
            </p:tnLst>
          </p:tmpl>
        </p:tmplLst>
      </p:bldP>
      <p:bldP spid="41" grpId="0" animBg="1"/>
      <p:bldP spid="42" grpId="0" build="p">
        <p:tmplLst>
          <p:tmpl lvl="1">
            <p:tnLst>
              <p:par>
                <p:cTn presetID="53" presetClass="entr" presetSubtype="16"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p:cTn dur="500" fill="hold"/>
                        <p:tgtEl>
                          <p:spTgt spid="42"/>
                        </p:tgtEl>
                        <p:attrNameLst>
                          <p:attrName>ppt_w</p:attrName>
                        </p:attrNameLst>
                      </p:cBhvr>
                      <p:tavLst>
                        <p:tav tm="0">
                          <p:val>
                            <p:fltVal val="0"/>
                          </p:val>
                        </p:tav>
                        <p:tav tm="100000">
                          <p:val>
                            <p:strVal val="#ppt_w"/>
                          </p:val>
                        </p:tav>
                      </p:tavLst>
                    </p:anim>
                    <p:anim calcmode="lin" valueType="num">
                      <p:cBhvr>
                        <p:cTn dur="500" fill="hold"/>
                        <p:tgtEl>
                          <p:spTgt spid="42"/>
                        </p:tgtEl>
                        <p:attrNameLst>
                          <p:attrName>ppt_h</p:attrName>
                        </p:attrNameLst>
                      </p:cBhvr>
                      <p:tavLst>
                        <p:tav tm="0">
                          <p:val>
                            <p:fltVal val="0"/>
                          </p:val>
                        </p:tav>
                        <p:tav tm="100000">
                          <p:val>
                            <p:strVal val="#ppt_h"/>
                          </p:val>
                        </p:tav>
                      </p:tavLst>
                    </p:anim>
                    <p:animEffect transition="in" filter="fade">
                      <p:cBhvr>
                        <p:cTn dur="500"/>
                        <p:tgtEl>
                          <p:spTgt spid="42"/>
                        </p:tgtEl>
                      </p:cBhvr>
                    </p:animEffect>
                  </p:childTnLst>
                </p:cTn>
              </p:par>
            </p:tnLst>
          </p:tmpl>
        </p:tmplLst>
      </p:bldP>
      <p:bldP spid="44" grpId="0" animBg="1" autoUpdateAnimBg="0"/>
      <p:bldP spid="45" grpId="0" animBg="1" autoUpdateAnimBg="0"/>
      <p:bldP spid="46" grpId="0" animBg="1" autoUpdateAnimBg="0"/>
      <p:bldP spid="47" grpId="0" animBg="1" autoUpdateAnimBg="0"/>
      <p:bldP spid="48" grpId="0" animBg="1" autoUpdateAnimBg="0"/>
      <p:bldP spid="49" grpId="0" animBg="1" autoUpdateAnimBg="0"/>
      <p:bldP spid="50" grpId="0" animBg="1" autoUpdateAnimBg="0"/>
      <p:bldP spid="51" grpId="0" animBg="1" autoUpdateAnimBg="0"/>
      <p:bldP spid="52" grpId="0" animBg="1" autoUpdateAnimBg="0"/>
      <p:bldP spid="53" grpId="0" animBg="1" autoUpdateAnimBg="0"/>
      <p:bldP spid="54" grpId="0" build="p">
        <p:tmplLst>
          <p:tmpl lvl="1">
            <p:tnLst>
              <p:par>
                <p:cTn presetID="53" presetClass="entr" presetSubtype="16"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build="p">
        <p:tmplLst>
          <p:tmpl lvl="1">
            <p:tnLst>
              <p:par>
                <p:cTn presetID="23" presetClass="entr" presetSubtype="16"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childTnLst>
                </p:cTn>
              </p:par>
            </p:tnLst>
          </p:tmpl>
        </p:tmplLst>
      </p:bldP>
      <p:bldP spid="56" grpId="0" animBg="1"/>
      <p:bldP spid="57" grpId="0" build="p">
        <p:tmplLst>
          <p:tmpl lvl="1">
            <p:tnLst>
              <p:par>
                <p:cTn presetID="53" presetClass="entr" presetSubtype="16"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58" grpId="0" build="p">
        <p:tmplLst>
          <p:tmpl lvl="1">
            <p:tnLst>
              <p:par>
                <p:cTn presetID="53" presetClass="entr" presetSubtype="16" fill="hold" nodeType="withEffect">
                  <p:stCondLst>
                    <p:cond delay="200"/>
                  </p:stCondLst>
                  <p:childTnLst>
                    <p:set>
                      <p:cBhvr>
                        <p:cTn dur="1" fill="hold">
                          <p:stCondLst>
                            <p:cond delay="0"/>
                          </p:stCondLst>
                        </p:cTn>
                        <p:tgtEl>
                          <p:spTgt spid="58"/>
                        </p:tgtEl>
                        <p:attrNameLst>
                          <p:attrName>style.visibility</p:attrName>
                        </p:attrNameLst>
                      </p:cBhvr>
                      <p:to>
                        <p:strVal val="visible"/>
                      </p:to>
                    </p:set>
                    <p:anim calcmode="lin" valueType="num">
                      <p:cBhvr>
                        <p:cTn dur="500" fill="hold"/>
                        <p:tgtEl>
                          <p:spTgt spid="58"/>
                        </p:tgtEl>
                        <p:attrNameLst>
                          <p:attrName>ppt_w</p:attrName>
                        </p:attrNameLst>
                      </p:cBhvr>
                      <p:tavLst>
                        <p:tav tm="0">
                          <p:val>
                            <p:fltVal val="0"/>
                          </p:val>
                        </p:tav>
                        <p:tav tm="100000">
                          <p:val>
                            <p:strVal val="#ppt_w"/>
                          </p:val>
                        </p:tav>
                      </p:tavLst>
                    </p:anim>
                    <p:anim calcmode="lin" valueType="num">
                      <p:cBhvr>
                        <p:cTn dur="500" fill="hold"/>
                        <p:tgtEl>
                          <p:spTgt spid="58"/>
                        </p:tgtEl>
                        <p:attrNameLst>
                          <p:attrName>ppt_h</p:attrName>
                        </p:attrNameLst>
                      </p:cBhvr>
                      <p:tavLst>
                        <p:tav tm="0">
                          <p:val>
                            <p:fltVal val="0"/>
                          </p:val>
                        </p:tav>
                        <p:tav tm="100000">
                          <p:val>
                            <p:strVal val="#ppt_h"/>
                          </p:val>
                        </p:tav>
                      </p:tavLst>
                    </p:anim>
                    <p:animEffect transition="in" filter="fade">
                      <p:cBhvr>
                        <p:cTn dur="500"/>
                        <p:tgtEl>
                          <p:spTgt spid="58"/>
                        </p:tgtEl>
                      </p:cBhvr>
                    </p:animEffect>
                  </p:childTnLst>
                </p:cTn>
              </p:par>
            </p:tnLst>
          </p:tmpl>
        </p:tmplLst>
      </p:bldP>
      <p:bldP spid="59" grpId="0" build="p">
        <p:tmplLst>
          <p:tmpl lvl="1">
            <p:tnLst>
              <p:par>
                <p:cTn presetID="23" presetClass="entr" presetSubtype="16"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 calcmode="lin" valueType="num">
                      <p:cBhvr>
                        <p:cTn dur="500" fill="hold"/>
                        <p:tgtEl>
                          <p:spTgt spid="59"/>
                        </p:tgtEl>
                        <p:attrNameLst>
                          <p:attrName>ppt_w</p:attrName>
                        </p:attrNameLst>
                      </p:cBhvr>
                      <p:tavLst>
                        <p:tav tm="0">
                          <p:val>
                            <p:fltVal val="0"/>
                          </p:val>
                        </p:tav>
                        <p:tav tm="100000">
                          <p:val>
                            <p:strVal val="#ppt_w"/>
                          </p:val>
                        </p:tav>
                      </p:tavLst>
                    </p:anim>
                    <p:anim calcmode="lin" valueType="num">
                      <p:cBhvr>
                        <p:cTn dur="500" fill="hold"/>
                        <p:tgtEl>
                          <p:spTgt spid="59"/>
                        </p:tgtEl>
                        <p:attrNameLst>
                          <p:attrName>ppt_h</p:attrName>
                        </p:attrNameLst>
                      </p:cBhvr>
                      <p:tavLst>
                        <p:tav tm="0">
                          <p:val>
                            <p:fltVal val="0"/>
                          </p:val>
                        </p:tav>
                        <p:tav tm="100000">
                          <p:val>
                            <p:strVal val="#ppt_h"/>
                          </p:val>
                        </p:tav>
                      </p:tavLst>
                    </p:anim>
                  </p:childTnLst>
                </p:cTn>
              </p:par>
            </p:tnLst>
          </p:tmpl>
        </p:tmplLst>
      </p:bldP>
      <p:bldP spid="60" grpId="0" animBg="1"/>
      <p:bldP spid="61" grpId="0" build="p">
        <p:tmplLst>
          <p:tmpl lvl="1">
            <p:tnLst>
              <p:par>
                <p:cTn presetID="53" presetClass="entr" presetSubtype="16"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 calcmode="lin" valueType="num">
                      <p:cBhvr>
                        <p:cTn dur="500" fill="hold"/>
                        <p:tgtEl>
                          <p:spTgt spid="61"/>
                        </p:tgtEl>
                        <p:attrNameLst>
                          <p:attrName>ppt_w</p:attrName>
                        </p:attrNameLst>
                      </p:cBhvr>
                      <p:tavLst>
                        <p:tav tm="0">
                          <p:val>
                            <p:fltVal val="0"/>
                          </p:val>
                        </p:tav>
                        <p:tav tm="100000">
                          <p:val>
                            <p:strVal val="#ppt_w"/>
                          </p:val>
                        </p:tav>
                      </p:tavLst>
                    </p:anim>
                    <p:anim calcmode="lin" valueType="num">
                      <p:cBhvr>
                        <p:cTn dur="500" fill="hold"/>
                        <p:tgtEl>
                          <p:spTgt spid="61"/>
                        </p:tgtEl>
                        <p:attrNameLst>
                          <p:attrName>ppt_h</p:attrName>
                        </p:attrNameLst>
                      </p:cBhvr>
                      <p:tavLst>
                        <p:tav tm="0">
                          <p:val>
                            <p:fltVal val="0"/>
                          </p:val>
                        </p:tav>
                        <p:tav tm="100000">
                          <p:val>
                            <p:strVal val="#ppt_h"/>
                          </p:val>
                        </p:tav>
                      </p:tavLst>
                    </p:anim>
                    <p:animEffect transition="in" filter="fade">
                      <p:cBhvr>
                        <p:cTn dur="500"/>
                        <p:tgtEl>
                          <p:spTgt spid="61"/>
                        </p:tgtEl>
                      </p:cBhvr>
                    </p:animEffect>
                  </p:childTnLst>
                </p:cTn>
              </p:par>
            </p:tnLst>
          </p:tmpl>
        </p:tmplLst>
      </p:bldP>
      <p:bldP spid="62" grpId="0" build="p">
        <p:tmplLst>
          <p:tmpl lvl="1">
            <p:tnLst>
              <p:par>
                <p:cTn presetID="42" presetClass="entr" presetSubtype="0"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Effect transition="in" filter="fade">
                      <p:cBhvr>
                        <p:cTn dur="400"/>
                        <p:tgtEl>
                          <p:spTgt spid="62"/>
                        </p:tgtEl>
                      </p:cBhvr>
                    </p:animEffect>
                    <p:anim calcmode="lin" valueType="num">
                      <p:cBhvr>
                        <p:cTn dur="400" fill="hold"/>
                        <p:tgtEl>
                          <p:spTgt spid="62"/>
                        </p:tgtEl>
                        <p:attrNameLst>
                          <p:attrName>ppt_x</p:attrName>
                        </p:attrNameLst>
                      </p:cBhvr>
                      <p:tavLst>
                        <p:tav tm="0">
                          <p:val>
                            <p:strVal val="#ppt_x"/>
                          </p:val>
                        </p:tav>
                        <p:tav tm="100000">
                          <p:val>
                            <p:strVal val="#ppt_x"/>
                          </p:val>
                        </p:tav>
                      </p:tavLst>
                    </p:anim>
                    <p:anim calcmode="lin" valueType="num">
                      <p:cBhvr>
                        <p:cTn dur="400" fill="hold"/>
                        <p:tgtEl>
                          <p:spTgt spid="62"/>
                        </p:tgtEl>
                        <p:attrNameLst>
                          <p:attrName>ppt_y</p:attrName>
                        </p:attrNameLst>
                      </p:cBhvr>
                      <p:tavLst>
                        <p:tav tm="0">
                          <p:val>
                            <p:strVal val="#ppt_y+.1"/>
                          </p:val>
                        </p:tav>
                        <p:tav tm="100000">
                          <p:val>
                            <p:strVal val="#ppt_y"/>
                          </p:val>
                        </p:tav>
                      </p:tavLst>
                    </p:anim>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400"/>
                        <p:tgtEl>
                          <p:spTgt spid="63"/>
                        </p:tgtEl>
                      </p:cBhvr>
                    </p:animEffect>
                    <p:anim calcmode="lin" valueType="num">
                      <p:cBhvr>
                        <p:cTn dur="400" fill="hold"/>
                        <p:tgtEl>
                          <p:spTgt spid="63"/>
                        </p:tgtEl>
                        <p:attrNameLst>
                          <p:attrName>ppt_x</p:attrName>
                        </p:attrNameLst>
                      </p:cBhvr>
                      <p:tavLst>
                        <p:tav tm="0">
                          <p:val>
                            <p:strVal val="#ppt_x"/>
                          </p:val>
                        </p:tav>
                        <p:tav tm="100000">
                          <p:val>
                            <p:strVal val="#ppt_x"/>
                          </p:val>
                        </p:tav>
                      </p:tavLst>
                    </p:anim>
                    <p:anim calcmode="lin" valueType="num">
                      <p:cBhvr>
                        <p:cTn dur="400" fill="hold"/>
                        <p:tgtEl>
                          <p:spTgt spid="63"/>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42" presetClass="entr" presetSubtype="0"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Effect transition="in" filter="fade">
                      <p:cBhvr>
                        <p:cTn dur="400"/>
                        <p:tgtEl>
                          <p:spTgt spid="64"/>
                        </p:tgtEl>
                      </p:cBhvr>
                    </p:animEffect>
                    <p:anim calcmode="lin" valueType="num">
                      <p:cBhvr>
                        <p:cTn dur="400" fill="hold"/>
                        <p:tgtEl>
                          <p:spTgt spid="64"/>
                        </p:tgtEl>
                        <p:attrNameLst>
                          <p:attrName>ppt_x</p:attrName>
                        </p:attrNameLst>
                      </p:cBhvr>
                      <p:tavLst>
                        <p:tav tm="0">
                          <p:val>
                            <p:strVal val="#ppt_x"/>
                          </p:val>
                        </p:tav>
                        <p:tav tm="100000">
                          <p:val>
                            <p:strVal val="#ppt_x"/>
                          </p:val>
                        </p:tav>
                      </p:tavLst>
                    </p:anim>
                    <p:anim calcmode="lin" valueType="num">
                      <p:cBhvr>
                        <p:cTn dur="400" fill="hold"/>
                        <p:tgtEl>
                          <p:spTgt spid="64"/>
                        </p:tgtEl>
                        <p:attrNameLst>
                          <p:attrName>ppt_y</p:attrName>
                        </p:attrNameLst>
                      </p:cBhvr>
                      <p:tavLst>
                        <p:tav tm="0">
                          <p:val>
                            <p:strVal val="#ppt_y+.1"/>
                          </p:val>
                        </p:tav>
                        <p:tav tm="100000">
                          <p:val>
                            <p:strVal val="#ppt_y"/>
                          </p:val>
                        </p:tav>
                      </p:tavLst>
                    </p:anim>
                  </p:childTnLst>
                </p:cTn>
              </p:par>
            </p:tnLst>
          </p:tmpl>
        </p:tmplLst>
      </p:bldP>
      <p:bldP spid="65" grpId="0" build="p">
        <p:tmplLst>
          <p:tmpl lvl="1">
            <p:tnLst>
              <p:par>
                <p:cTn presetID="42" presetClass="entr" presetSubtype="0"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Effect transition="in" filter="fade">
                      <p:cBhvr>
                        <p:cTn dur="400"/>
                        <p:tgtEl>
                          <p:spTgt spid="65"/>
                        </p:tgtEl>
                      </p:cBhvr>
                    </p:animEffect>
                    <p:anim calcmode="lin" valueType="num">
                      <p:cBhvr>
                        <p:cTn dur="400" fill="hold"/>
                        <p:tgtEl>
                          <p:spTgt spid="65"/>
                        </p:tgtEl>
                        <p:attrNameLst>
                          <p:attrName>ppt_x</p:attrName>
                        </p:attrNameLst>
                      </p:cBhvr>
                      <p:tavLst>
                        <p:tav tm="0">
                          <p:val>
                            <p:strVal val="#ppt_x"/>
                          </p:val>
                        </p:tav>
                        <p:tav tm="100000">
                          <p:val>
                            <p:strVal val="#ppt_x"/>
                          </p:val>
                        </p:tav>
                      </p:tavLst>
                    </p:anim>
                    <p:anim calcmode="lin" valueType="num">
                      <p:cBhvr>
                        <p:cTn dur="400" fill="hold"/>
                        <p:tgtEl>
                          <p:spTgt spid="65"/>
                        </p:tgtEl>
                        <p:attrNameLst>
                          <p:attrName>ppt_y</p:attrName>
                        </p:attrNameLst>
                      </p:cBhvr>
                      <p:tavLst>
                        <p:tav tm="0">
                          <p:val>
                            <p:strVal val="#ppt_y+.1"/>
                          </p:val>
                        </p:tav>
                        <p:tav tm="100000">
                          <p:val>
                            <p:strVal val="#ppt_y"/>
                          </p:val>
                        </p:tav>
                      </p:tavLst>
                    </p:anim>
                  </p:childTnLst>
                </p:cTn>
              </p:par>
            </p:tnLst>
          </p:tmpl>
        </p:tmplLst>
      </p:bldP>
      <p:bldP spid="66" grpId="0" build="p">
        <p:tmplLst>
          <p:tmpl lvl="1">
            <p:tnLst>
              <p:par>
                <p:cTn presetID="42" presetClass="entr" presetSubtype="0" fill="hold" nodeType="withEffect">
                  <p:stCondLst>
                    <p:cond delay="200"/>
                  </p:stCondLst>
                  <p:childTnLst>
                    <p:set>
                      <p:cBhvr>
                        <p:cTn dur="1" fill="hold">
                          <p:stCondLst>
                            <p:cond delay="0"/>
                          </p:stCondLst>
                        </p:cTn>
                        <p:tgtEl>
                          <p:spTgt spid="66"/>
                        </p:tgtEl>
                        <p:attrNameLst>
                          <p:attrName>style.visibility</p:attrName>
                        </p:attrNameLst>
                      </p:cBhvr>
                      <p:to>
                        <p:strVal val="visible"/>
                      </p:to>
                    </p:set>
                    <p:animEffect transition="in" filter="fade">
                      <p:cBhvr>
                        <p:cTn dur="400"/>
                        <p:tgtEl>
                          <p:spTgt spid="66"/>
                        </p:tgtEl>
                      </p:cBhvr>
                    </p:animEffect>
                    <p:anim calcmode="lin" valueType="num">
                      <p:cBhvr>
                        <p:cTn dur="400" fill="hold"/>
                        <p:tgtEl>
                          <p:spTgt spid="66"/>
                        </p:tgtEl>
                        <p:attrNameLst>
                          <p:attrName>ppt_x</p:attrName>
                        </p:attrNameLst>
                      </p:cBhvr>
                      <p:tavLst>
                        <p:tav tm="0">
                          <p:val>
                            <p:strVal val="#ppt_x"/>
                          </p:val>
                        </p:tav>
                        <p:tav tm="100000">
                          <p:val>
                            <p:strVal val="#ppt_x"/>
                          </p:val>
                        </p:tav>
                      </p:tavLst>
                    </p:anim>
                    <p:anim calcmode="lin" valueType="num">
                      <p:cBhvr>
                        <p:cTn dur="400" fill="hold"/>
                        <p:tgtEl>
                          <p:spTgt spid="66"/>
                        </p:tgtEl>
                        <p:attrNameLst>
                          <p:attrName>ppt_y</p:attrName>
                        </p:attrNameLst>
                      </p:cBhvr>
                      <p:tavLst>
                        <p:tav tm="0">
                          <p:val>
                            <p:strVal val="#ppt_y+.1"/>
                          </p:val>
                        </p:tav>
                        <p:tav tm="100000">
                          <p:val>
                            <p:strVal val="#ppt_y"/>
                          </p:val>
                        </p:tav>
                      </p:tavLst>
                    </p:anim>
                  </p:childTnLst>
                </p:cTn>
              </p:par>
            </p:tnLst>
          </p:tmpl>
        </p:tmplLst>
      </p:bldP>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9" name="Freeform 5"/>
          <p:cNvSpPr>
            <a:spLocks/>
          </p:cNvSpPr>
          <p:nvPr/>
        </p:nvSpPr>
        <p:spPr bwMode="auto">
          <a:xfrm>
            <a:off x="4299662" y="2907901"/>
            <a:ext cx="2201649" cy="659741"/>
          </a:xfrm>
          <a:custGeom>
            <a:avLst/>
            <a:gdLst/>
            <a:ahLst/>
            <a:cxnLst>
              <a:cxn ang="0">
                <a:pos x="1168" y="350"/>
              </a:cxn>
              <a:cxn ang="0">
                <a:pos x="172" y="350"/>
              </a:cxn>
              <a:cxn ang="0">
                <a:pos x="0" y="0"/>
              </a:cxn>
              <a:cxn ang="0">
                <a:pos x="936" y="0"/>
              </a:cxn>
              <a:cxn ang="0">
                <a:pos x="1168" y="0"/>
              </a:cxn>
              <a:cxn ang="0">
                <a:pos x="1168" y="350"/>
              </a:cxn>
            </a:cxnLst>
            <a:rect l="0" t="0" r="r" b="b"/>
            <a:pathLst>
              <a:path w="1168" h="350">
                <a:moveTo>
                  <a:pt x="1168" y="350"/>
                </a:moveTo>
                <a:lnTo>
                  <a:pt x="172" y="350"/>
                </a:lnTo>
                <a:lnTo>
                  <a:pt x="0" y="0"/>
                </a:lnTo>
                <a:lnTo>
                  <a:pt x="936" y="0"/>
                </a:lnTo>
                <a:lnTo>
                  <a:pt x="1168" y="0"/>
                </a:lnTo>
                <a:lnTo>
                  <a:pt x="1168" y="350"/>
                </a:lnTo>
                <a:close/>
              </a:path>
            </a:pathLst>
          </a:custGeom>
          <a:gradFill>
            <a:gsLst>
              <a:gs pos="0">
                <a:schemeClr val="accent3">
                  <a:lumMod val="75000"/>
                </a:schemeClr>
              </a:gs>
              <a:gs pos="50000">
                <a:schemeClr val="accent3"/>
              </a:gs>
            </a:gsLst>
            <a:lin ang="0" scaled="0"/>
          </a:gra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sp>
        <p:nvSpPr>
          <p:cNvPr id="1030" name="Freeform 6"/>
          <p:cNvSpPr>
            <a:spLocks/>
          </p:cNvSpPr>
          <p:nvPr/>
        </p:nvSpPr>
        <p:spPr bwMode="auto">
          <a:xfrm>
            <a:off x="3971676" y="2240622"/>
            <a:ext cx="2092320" cy="667281"/>
          </a:xfrm>
          <a:custGeom>
            <a:avLst/>
            <a:gdLst/>
            <a:ahLst/>
            <a:cxnLst>
              <a:cxn ang="0">
                <a:pos x="174" y="354"/>
              </a:cxn>
              <a:cxn ang="0">
                <a:pos x="0" y="0"/>
              </a:cxn>
              <a:cxn ang="0">
                <a:pos x="818" y="0"/>
              </a:cxn>
              <a:cxn ang="0">
                <a:pos x="1110" y="0"/>
              </a:cxn>
              <a:cxn ang="0">
                <a:pos x="1110" y="354"/>
              </a:cxn>
              <a:cxn ang="0">
                <a:pos x="174" y="354"/>
              </a:cxn>
            </a:cxnLst>
            <a:rect l="0" t="0" r="r" b="b"/>
            <a:pathLst>
              <a:path w="1110" h="354">
                <a:moveTo>
                  <a:pt x="174" y="354"/>
                </a:moveTo>
                <a:lnTo>
                  <a:pt x="0" y="0"/>
                </a:lnTo>
                <a:lnTo>
                  <a:pt x="818" y="0"/>
                </a:lnTo>
                <a:lnTo>
                  <a:pt x="1110" y="0"/>
                </a:lnTo>
                <a:lnTo>
                  <a:pt x="1110" y="354"/>
                </a:lnTo>
                <a:lnTo>
                  <a:pt x="174" y="354"/>
                </a:lnTo>
                <a:close/>
              </a:path>
            </a:pathLst>
          </a:custGeom>
          <a:gradFill>
            <a:gsLst>
              <a:gs pos="0">
                <a:schemeClr val="accent2">
                  <a:lumMod val="75000"/>
                </a:schemeClr>
              </a:gs>
              <a:gs pos="50000">
                <a:schemeClr val="accent2"/>
              </a:gs>
            </a:gsLst>
            <a:lin ang="0" scaled="0"/>
          </a:gra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sp>
        <p:nvSpPr>
          <p:cNvPr id="1031" name="Freeform 7"/>
          <p:cNvSpPr>
            <a:spLocks/>
          </p:cNvSpPr>
          <p:nvPr/>
        </p:nvSpPr>
        <p:spPr bwMode="auto">
          <a:xfrm>
            <a:off x="3765079" y="1744117"/>
            <a:ext cx="1775645" cy="499331"/>
          </a:xfrm>
          <a:custGeom>
            <a:avLst/>
            <a:gdLst/>
            <a:ahLst/>
            <a:cxnLst>
              <a:cxn ang="0">
                <a:pos x="124" y="251"/>
              </a:cxn>
              <a:cxn ang="0">
                <a:pos x="0" y="0"/>
              </a:cxn>
              <a:cxn ang="0">
                <a:pos x="942" y="0"/>
              </a:cxn>
              <a:cxn ang="0">
                <a:pos x="942" y="251"/>
              </a:cxn>
              <a:cxn ang="0">
                <a:pos x="124" y="251"/>
              </a:cxn>
            </a:cxnLst>
            <a:rect l="0" t="0" r="r" b="b"/>
            <a:pathLst>
              <a:path w="942" h="251">
                <a:moveTo>
                  <a:pt x="124" y="251"/>
                </a:moveTo>
                <a:lnTo>
                  <a:pt x="0" y="0"/>
                </a:lnTo>
                <a:lnTo>
                  <a:pt x="942" y="0"/>
                </a:lnTo>
                <a:lnTo>
                  <a:pt x="942" y="251"/>
                </a:lnTo>
                <a:lnTo>
                  <a:pt x="124" y="251"/>
                </a:lnTo>
                <a:close/>
              </a:path>
            </a:pathLst>
          </a:custGeom>
          <a:gradFill>
            <a:gsLst>
              <a:gs pos="0">
                <a:schemeClr val="accent1">
                  <a:lumMod val="75000"/>
                </a:schemeClr>
              </a:gs>
              <a:gs pos="50000">
                <a:schemeClr val="accent1"/>
              </a:gs>
            </a:gsLst>
            <a:lin ang="0" scaled="0"/>
          </a:gra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sp>
        <p:nvSpPr>
          <p:cNvPr id="1032" name="Freeform 8"/>
          <p:cNvSpPr>
            <a:spLocks/>
          </p:cNvSpPr>
          <p:nvPr/>
        </p:nvSpPr>
        <p:spPr bwMode="auto">
          <a:xfrm>
            <a:off x="4933012" y="4193452"/>
            <a:ext cx="2403343" cy="721947"/>
          </a:xfrm>
          <a:custGeom>
            <a:avLst/>
            <a:gdLst/>
            <a:ahLst/>
            <a:cxnLst>
              <a:cxn ang="0">
                <a:pos x="186" y="383"/>
              </a:cxn>
              <a:cxn ang="0">
                <a:pos x="0" y="0"/>
              </a:cxn>
              <a:cxn ang="0">
                <a:pos x="1049" y="0"/>
              </a:cxn>
              <a:cxn ang="0">
                <a:pos x="1275" y="0"/>
              </a:cxn>
              <a:cxn ang="0">
                <a:pos x="1275" y="383"/>
              </a:cxn>
              <a:cxn ang="0">
                <a:pos x="186" y="383"/>
              </a:cxn>
            </a:cxnLst>
            <a:rect l="0" t="0" r="r" b="b"/>
            <a:pathLst>
              <a:path w="1275" h="383">
                <a:moveTo>
                  <a:pt x="186" y="383"/>
                </a:moveTo>
                <a:lnTo>
                  <a:pt x="0" y="0"/>
                </a:lnTo>
                <a:lnTo>
                  <a:pt x="1049" y="0"/>
                </a:lnTo>
                <a:lnTo>
                  <a:pt x="1275" y="0"/>
                </a:lnTo>
                <a:lnTo>
                  <a:pt x="1275" y="383"/>
                </a:lnTo>
                <a:lnTo>
                  <a:pt x="186" y="383"/>
                </a:lnTo>
                <a:close/>
              </a:path>
            </a:pathLst>
          </a:custGeom>
          <a:gradFill>
            <a:gsLst>
              <a:gs pos="0">
                <a:schemeClr val="accent5">
                  <a:lumMod val="75000"/>
                </a:schemeClr>
              </a:gs>
              <a:gs pos="50000">
                <a:schemeClr val="accent5"/>
              </a:gs>
            </a:gsLst>
            <a:lin ang="0" scaled="0"/>
          </a:gra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sp>
        <p:nvSpPr>
          <p:cNvPr id="1033" name="Freeform 9"/>
          <p:cNvSpPr>
            <a:spLocks/>
          </p:cNvSpPr>
          <p:nvPr/>
        </p:nvSpPr>
        <p:spPr bwMode="auto">
          <a:xfrm>
            <a:off x="4623878" y="3567642"/>
            <a:ext cx="2286473" cy="625811"/>
          </a:xfrm>
          <a:custGeom>
            <a:avLst/>
            <a:gdLst/>
            <a:ahLst/>
            <a:cxnLst>
              <a:cxn ang="0">
                <a:pos x="1213" y="332"/>
              </a:cxn>
              <a:cxn ang="0">
                <a:pos x="164" y="332"/>
              </a:cxn>
              <a:cxn ang="0">
                <a:pos x="0" y="0"/>
              </a:cxn>
              <a:cxn ang="0">
                <a:pos x="996" y="0"/>
              </a:cxn>
              <a:cxn ang="0">
                <a:pos x="1213" y="0"/>
              </a:cxn>
              <a:cxn ang="0">
                <a:pos x="1213" y="332"/>
              </a:cxn>
            </a:cxnLst>
            <a:rect l="0" t="0" r="r" b="b"/>
            <a:pathLst>
              <a:path w="1213" h="332">
                <a:moveTo>
                  <a:pt x="1213" y="332"/>
                </a:moveTo>
                <a:lnTo>
                  <a:pt x="164" y="332"/>
                </a:lnTo>
                <a:lnTo>
                  <a:pt x="0" y="0"/>
                </a:lnTo>
                <a:lnTo>
                  <a:pt x="996" y="0"/>
                </a:lnTo>
                <a:lnTo>
                  <a:pt x="1213" y="0"/>
                </a:lnTo>
                <a:lnTo>
                  <a:pt x="1213" y="332"/>
                </a:lnTo>
                <a:close/>
              </a:path>
            </a:pathLst>
          </a:custGeom>
          <a:gradFill>
            <a:gsLst>
              <a:gs pos="0">
                <a:schemeClr val="accent4">
                  <a:lumMod val="75000"/>
                </a:schemeClr>
              </a:gs>
              <a:gs pos="50000">
                <a:schemeClr val="accent4"/>
              </a:gs>
            </a:gsLst>
            <a:lin ang="0" scaled="0"/>
          </a:gra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sp>
        <p:nvSpPr>
          <p:cNvPr id="1034" name="Freeform 10"/>
          <p:cNvSpPr>
            <a:spLocks/>
          </p:cNvSpPr>
          <p:nvPr/>
        </p:nvSpPr>
        <p:spPr bwMode="auto">
          <a:xfrm>
            <a:off x="3433329" y="1740349"/>
            <a:ext cx="1905707" cy="3472121"/>
          </a:xfrm>
          <a:custGeom>
            <a:avLst/>
            <a:gdLst/>
            <a:ahLst/>
            <a:cxnLst>
              <a:cxn ang="0">
                <a:pos x="391" y="621"/>
              </a:cxn>
              <a:cxn ang="0">
                <a:pos x="481" y="806"/>
              </a:cxn>
              <a:cxn ang="0">
                <a:pos x="488" y="818"/>
              </a:cxn>
              <a:cxn ang="0">
                <a:pos x="371" y="889"/>
              </a:cxn>
              <a:cxn ang="0">
                <a:pos x="21" y="220"/>
              </a:cxn>
              <a:cxn ang="0">
                <a:pos x="11" y="196"/>
              </a:cxn>
              <a:cxn ang="0">
                <a:pos x="0" y="161"/>
              </a:cxn>
              <a:cxn ang="0">
                <a:pos x="0" y="162"/>
              </a:cxn>
              <a:cxn ang="0">
                <a:pos x="22" y="121"/>
              </a:cxn>
              <a:cxn ang="0">
                <a:pos x="85" y="0"/>
              </a:cxn>
              <a:cxn ang="0">
                <a:pos x="145" y="121"/>
              </a:cxn>
              <a:cxn ang="0">
                <a:pos x="229" y="292"/>
              </a:cxn>
              <a:cxn ang="0">
                <a:pos x="312" y="461"/>
              </a:cxn>
              <a:cxn ang="0">
                <a:pos x="391" y="621"/>
              </a:cxn>
            </a:cxnLst>
            <a:rect l="0" t="0" r="r" b="b"/>
            <a:pathLst>
              <a:path w="488" h="889">
                <a:moveTo>
                  <a:pt x="391" y="621"/>
                </a:moveTo>
                <a:cubicBezTo>
                  <a:pt x="481" y="806"/>
                  <a:pt x="481" y="806"/>
                  <a:pt x="481" y="806"/>
                </a:cubicBezTo>
                <a:cubicBezTo>
                  <a:pt x="488" y="818"/>
                  <a:pt x="488" y="818"/>
                  <a:pt x="488" y="818"/>
                </a:cubicBezTo>
                <a:cubicBezTo>
                  <a:pt x="456" y="846"/>
                  <a:pt x="417" y="870"/>
                  <a:pt x="371" y="889"/>
                </a:cubicBezTo>
                <a:cubicBezTo>
                  <a:pt x="185" y="552"/>
                  <a:pt x="68" y="329"/>
                  <a:pt x="21" y="220"/>
                </a:cubicBezTo>
                <a:cubicBezTo>
                  <a:pt x="18" y="211"/>
                  <a:pt x="14" y="203"/>
                  <a:pt x="11" y="196"/>
                </a:cubicBezTo>
                <a:cubicBezTo>
                  <a:pt x="6" y="182"/>
                  <a:pt x="2" y="170"/>
                  <a:pt x="0" y="161"/>
                </a:cubicBezTo>
                <a:cubicBezTo>
                  <a:pt x="0" y="161"/>
                  <a:pt x="0" y="162"/>
                  <a:pt x="0" y="162"/>
                </a:cubicBezTo>
                <a:cubicBezTo>
                  <a:pt x="22" y="121"/>
                  <a:pt x="22" y="121"/>
                  <a:pt x="22" y="121"/>
                </a:cubicBezTo>
                <a:cubicBezTo>
                  <a:pt x="85" y="0"/>
                  <a:pt x="85" y="0"/>
                  <a:pt x="85" y="0"/>
                </a:cubicBezTo>
                <a:cubicBezTo>
                  <a:pt x="145" y="121"/>
                  <a:pt x="145" y="121"/>
                  <a:pt x="145" y="121"/>
                </a:cubicBezTo>
                <a:cubicBezTo>
                  <a:pt x="229" y="292"/>
                  <a:pt x="229" y="292"/>
                  <a:pt x="229" y="292"/>
                </a:cubicBezTo>
                <a:cubicBezTo>
                  <a:pt x="312" y="461"/>
                  <a:pt x="312" y="461"/>
                  <a:pt x="312" y="461"/>
                </a:cubicBezTo>
                <a:lnTo>
                  <a:pt x="391" y="621"/>
                </a:lnTo>
                <a:close/>
              </a:path>
            </a:pathLst>
          </a:custGeom>
          <a:gradFill>
            <a:gsLst>
              <a:gs pos="0">
                <a:schemeClr val="accent1">
                  <a:lumMod val="75000"/>
                </a:schemeClr>
              </a:gs>
              <a:gs pos="50000">
                <a:schemeClr val="accent1"/>
              </a:gs>
            </a:gsLst>
            <a:lin ang="0" scaled="0"/>
          </a:gra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grpSp>
        <p:nvGrpSpPr>
          <p:cNvPr id="58" name="Group 57"/>
          <p:cNvGrpSpPr/>
          <p:nvPr/>
        </p:nvGrpSpPr>
        <p:grpSpPr>
          <a:xfrm>
            <a:off x="3054450" y="2213477"/>
            <a:ext cx="1826540" cy="3155445"/>
            <a:chOff x="1388507" y="1927729"/>
            <a:chExt cx="1495733" cy="2583959"/>
          </a:xfrm>
        </p:grpSpPr>
        <p:sp>
          <p:nvSpPr>
            <p:cNvPr id="1038" name="Freeform 14"/>
            <p:cNvSpPr>
              <a:spLocks/>
            </p:cNvSpPr>
            <p:nvPr/>
          </p:nvSpPr>
          <p:spPr bwMode="auto">
            <a:xfrm>
              <a:off x="1686418" y="1927729"/>
              <a:ext cx="83354" cy="131205"/>
            </a:xfrm>
            <a:custGeom>
              <a:avLst/>
              <a:gdLst/>
              <a:ahLst/>
              <a:cxnLst>
                <a:cxn ang="0">
                  <a:pos x="4" y="40"/>
                </a:cxn>
                <a:cxn ang="0">
                  <a:pos x="0" y="18"/>
                </a:cxn>
                <a:cxn ang="0">
                  <a:pos x="26" y="0"/>
                </a:cxn>
                <a:cxn ang="0">
                  <a:pos x="4" y="41"/>
                </a:cxn>
                <a:cxn ang="0">
                  <a:pos x="4" y="40"/>
                </a:cxn>
              </a:cxnLst>
              <a:rect l="0" t="0" r="r" b="b"/>
              <a:pathLst>
                <a:path w="26" h="41">
                  <a:moveTo>
                    <a:pt x="4" y="40"/>
                  </a:moveTo>
                  <a:cubicBezTo>
                    <a:pt x="1" y="33"/>
                    <a:pt x="0" y="25"/>
                    <a:pt x="0" y="18"/>
                  </a:cubicBezTo>
                  <a:cubicBezTo>
                    <a:pt x="4" y="6"/>
                    <a:pt x="13" y="0"/>
                    <a:pt x="26" y="0"/>
                  </a:cubicBezTo>
                  <a:cubicBezTo>
                    <a:pt x="4" y="41"/>
                    <a:pt x="4" y="41"/>
                    <a:pt x="4" y="41"/>
                  </a:cubicBezTo>
                  <a:cubicBezTo>
                    <a:pt x="4" y="41"/>
                    <a:pt x="4" y="40"/>
                    <a:pt x="4" y="40"/>
                  </a:cubicBezTo>
                  <a:close/>
                </a:path>
              </a:pathLst>
            </a:custGeom>
            <a:solidFill>
              <a:schemeClr val="accent1">
                <a:lumMod val="50000"/>
              </a:schemeClr>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sp>
          <p:nvSpPr>
            <p:cNvPr id="1039" name="Freeform 15"/>
            <p:cNvSpPr>
              <a:spLocks/>
            </p:cNvSpPr>
            <p:nvPr/>
          </p:nvSpPr>
          <p:spPr bwMode="auto">
            <a:xfrm>
              <a:off x="1388507" y="1984841"/>
              <a:ext cx="1495733" cy="2526847"/>
            </a:xfrm>
            <a:custGeom>
              <a:avLst/>
              <a:gdLst/>
              <a:ahLst/>
              <a:cxnLst>
                <a:cxn ang="0">
                  <a:pos x="0" y="192"/>
                </a:cxn>
                <a:cxn ang="0">
                  <a:pos x="20" y="151"/>
                </a:cxn>
                <a:cxn ang="0">
                  <a:pos x="93" y="0"/>
                </a:cxn>
                <a:cxn ang="0">
                  <a:pos x="97" y="22"/>
                </a:cxn>
                <a:cxn ang="0">
                  <a:pos x="108" y="57"/>
                </a:cxn>
                <a:cxn ang="0">
                  <a:pos x="118" y="81"/>
                </a:cxn>
                <a:cxn ang="0">
                  <a:pos x="468" y="750"/>
                </a:cxn>
                <a:cxn ang="0">
                  <a:pos x="321" y="790"/>
                </a:cxn>
                <a:cxn ang="0">
                  <a:pos x="7" y="214"/>
                </a:cxn>
                <a:cxn ang="0">
                  <a:pos x="0" y="192"/>
                </a:cxn>
              </a:cxnLst>
              <a:rect l="0" t="0" r="r" b="b"/>
              <a:pathLst>
                <a:path w="468" h="790">
                  <a:moveTo>
                    <a:pt x="0" y="192"/>
                  </a:moveTo>
                  <a:cubicBezTo>
                    <a:pt x="20" y="151"/>
                    <a:pt x="20" y="151"/>
                    <a:pt x="20" y="151"/>
                  </a:cubicBezTo>
                  <a:cubicBezTo>
                    <a:pt x="93" y="0"/>
                    <a:pt x="93" y="0"/>
                    <a:pt x="93" y="0"/>
                  </a:cubicBezTo>
                  <a:cubicBezTo>
                    <a:pt x="93" y="7"/>
                    <a:pt x="94" y="15"/>
                    <a:pt x="97" y="22"/>
                  </a:cubicBezTo>
                  <a:cubicBezTo>
                    <a:pt x="99" y="31"/>
                    <a:pt x="103" y="43"/>
                    <a:pt x="108" y="57"/>
                  </a:cubicBezTo>
                  <a:cubicBezTo>
                    <a:pt x="111" y="64"/>
                    <a:pt x="115" y="72"/>
                    <a:pt x="118" y="81"/>
                  </a:cubicBezTo>
                  <a:cubicBezTo>
                    <a:pt x="165" y="190"/>
                    <a:pt x="282" y="413"/>
                    <a:pt x="468" y="750"/>
                  </a:cubicBezTo>
                  <a:cubicBezTo>
                    <a:pt x="425" y="767"/>
                    <a:pt x="376" y="780"/>
                    <a:pt x="321" y="790"/>
                  </a:cubicBezTo>
                  <a:cubicBezTo>
                    <a:pt x="142" y="495"/>
                    <a:pt x="37" y="303"/>
                    <a:pt x="7" y="214"/>
                  </a:cubicBezTo>
                  <a:cubicBezTo>
                    <a:pt x="4" y="206"/>
                    <a:pt x="2" y="198"/>
                    <a:pt x="0" y="192"/>
                  </a:cubicBezTo>
                  <a:close/>
                </a:path>
              </a:pathLst>
            </a:custGeom>
            <a:gradFill>
              <a:gsLst>
                <a:gs pos="0">
                  <a:schemeClr val="accent2">
                    <a:lumMod val="75000"/>
                  </a:schemeClr>
                </a:gs>
                <a:gs pos="50000">
                  <a:schemeClr val="accent2"/>
                </a:gs>
              </a:gsLst>
              <a:lin ang="0" scaled="0"/>
            </a:gra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7" name="Group 56"/>
          <p:cNvGrpSpPr/>
          <p:nvPr/>
        </p:nvGrpSpPr>
        <p:grpSpPr>
          <a:xfrm>
            <a:off x="2681225" y="2873216"/>
            <a:ext cx="1626733" cy="2546599"/>
            <a:chOff x="1082877" y="2467983"/>
            <a:chExt cx="1332113" cy="2085381"/>
          </a:xfrm>
        </p:grpSpPr>
        <p:sp>
          <p:nvSpPr>
            <p:cNvPr id="1037" name="Freeform 13"/>
            <p:cNvSpPr>
              <a:spLocks/>
            </p:cNvSpPr>
            <p:nvPr/>
          </p:nvSpPr>
          <p:spPr bwMode="auto">
            <a:xfrm>
              <a:off x="1376158" y="2467983"/>
              <a:ext cx="77179" cy="131205"/>
            </a:xfrm>
            <a:custGeom>
              <a:avLst/>
              <a:gdLst/>
              <a:ahLst/>
              <a:cxnLst>
                <a:cxn ang="0">
                  <a:pos x="4" y="41"/>
                </a:cxn>
                <a:cxn ang="0">
                  <a:pos x="1" y="16"/>
                </a:cxn>
                <a:cxn ang="0">
                  <a:pos x="24" y="0"/>
                </a:cxn>
                <a:cxn ang="0">
                  <a:pos x="4" y="41"/>
                </a:cxn>
              </a:cxnLst>
              <a:rect l="0" t="0" r="r" b="b"/>
              <a:pathLst>
                <a:path w="24" h="41">
                  <a:moveTo>
                    <a:pt x="4" y="41"/>
                  </a:moveTo>
                  <a:cubicBezTo>
                    <a:pt x="1" y="32"/>
                    <a:pt x="0" y="24"/>
                    <a:pt x="1" y="16"/>
                  </a:cubicBezTo>
                  <a:cubicBezTo>
                    <a:pt x="6" y="5"/>
                    <a:pt x="13" y="0"/>
                    <a:pt x="24" y="0"/>
                  </a:cubicBezTo>
                  <a:lnTo>
                    <a:pt x="4" y="41"/>
                  </a:lnTo>
                  <a:close/>
                </a:path>
              </a:pathLst>
            </a:custGeom>
            <a:solidFill>
              <a:schemeClr val="accent3">
                <a:lumMod val="50000"/>
              </a:schemeClr>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sp>
          <p:nvSpPr>
            <p:cNvPr id="1040" name="Freeform 16"/>
            <p:cNvSpPr>
              <a:spLocks/>
            </p:cNvSpPr>
            <p:nvPr/>
          </p:nvSpPr>
          <p:spPr bwMode="auto">
            <a:xfrm>
              <a:off x="1082877" y="2518921"/>
              <a:ext cx="1332113" cy="2034443"/>
            </a:xfrm>
            <a:custGeom>
              <a:avLst/>
              <a:gdLst/>
              <a:ahLst/>
              <a:cxnLst>
                <a:cxn ang="0">
                  <a:pos x="250" y="636"/>
                </a:cxn>
                <a:cxn ang="0">
                  <a:pos x="31" y="257"/>
                </a:cxn>
                <a:cxn ang="0">
                  <a:pos x="0" y="189"/>
                </a:cxn>
                <a:cxn ang="0">
                  <a:pos x="18" y="153"/>
                </a:cxn>
                <a:cxn ang="0">
                  <a:pos x="93" y="0"/>
                </a:cxn>
                <a:cxn ang="0">
                  <a:pos x="96" y="25"/>
                </a:cxn>
                <a:cxn ang="0">
                  <a:pos x="103" y="47"/>
                </a:cxn>
                <a:cxn ang="0">
                  <a:pos x="417" y="623"/>
                </a:cxn>
                <a:cxn ang="0">
                  <a:pos x="289" y="636"/>
                </a:cxn>
                <a:cxn ang="0">
                  <a:pos x="250" y="636"/>
                </a:cxn>
              </a:cxnLst>
              <a:rect l="0" t="0" r="r" b="b"/>
              <a:pathLst>
                <a:path w="417" h="636">
                  <a:moveTo>
                    <a:pt x="250" y="636"/>
                  </a:moveTo>
                  <a:cubicBezTo>
                    <a:pt x="150" y="477"/>
                    <a:pt x="77" y="351"/>
                    <a:pt x="31" y="257"/>
                  </a:cubicBezTo>
                  <a:cubicBezTo>
                    <a:pt x="19" y="232"/>
                    <a:pt x="8" y="210"/>
                    <a:pt x="0" y="189"/>
                  </a:cubicBezTo>
                  <a:cubicBezTo>
                    <a:pt x="18" y="153"/>
                    <a:pt x="18" y="153"/>
                    <a:pt x="18" y="153"/>
                  </a:cubicBezTo>
                  <a:cubicBezTo>
                    <a:pt x="93" y="0"/>
                    <a:pt x="93" y="0"/>
                    <a:pt x="93" y="0"/>
                  </a:cubicBezTo>
                  <a:cubicBezTo>
                    <a:pt x="92" y="8"/>
                    <a:pt x="93" y="16"/>
                    <a:pt x="96" y="25"/>
                  </a:cubicBezTo>
                  <a:cubicBezTo>
                    <a:pt x="98" y="31"/>
                    <a:pt x="100" y="39"/>
                    <a:pt x="103" y="47"/>
                  </a:cubicBezTo>
                  <a:cubicBezTo>
                    <a:pt x="133" y="136"/>
                    <a:pt x="238" y="328"/>
                    <a:pt x="417" y="623"/>
                  </a:cubicBezTo>
                  <a:cubicBezTo>
                    <a:pt x="378" y="629"/>
                    <a:pt x="335" y="634"/>
                    <a:pt x="289" y="636"/>
                  </a:cubicBezTo>
                  <a:cubicBezTo>
                    <a:pt x="276" y="636"/>
                    <a:pt x="263" y="636"/>
                    <a:pt x="250" y="636"/>
                  </a:cubicBezTo>
                  <a:close/>
                </a:path>
              </a:pathLst>
            </a:custGeom>
            <a:gradFill>
              <a:gsLst>
                <a:gs pos="0">
                  <a:schemeClr val="accent3">
                    <a:lumMod val="75000"/>
                  </a:schemeClr>
                </a:gs>
                <a:gs pos="50000">
                  <a:schemeClr val="accent3"/>
                </a:gs>
              </a:gsLst>
              <a:lin ang="0" scaled="0"/>
            </a:gra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6" name="Group 55"/>
          <p:cNvGrpSpPr/>
          <p:nvPr/>
        </p:nvGrpSpPr>
        <p:grpSpPr>
          <a:xfrm>
            <a:off x="2309886" y="3532958"/>
            <a:ext cx="1345871" cy="1886859"/>
            <a:chOff x="778791" y="3008237"/>
            <a:chExt cx="1102119" cy="1545128"/>
          </a:xfrm>
        </p:grpSpPr>
        <p:sp>
          <p:nvSpPr>
            <p:cNvPr id="1035" name="Freeform 11"/>
            <p:cNvSpPr>
              <a:spLocks/>
            </p:cNvSpPr>
            <p:nvPr/>
          </p:nvSpPr>
          <p:spPr bwMode="auto">
            <a:xfrm>
              <a:off x="1065897" y="3008237"/>
              <a:ext cx="74092" cy="115769"/>
            </a:xfrm>
            <a:custGeom>
              <a:avLst/>
              <a:gdLst/>
              <a:ahLst/>
              <a:cxnLst>
                <a:cxn ang="0">
                  <a:pos x="2" y="12"/>
                </a:cxn>
                <a:cxn ang="0">
                  <a:pos x="23" y="0"/>
                </a:cxn>
                <a:cxn ang="0">
                  <a:pos x="5" y="36"/>
                </a:cxn>
                <a:cxn ang="0">
                  <a:pos x="2" y="12"/>
                </a:cxn>
              </a:cxnLst>
              <a:rect l="0" t="0" r="r" b="b"/>
              <a:pathLst>
                <a:path w="23" h="36">
                  <a:moveTo>
                    <a:pt x="2" y="12"/>
                  </a:moveTo>
                  <a:cubicBezTo>
                    <a:pt x="5" y="5"/>
                    <a:pt x="12" y="1"/>
                    <a:pt x="23" y="0"/>
                  </a:cubicBezTo>
                  <a:cubicBezTo>
                    <a:pt x="5" y="36"/>
                    <a:pt x="5" y="36"/>
                    <a:pt x="5" y="36"/>
                  </a:cubicBezTo>
                  <a:cubicBezTo>
                    <a:pt x="1" y="28"/>
                    <a:pt x="0" y="20"/>
                    <a:pt x="2" y="12"/>
                  </a:cubicBezTo>
                  <a:close/>
                </a:path>
              </a:pathLst>
            </a:custGeom>
            <a:solidFill>
              <a:schemeClr val="accent4">
                <a:lumMod val="50000"/>
              </a:schemeClr>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sp>
          <p:nvSpPr>
            <p:cNvPr id="1041" name="Freeform 17"/>
            <p:cNvSpPr>
              <a:spLocks/>
            </p:cNvSpPr>
            <p:nvPr/>
          </p:nvSpPr>
          <p:spPr bwMode="auto">
            <a:xfrm>
              <a:off x="778791" y="3046827"/>
              <a:ext cx="1102119" cy="1506538"/>
            </a:xfrm>
            <a:custGeom>
              <a:avLst/>
              <a:gdLst/>
              <a:ahLst/>
              <a:cxnLst>
                <a:cxn ang="0">
                  <a:pos x="154" y="447"/>
                </a:cxn>
                <a:cxn ang="0">
                  <a:pos x="13" y="215"/>
                </a:cxn>
                <a:cxn ang="0">
                  <a:pos x="0" y="188"/>
                </a:cxn>
                <a:cxn ang="0">
                  <a:pos x="19" y="148"/>
                </a:cxn>
                <a:cxn ang="0">
                  <a:pos x="92" y="0"/>
                </a:cxn>
                <a:cxn ang="0">
                  <a:pos x="95" y="24"/>
                </a:cxn>
                <a:cxn ang="0">
                  <a:pos x="126" y="92"/>
                </a:cxn>
                <a:cxn ang="0">
                  <a:pos x="345" y="471"/>
                </a:cxn>
                <a:cxn ang="0">
                  <a:pos x="154" y="447"/>
                </a:cxn>
              </a:cxnLst>
              <a:rect l="0" t="0" r="r" b="b"/>
              <a:pathLst>
                <a:path w="345" h="471">
                  <a:moveTo>
                    <a:pt x="154" y="447"/>
                  </a:moveTo>
                  <a:cubicBezTo>
                    <a:pt x="96" y="366"/>
                    <a:pt x="49" y="289"/>
                    <a:pt x="13" y="215"/>
                  </a:cubicBezTo>
                  <a:cubicBezTo>
                    <a:pt x="9" y="206"/>
                    <a:pt x="4" y="197"/>
                    <a:pt x="0" y="188"/>
                  </a:cubicBezTo>
                  <a:cubicBezTo>
                    <a:pt x="19" y="148"/>
                    <a:pt x="19" y="148"/>
                    <a:pt x="19" y="148"/>
                  </a:cubicBezTo>
                  <a:cubicBezTo>
                    <a:pt x="92" y="0"/>
                    <a:pt x="92" y="0"/>
                    <a:pt x="92" y="0"/>
                  </a:cubicBezTo>
                  <a:cubicBezTo>
                    <a:pt x="90" y="8"/>
                    <a:pt x="91" y="16"/>
                    <a:pt x="95" y="24"/>
                  </a:cubicBezTo>
                  <a:cubicBezTo>
                    <a:pt x="103" y="45"/>
                    <a:pt x="114" y="67"/>
                    <a:pt x="126" y="92"/>
                  </a:cubicBezTo>
                  <a:cubicBezTo>
                    <a:pt x="172" y="186"/>
                    <a:pt x="245" y="312"/>
                    <a:pt x="345" y="471"/>
                  </a:cubicBezTo>
                  <a:cubicBezTo>
                    <a:pt x="277" y="469"/>
                    <a:pt x="213" y="461"/>
                    <a:pt x="154" y="447"/>
                  </a:cubicBezTo>
                  <a:close/>
                </a:path>
              </a:pathLst>
            </a:custGeom>
            <a:gradFill>
              <a:gsLst>
                <a:gs pos="0">
                  <a:schemeClr val="accent4">
                    <a:lumMod val="75000"/>
                  </a:schemeClr>
                </a:gs>
                <a:gs pos="50000">
                  <a:schemeClr val="accent4"/>
                </a:gs>
              </a:gsLst>
              <a:lin ang="0" scaled="0"/>
            </a:gra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5" name="Group 54"/>
          <p:cNvGrpSpPr/>
          <p:nvPr/>
        </p:nvGrpSpPr>
        <p:grpSpPr>
          <a:xfrm>
            <a:off x="1981900" y="4158769"/>
            <a:ext cx="929292" cy="1166797"/>
            <a:chOff x="510207" y="3520707"/>
            <a:chExt cx="760987" cy="955478"/>
          </a:xfrm>
        </p:grpSpPr>
        <p:sp>
          <p:nvSpPr>
            <p:cNvPr id="1036" name="Freeform 12"/>
            <p:cNvSpPr>
              <a:spLocks/>
            </p:cNvSpPr>
            <p:nvPr/>
          </p:nvSpPr>
          <p:spPr bwMode="auto">
            <a:xfrm>
              <a:off x="763355" y="3520707"/>
              <a:ext cx="75636" cy="128118"/>
            </a:xfrm>
            <a:custGeom>
              <a:avLst/>
              <a:gdLst/>
              <a:ahLst/>
              <a:cxnLst>
                <a:cxn ang="0">
                  <a:pos x="24" y="0"/>
                </a:cxn>
                <a:cxn ang="0">
                  <a:pos x="5" y="40"/>
                </a:cxn>
                <a:cxn ang="0">
                  <a:pos x="1" y="14"/>
                </a:cxn>
                <a:cxn ang="0">
                  <a:pos x="24" y="0"/>
                </a:cxn>
              </a:cxnLst>
              <a:rect l="0" t="0" r="r" b="b"/>
              <a:pathLst>
                <a:path w="24" h="40">
                  <a:moveTo>
                    <a:pt x="24" y="0"/>
                  </a:moveTo>
                  <a:cubicBezTo>
                    <a:pt x="5" y="40"/>
                    <a:pt x="5" y="40"/>
                    <a:pt x="5" y="40"/>
                  </a:cubicBezTo>
                  <a:cubicBezTo>
                    <a:pt x="1" y="31"/>
                    <a:pt x="0" y="23"/>
                    <a:pt x="1" y="14"/>
                  </a:cubicBezTo>
                  <a:cubicBezTo>
                    <a:pt x="6" y="5"/>
                    <a:pt x="14" y="0"/>
                    <a:pt x="24" y="0"/>
                  </a:cubicBezTo>
                  <a:close/>
                </a:path>
              </a:pathLst>
            </a:custGeom>
            <a:solidFill>
              <a:schemeClr val="accent5">
                <a:lumMod val="50000"/>
              </a:schemeClr>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sp>
          <p:nvSpPr>
            <p:cNvPr id="1042" name="Freeform 18"/>
            <p:cNvSpPr>
              <a:spLocks/>
            </p:cNvSpPr>
            <p:nvPr/>
          </p:nvSpPr>
          <p:spPr bwMode="auto">
            <a:xfrm>
              <a:off x="510207" y="3565471"/>
              <a:ext cx="760987" cy="910714"/>
            </a:xfrm>
            <a:custGeom>
              <a:avLst/>
              <a:gdLst/>
              <a:ahLst/>
              <a:cxnLst>
                <a:cxn ang="0">
                  <a:pos x="80" y="0"/>
                </a:cxn>
                <a:cxn ang="0">
                  <a:pos x="84" y="26"/>
                </a:cxn>
                <a:cxn ang="0">
                  <a:pos x="97" y="53"/>
                </a:cxn>
                <a:cxn ang="0">
                  <a:pos x="238" y="285"/>
                </a:cxn>
                <a:cxn ang="0">
                  <a:pos x="0" y="174"/>
                </a:cxn>
                <a:cxn ang="0">
                  <a:pos x="80" y="0"/>
                </a:cxn>
              </a:cxnLst>
              <a:rect l="0" t="0" r="r" b="b"/>
              <a:pathLst>
                <a:path w="238" h="285">
                  <a:moveTo>
                    <a:pt x="80" y="0"/>
                  </a:moveTo>
                  <a:cubicBezTo>
                    <a:pt x="79" y="9"/>
                    <a:pt x="80" y="17"/>
                    <a:pt x="84" y="26"/>
                  </a:cubicBezTo>
                  <a:cubicBezTo>
                    <a:pt x="88" y="35"/>
                    <a:pt x="93" y="44"/>
                    <a:pt x="97" y="53"/>
                  </a:cubicBezTo>
                  <a:cubicBezTo>
                    <a:pt x="133" y="127"/>
                    <a:pt x="180" y="204"/>
                    <a:pt x="238" y="285"/>
                  </a:cubicBezTo>
                  <a:cubicBezTo>
                    <a:pt x="148" y="263"/>
                    <a:pt x="69" y="226"/>
                    <a:pt x="0" y="174"/>
                  </a:cubicBezTo>
                  <a:lnTo>
                    <a:pt x="80" y="0"/>
                  </a:lnTo>
                  <a:close/>
                </a:path>
              </a:pathLst>
            </a:custGeom>
            <a:gradFill>
              <a:gsLst>
                <a:gs pos="0">
                  <a:schemeClr val="accent5">
                    <a:lumMod val="75000"/>
                  </a:schemeClr>
                </a:gs>
                <a:gs pos="50000">
                  <a:schemeClr val="accent5"/>
                </a:gs>
              </a:gsLst>
              <a:lin ang="0" scaled="0"/>
            </a:gra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grpSp>
      <p:sp>
        <p:nvSpPr>
          <p:cNvPr id="22" name="Text Placeholder 3"/>
          <p:cNvSpPr txBox="1">
            <a:spLocks/>
          </p:cNvSpPr>
          <p:nvPr/>
        </p:nvSpPr>
        <p:spPr>
          <a:xfrm>
            <a:off x="4888810" y="1864085"/>
            <a:ext cx="445635" cy="32079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6659">
              <a:lnSpc>
                <a:spcPct val="120000"/>
              </a:lnSpc>
              <a:spcBef>
                <a:spcPct val="20000"/>
              </a:spcBef>
              <a:defRPr/>
            </a:pPr>
            <a:r>
              <a:rPr lang="en-US" sz="1737" b="0" dirty="0">
                <a:solidFill>
                  <a:schemeClr val="bg1"/>
                </a:solidFill>
                <a:latin typeface="Arial" panose="020B0604020202020204" pitchFamily="34" charset="0"/>
                <a:ea typeface="微软雅黑" panose="020B0503020204020204" pitchFamily="34" charset="-122"/>
                <a:sym typeface="Arial" panose="020B0604020202020204" pitchFamily="34" charset="0"/>
              </a:rPr>
              <a:t>20%</a:t>
            </a:r>
          </a:p>
        </p:txBody>
      </p:sp>
      <p:sp>
        <p:nvSpPr>
          <p:cNvPr id="23" name="Text Placeholder 3"/>
          <p:cNvSpPr txBox="1">
            <a:spLocks/>
          </p:cNvSpPr>
          <p:nvPr/>
        </p:nvSpPr>
        <p:spPr>
          <a:xfrm>
            <a:off x="6288166" y="3753637"/>
            <a:ext cx="445635" cy="32079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6659">
              <a:lnSpc>
                <a:spcPct val="120000"/>
              </a:lnSpc>
              <a:spcBef>
                <a:spcPct val="20000"/>
              </a:spcBef>
              <a:defRPr/>
            </a:pPr>
            <a:r>
              <a:rPr lang="en-US" sz="1737" b="0" dirty="0">
                <a:solidFill>
                  <a:schemeClr val="bg1"/>
                </a:solidFill>
                <a:latin typeface="Arial" panose="020B0604020202020204" pitchFamily="34" charset="0"/>
                <a:ea typeface="微软雅黑" panose="020B0503020204020204" pitchFamily="34" charset="-122"/>
                <a:sym typeface="Arial" panose="020B0604020202020204" pitchFamily="34" charset="0"/>
              </a:rPr>
              <a:t>25%</a:t>
            </a:r>
          </a:p>
        </p:txBody>
      </p:sp>
      <p:sp>
        <p:nvSpPr>
          <p:cNvPr id="24" name="Text Placeholder 3"/>
          <p:cNvSpPr txBox="1">
            <a:spLocks/>
          </p:cNvSpPr>
          <p:nvPr/>
        </p:nvSpPr>
        <p:spPr>
          <a:xfrm>
            <a:off x="5416406" y="2436666"/>
            <a:ext cx="445635" cy="32079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6659">
              <a:lnSpc>
                <a:spcPct val="120000"/>
              </a:lnSpc>
              <a:spcBef>
                <a:spcPct val="20000"/>
              </a:spcBef>
              <a:defRPr/>
            </a:pPr>
            <a:r>
              <a:rPr lang="en-US" sz="1737" b="0" dirty="0">
                <a:solidFill>
                  <a:schemeClr val="bg1"/>
                </a:solidFill>
                <a:latin typeface="Arial" panose="020B0604020202020204" pitchFamily="34" charset="0"/>
                <a:ea typeface="微软雅黑" panose="020B0503020204020204" pitchFamily="34" charset="-122"/>
                <a:sym typeface="Arial" panose="020B0604020202020204" pitchFamily="34" charset="0"/>
              </a:rPr>
              <a:t>15%</a:t>
            </a:r>
          </a:p>
        </p:txBody>
      </p:sp>
      <p:sp>
        <p:nvSpPr>
          <p:cNvPr id="25" name="Text Placeholder 3"/>
          <p:cNvSpPr txBox="1">
            <a:spLocks/>
          </p:cNvSpPr>
          <p:nvPr/>
        </p:nvSpPr>
        <p:spPr>
          <a:xfrm>
            <a:off x="5876682" y="3094833"/>
            <a:ext cx="445635" cy="32079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6659">
              <a:lnSpc>
                <a:spcPct val="120000"/>
              </a:lnSpc>
              <a:spcBef>
                <a:spcPct val="20000"/>
              </a:spcBef>
              <a:defRPr/>
            </a:pPr>
            <a:r>
              <a:rPr lang="en-US" sz="1737" b="0" dirty="0">
                <a:solidFill>
                  <a:schemeClr val="bg1"/>
                </a:solidFill>
                <a:latin typeface="Arial" panose="020B0604020202020204" pitchFamily="34" charset="0"/>
                <a:ea typeface="微软雅黑" panose="020B0503020204020204" pitchFamily="34" charset="-122"/>
                <a:sym typeface="Arial" panose="020B0604020202020204" pitchFamily="34" charset="0"/>
              </a:rPr>
              <a:t>40%</a:t>
            </a:r>
          </a:p>
        </p:txBody>
      </p:sp>
      <p:sp>
        <p:nvSpPr>
          <p:cNvPr id="26" name="Text Placeholder 3"/>
          <p:cNvSpPr txBox="1">
            <a:spLocks/>
          </p:cNvSpPr>
          <p:nvPr/>
        </p:nvSpPr>
        <p:spPr>
          <a:xfrm>
            <a:off x="6742172" y="4419265"/>
            <a:ext cx="445635" cy="320793"/>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6659">
              <a:lnSpc>
                <a:spcPct val="120000"/>
              </a:lnSpc>
              <a:spcBef>
                <a:spcPct val="20000"/>
              </a:spcBef>
              <a:defRPr/>
            </a:pPr>
            <a:r>
              <a:rPr lang="en-US" sz="1737" b="0" dirty="0">
                <a:solidFill>
                  <a:schemeClr val="bg1"/>
                </a:solidFill>
                <a:latin typeface="Arial" panose="020B0604020202020204" pitchFamily="34" charset="0"/>
                <a:ea typeface="微软雅黑" panose="020B0503020204020204" pitchFamily="34" charset="-122"/>
                <a:sym typeface="Arial" panose="020B0604020202020204" pitchFamily="34" charset="0"/>
              </a:rPr>
              <a:t>65%</a:t>
            </a:r>
          </a:p>
        </p:txBody>
      </p:sp>
      <p:sp>
        <p:nvSpPr>
          <p:cNvPr id="28" name="Freeform 182"/>
          <p:cNvSpPr>
            <a:spLocks noEditPoints="1"/>
          </p:cNvSpPr>
          <p:nvPr/>
        </p:nvSpPr>
        <p:spPr bwMode="auto">
          <a:xfrm>
            <a:off x="2146468" y="4682455"/>
            <a:ext cx="316204" cy="295431"/>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172"/>
          <p:cNvSpPr>
            <a:spLocks noEditPoints="1"/>
          </p:cNvSpPr>
          <p:nvPr/>
        </p:nvSpPr>
        <p:spPr bwMode="auto">
          <a:xfrm>
            <a:off x="2584299" y="4418117"/>
            <a:ext cx="403135" cy="293421"/>
          </a:xfrm>
          <a:custGeom>
            <a:avLst/>
            <a:gdLst/>
            <a:ahLst/>
            <a:cxnLst>
              <a:cxn ang="0">
                <a:pos x="59" y="53"/>
              </a:cxn>
              <a:cxn ang="0">
                <a:pos x="17" y="53"/>
              </a:cxn>
              <a:cxn ang="0">
                <a:pos x="0" y="36"/>
              </a:cxn>
              <a:cxn ang="0">
                <a:pos x="10" y="21"/>
              </a:cxn>
              <a:cxn ang="0">
                <a:pos x="10" y="19"/>
              </a:cxn>
              <a:cxn ang="0">
                <a:pos x="30" y="0"/>
              </a:cxn>
              <a:cxn ang="0">
                <a:pos x="48" y="12"/>
              </a:cxn>
              <a:cxn ang="0">
                <a:pos x="54" y="9"/>
              </a:cxn>
              <a:cxn ang="0">
                <a:pos x="64" y="19"/>
              </a:cxn>
              <a:cxn ang="0">
                <a:pos x="62" y="24"/>
              </a:cxn>
              <a:cxn ang="0">
                <a:pos x="73" y="38"/>
              </a:cxn>
              <a:cxn ang="0">
                <a:pos x="59" y="53"/>
              </a:cxn>
              <a:cxn ang="0">
                <a:pos x="49" y="27"/>
              </a:cxn>
              <a:cxn ang="0">
                <a:pos x="35" y="13"/>
              </a:cxn>
              <a:cxn ang="0">
                <a:pos x="34" y="13"/>
              </a:cxn>
              <a:cxn ang="0">
                <a:pos x="34" y="13"/>
              </a:cxn>
              <a:cxn ang="0">
                <a:pos x="20" y="27"/>
              </a:cxn>
              <a:cxn ang="0">
                <a:pos x="20" y="27"/>
              </a:cxn>
              <a:cxn ang="0">
                <a:pos x="21" y="29"/>
              </a:cxn>
              <a:cxn ang="0">
                <a:pos x="30" y="29"/>
              </a:cxn>
              <a:cxn ang="0">
                <a:pos x="30" y="42"/>
              </a:cxn>
              <a:cxn ang="0">
                <a:pos x="31" y="43"/>
              </a:cxn>
              <a:cxn ang="0">
                <a:pos x="38" y="43"/>
              </a:cxn>
              <a:cxn ang="0">
                <a:pos x="39" y="42"/>
              </a:cxn>
              <a:cxn ang="0">
                <a:pos x="39" y="29"/>
              </a:cxn>
              <a:cxn ang="0">
                <a:pos x="48" y="29"/>
              </a:cxn>
              <a:cxn ang="0">
                <a:pos x="49" y="27"/>
              </a:cxn>
              <a:cxn ang="0">
                <a:pos x="49" y="27"/>
              </a:cxn>
            </a:cxnLst>
            <a:rect l="0" t="0" r="r" b="b"/>
            <a:pathLst>
              <a:path w="73" h="53">
                <a:moveTo>
                  <a:pt x="59" y="53"/>
                </a:moveTo>
                <a:cubicBezTo>
                  <a:pt x="17" y="53"/>
                  <a:pt x="17" y="53"/>
                  <a:pt x="17" y="53"/>
                </a:cubicBezTo>
                <a:cubicBezTo>
                  <a:pt x="8" y="53"/>
                  <a:pt x="0" y="45"/>
                  <a:pt x="0" y="36"/>
                </a:cubicBezTo>
                <a:cubicBezTo>
                  <a:pt x="0" y="29"/>
                  <a:pt x="4" y="23"/>
                  <a:pt x="10" y="21"/>
                </a:cubicBezTo>
                <a:cubicBezTo>
                  <a:pt x="10" y="20"/>
                  <a:pt x="10" y="20"/>
                  <a:pt x="10" y="19"/>
                </a:cubicBezTo>
                <a:cubicBezTo>
                  <a:pt x="10" y="8"/>
                  <a:pt x="19" y="0"/>
                  <a:pt x="30" y="0"/>
                </a:cubicBezTo>
                <a:cubicBezTo>
                  <a:pt x="37" y="0"/>
                  <a:pt x="45" y="4"/>
                  <a:pt x="48" y="12"/>
                </a:cubicBezTo>
                <a:cubicBezTo>
                  <a:pt x="49" y="10"/>
                  <a:pt x="52" y="9"/>
                  <a:pt x="54" y="9"/>
                </a:cubicBezTo>
                <a:cubicBezTo>
                  <a:pt x="59" y="9"/>
                  <a:pt x="64" y="14"/>
                  <a:pt x="64" y="19"/>
                </a:cubicBezTo>
                <a:cubicBezTo>
                  <a:pt x="64" y="21"/>
                  <a:pt x="63" y="23"/>
                  <a:pt x="62" y="24"/>
                </a:cubicBezTo>
                <a:cubicBezTo>
                  <a:pt x="69" y="26"/>
                  <a:pt x="73" y="32"/>
                  <a:pt x="73" y="38"/>
                </a:cubicBezTo>
                <a:cubicBezTo>
                  <a:pt x="73" y="46"/>
                  <a:pt x="67" y="53"/>
                  <a:pt x="59" y="53"/>
                </a:cubicBezTo>
                <a:close/>
                <a:moveTo>
                  <a:pt x="49" y="27"/>
                </a:moveTo>
                <a:cubicBezTo>
                  <a:pt x="35" y="13"/>
                  <a:pt x="35" y="13"/>
                  <a:pt x="35" y="13"/>
                </a:cubicBezTo>
                <a:cubicBezTo>
                  <a:pt x="35" y="13"/>
                  <a:pt x="35" y="13"/>
                  <a:pt x="34" y="13"/>
                </a:cubicBezTo>
                <a:cubicBezTo>
                  <a:pt x="34" y="13"/>
                  <a:pt x="34" y="13"/>
                  <a:pt x="34" y="13"/>
                </a:cubicBezTo>
                <a:cubicBezTo>
                  <a:pt x="20" y="27"/>
                  <a:pt x="20" y="27"/>
                  <a:pt x="20" y="27"/>
                </a:cubicBezTo>
                <a:cubicBezTo>
                  <a:pt x="20" y="27"/>
                  <a:pt x="20" y="27"/>
                  <a:pt x="20" y="27"/>
                </a:cubicBezTo>
                <a:cubicBezTo>
                  <a:pt x="20" y="28"/>
                  <a:pt x="20" y="29"/>
                  <a:pt x="21" y="29"/>
                </a:cubicBezTo>
                <a:cubicBezTo>
                  <a:pt x="30" y="29"/>
                  <a:pt x="30" y="29"/>
                  <a:pt x="30" y="29"/>
                </a:cubicBezTo>
                <a:cubicBezTo>
                  <a:pt x="30" y="42"/>
                  <a:pt x="30" y="42"/>
                  <a:pt x="30" y="42"/>
                </a:cubicBezTo>
                <a:cubicBezTo>
                  <a:pt x="30" y="43"/>
                  <a:pt x="30" y="43"/>
                  <a:pt x="31" y="43"/>
                </a:cubicBezTo>
                <a:cubicBezTo>
                  <a:pt x="38" y="43"/>
                  <a:pt x="38" y="43"/>
                  <a:pt x="38" y="43"/>
                </a:cubicBezTo>
                <a:cubicBezTo>
                  <a:pt x="39" y="43"/>
                  <a:pt x="39" y="43"/>
                  <a:pt x="39" y="42"/>
                </a:cubicBezTo>
                <a:cubicBezTo>
                  <a:pt x="39" y="29"/>
                  <a:pt x="39" y="29"/>
                  <a:pt x="39" y="29"/>
                </a:cubicBezTo>
                <a:cubicBezTo>
                  <a:pt x="48" y="29"/>
                  <a:pt x="48" y="29"/>
                  <a:pt x="48" y="29"/>
                </a:cubicBezTo>
                <a:cubicBezTo>
                  <a:pt x="49" y="29"/>
                  <a:pt x="49" y="28"/>
                  <a:pt x="49" y="27"/>
                </a:cubicBezTo>
                <a:cubicBezTo>
                  <a:pt x="49" y="27"/>
                  <a:pt x="49" y="27"/>
                  <a:pt x="49" y="27"/>
                </a:cubicBezTo>
                <a:close/>
              </a:path>
            </a:pathLst>
          </a:custGeom>
          <a:solidFill>
            <a:schemeClr val="bg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122"/>
          <p:cNvSpPr>
            <a:spLocks noEditPoints="1"/>
          </p:cNvSpPr>
          <p:nvPr/>
        </p:nvSpPr>
        <p:spPr bwMode="auto">
          <a:xfrm>
            <a:off x="3178404" y="4060672"/>
            <a:ext cx="251256" cy="361356"/>
          </a:xfrm>
          <a:custGeom>
            <a:avLst/>
            <a:gdLst/>
            <a:ahLst/>
            <a:cxnLst>
              <a:cxn ang="0">
                <a:pos x="41" y="29"/>
              </a:cxn>
              <a:cxn ang="0">
                <a:pos x="23" y="50"/>
              </a:cxn>
              <a:cxn ang="0">
                <a:pos x="23" y="55"/>
              </a:cxn>
              <a:cxn ang="0">
                <a:pos x="32" y="55"/>
              </a:cxn>
              <a:cxn ang="0">
                <a:pos x="34" y="57"/>
              </a:cxn>
              <a:cxn ang="0">
                <a:pos x="32" y="59"/>
              </a:cxn>
              <a:cxn ang="0">
                <a:pos x="9" y="59"/>
              </a:cxn>
              <a:cxn ang="0">
                <a:pos x="7" y="57"/>
              </a:cxn>
              <a:cxn ang="0">
                <a:pos x="9" y="55"/>
              </a:cxn>
              <a:cxn ang="0">
                <a:pos x="18" y="55"/>
              </a:cxn>
              <a:cxn ang="0">
                <a:pos x="18" y="50"/>
              </a:cxn>
              <a:cxn ang="0">
                <a:pos x="0" y="29"/>
              </a:cxn>
              <a:cxn ang="0">
                <a:pos x="0" y="25"/>
              </a:cxn>
              <a:cxn ang="0">
                <a:pos x="2" y="23"/>
              </a:cxn>
              <a:cxn ang="0">
                <a:pos x="4" y="25"/>
              </a:cxn>
              <a:cxn ang="0">
                <a:pos x="4" y="29"/>
              </a:cxn>
              <a:cxn ang="0">
                <a:pos x="20" y="45"/>
              </a:cxn>
              <a:cxn ang="0">
                <a:pos x="36" y="29"/>
              </a:cxn>
              <a:cxn ang="0">
                <a:pos x="36" y="25"/>
              </a:cxn>
              <a:cxn ang="0">
                <a:pos x="39" y="23"/>
              </a:cxn>
              <a:cxn ang="0">
                <a:pos x="41" y="25"/>
              </a:cxn>
              <a:cxn ang="0">
                <a:pos x="41" y="29"/>
              </a:cxn>
              <a:cxn ang="0">
                <a:pos x="32" y="29"/>
              </a:cxn>
              <a:cxn ang="0">
                <a:pos x="20" y="41"/>
              </a:cxn>
              <a:cxn ang="0">
                <a:pos x="9" y="29"/>
              </a:cxn>
              <a:cxn ang="0">
                <a:pos x="9" y="11"/>
              </a:cxn>
              <a:cxn ang="0">
                <a:pos x="20" y="0"/>
              </a:cxn>
              <a:cxn ang="0">
                <a:pos x="32" y="11"/>
              </a:cxn>
              <a:cxn ang="0">
                <a:pos x="32" y="29"/>
              </a:cxn>
            </a:cxnLst>
            <a:rect l="0" t="0" r="r" b="b"/>
            <a:pathLst>
              <a:path w="41" h="59">
                <a:moveTo>
                  <a:pt x="41" y="29"/>
                </a:moveTo>
                <a:cubicBezTo>
                  <a:pt x="41" y="40"/>
                  <a:pt x="33" y="49"/>
                  <a:pt x="23" y="50"/>
                </a:cubicBezTo>
                <a:cubicBezTo>
                  <a:pt x="23" y="55"/>
                  <a:pt x="23" y="55"/>
                  <a:pt x="23" y="55"/>
                </a:cubicBezTo>
                <a:cubicBezTo>
                  <a:pt x="32" y="55"/>
                  <a:pt x="32" y="55"/>
                  <a:pt x="32" y="55"/>
                </a:cubicBezTo>
                <a:cubicBezTo>
                  <a:pt x="33" y="55"/>
                  <a:pt x="34" y="56"/>
                  <a:pt x="34" y="57"/>
                </a:cubicBezTo>
                <a:cubicBezTo>
                  <a:pt x="34" y="58"/>
                  <a:pt x="33" y="59"/>
                  <a:pt x="32" y="59"/>
                </a:cubicBezTo>
                <a:cubicBezTo>
                  <a:pt x="9" y="59"/>
                  <a:pt x="9" y="59"/>
                  <a:pt x="9" y="59"/>
                </a:cubicBezTo>
                <a:cubicBezTo>
                  <a:pt x="8" y="59"/>
                  <a:pt x="7" y="58"/>
                  <a:pt x="7" y="57"/>
                </a:cubicBezTo>
                <a:cubicBezTo>
                  <a:pt x="7" y="56"/>
                  <a:pt x="8" y="55"/>
                  <a:pt x="9" y="55"/>
                </a:cubicBezTo>
                <a:cubicBezTo>
                  <a:pt x="18" y="55"/>
                  <a:pt x="18" y="55"/>
                  <a:pt x="18" y="55"/>
                </a:cubicBezTo>
                <a:cubicBezTo>
                  <a:pt x="18" y="50"/>
                  <a:pt x="18" y="50"/>
                  <a:pt x="18" y="50"/>
                </a:cubicBezTo>
                <a:cubicBezTo>
                  <a:pt x="8" y="49"/>
                  <a:pt x="0" y="40"/>
                  <a:pt x="0" y="29"/>
                </a:cubicBezTo>
                <a:cubicBezTo>
                  <a:pt x="0" y="25"/>
                  <a:pt x="0" y="25"/>
                  <a:pt x="0" y="25"/>
                </a:cubicBezTo>
                <a:cubicBezTo>
                  <a:pt x="0" y="24"/>
                  <a:pt x="1" y="23"/>
                  <a:pt x="2" y="23"/>
                </a:cubicBezTo>
                <a:cubicBezTo>
                  <a:pt x="3" y="23"/>
                  <a:pt x="4" y="24"/>
                  <a:pt x="4" y="25"/>
                </a:cubicBezTo>
                <a:cubicBezTo>
                  <a:pt x="4" y="29"/>
                  <a:pt x="4" y="29"/>
                  <a:pt x="4" y="29"/>
                </a:cubicBezTo>
                <a:cubicBezTo>
                  <a:pt x="4" y="38"/>
                  <a:pt x="12" y="45"/>
                  <a:pt x="20" y="45"/>
                </a:cubicBezTo>
                <a:cubicBezTo>
                  <a:pt x="29" y="45"/>
                  <a:pt x="36" y="38"/>
                  <a:pt x="36" y="29"/>
                </a:cubicBezTo>
                <a:cubicBezTo>
                  <a:pt x="36" y="25"/>
                  <a:pt x="36" y="25"/>
                  <a:pt x="36" y="25"/>
                </a:cubicBezTo>
                <a:cubicBezTo>
                  <a:pt x="36" y="24"/>
                  <a:pt x="37" y="23"/>
                  <a:pt x="39" y="23"/>
                </a:cubicBezTo>
                <a:cubicBezTo>
                  <a:pt x="40" y="23"/>
                  <a:pt x="41" y="24"/>
                  <a:pt x="41" y="25"/>
                </a:cubicBezTo>
                <a:lnTo>
                  <a:pt x="41" y="29"/>
                </a:lnTo>
                <a:close/>
                <a:moveTo>
                  <a:pt x="32" y="29"/>
                </a:moveTo>
                <a:cubicBezTo>
                  <a:pt x="32" y="36"/>
                  <a:pt x="27" y="41"/>
                  <a:pt x="20" y="41"/>
                </a:cubicBezTo>
                <a:cubicBezTo>
                  <a:pt x="14" y="41"/>
                  <a:pt x="9" y="36"/>
                  <a:pt x="9" y="29"/>
                </a:cubicBezTo>
                <a:cubicBezTo>
                  <a:pt x="9" y="11"/>
                  <a:pt x="9" y="11"/>
                  <a:pt x="9" y="11"/>
                </a:cubicBezTo>
                <a:cubicBezTo>
                  <a:pt x="9" y="5"/>
                  <a:pt x="14" y="0"/>
                  <a:pt x="20" y="0"/>
                </a:cubicBezTo>
                <a:cubicBezTo>
                  <a:pt x="27" y="0"/>
                  <a:pt x="32" y="5"/>
                  <a:pt x="32" y="11"/>
                </a:cubicBezTo>
                <a:lnTo>
                  <a:pt x="32" y="29"/>
                </a:lnTo>
                <a:close/>
              </a:path>
            </a:pathLst>
          </a:custGeom>
          <a:solidFill>
            <a:schemeClr val="bg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100"/>
          <p:cNvSpPr>
            <a:spLocks noEditPoints="1"/>
          </p:cNvSpPr>
          <p:nvPr/>
        </p:nvSpPr>
        <p:spPr bwMode="auto">
          <a:xfrm>
            <a:off x="3655757" y="3751344"/>
            <a:ext cx="376477" cy="360899"/>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66"/>
          <p:cNvSpPr>
            <a:spLocks noEditPoints="1"/>
          </p:cNvSpPr>
          <p:nvPr/>
        </p:nvSpPr>
        <p:spPr bwMode="auto">
          <a:xfrm>
            <a:off x="4118239" y="3409082"/>
            <a:ext cx="415391" cy="322195"/>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bg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46"/>
          <p:cNvSpPr>
            <a:spLocks noEditPoints="1"/>
          </p:cNvSpPr>
          <p:nvPr/>
        </p:nvSpPr>
        <p:spPr bwMode="auto">
          <a:xfrm>
            <a:off x="7935782" y="1728063"/>
            <a:ext cx="414979" cy="414975"/>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1"/>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46"/>
          <p:cNvSpPr>
            <a:spLocks noEditPoints="1"/>
          </p:cNvSpPr>
          <p:nvPr/>
        </p:nvSpPr>
        <p:spPr bwMode="auto">
          <a:xfrm>
            <a:off x="7935782" y="2472487"/>
            <a:ext cx="414979" cy="414975"/>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2"/>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46"/>
          <p:cNvSpPr>
            <a:spLocks noEditPoints="1"/>
          </p:cNvSpPr>
          <p:nvPr/>
        </p:nvSpPr>
        <p:spPr bwMode="auto">
          <a:xfrm>
            <a:off x="7935782" y="3216910"/>
            <a:ext cx="414979" cy="414975"/>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3"/>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46"/>
          <p:cNvSpPr>
            <a:spLocks noEditPoints="1"/>
          </p:cNvSpPr>
          <p:nvPr/>
        </p:nvSpPr>
        <p:spPr bwMode="auto">
          <a:xfrm>
            <a:off x="7935782" y="3961332"/>
            <a:ext cx="414979" cy="414975"/>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4"/>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46"/>
          <p:cNvSpPr>
            <a:spLocks noEditPoints="1"/>
          </p:cNvSpPr>
          <p:nvPr/>
        </p:nvSpPr>
        <p:spPr bwMode="auto">
          <a:xfrm>
            <a:off x="7935782" y="4708475"/>
            <a:ext cx="414979" cy="414975"/>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5"/>
          </a:solidFill>
          <a:ln w="9525">
            <a:noFill/>
            <a:round/>
            <a:headEnd/>
            <a:tailEnd/>
          </a:ln>
        </p:spPr>
        <p:txBody>
          <a:bodyPr vert="horz" wrap="square" lIns="111664" tIns="55832" rIns="111664" bIns="55832" numCol="1" anchor="t" anchorCtr="0" compatLnSpc="1">
            <a:prstTxWarp prst="textNoShape">
              <a:avLst/>
            </a:prstTxWarp>
          </a:bodyPr>
          <a:lstStyle/>
          <a:p>
            <a:pPr>
              <a:lnSpc>
                <a:spcPct val="120000"/>
              </a:lnSpc>
            </a:pPr>
            <a:endParaRPr lang="en-US" sz="695">
              <a:latin typeface="Arial" panose="020B0604020202020204" pitchFamily="34" charset="0"/>
              <a:ea typeface="微软雅黑" panose="020B0503020204020204" pitchFamily="34" charset="-122"/>
              <a:sym typeface="Arial" panose="020B0604020202020204" pitchFamily="34" charset="0"/>
            </a:endParaRPr>
          </a:p>
        </p:txBody>
      </p:sp>
      <p:sp>
        <p:nvSpPr>
          <p:cNvPr id="59" name="Text Placeholder 7"/>
          <p:cNvSpPr txBox="1">
            <a:spLocks/>
          </p:cNvSpPr>
          <p:nvPr/>
        </p:nvSpPr>
        <p:spPr>
          <a:xfrm>
            <a:off x="8451208" y="1634743"/>
            <a:ext cx="1843232" cy="258532"/>
          </a:xfrm>
          <a:prstGeom prst="rect">
            <a:avLst/>
          </a:prstGeom>
        </p:spPr>
        <p:txBody>
          <a:bodyPr vert="horz" lIns="0" tIns="0" rIns="0" bIns="0"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Text Placeholder 2"/>
          <p:cNvSpPr txBox="1">
            <a:spLocks/>
          </p:cNvSpPr>
          <p:nvPr/>
        </p:nvSpPr>
        <p:spPr>
          <a:xfrm>
            <a:off x="8451208" y="1902133"/>
            <a:ext cx="2439728" cy="443198"/>
          </a:xfrm>
          <a:prstGeom prst="rect">
            <a:avLst/>
          </a:prstGeom>
        </p:spPr>
        <p:txBody>
          <a:bodyPr vert="horz" lIns="0" tIns="0" rIns="0" bIns="0" anchor="t" anchorCtr="0">
            <a:spAutoFit/>
          </a:bodyPr>
          <a:lstStyle>
            <a:lvl1pPr marL="0" indent="0" algn="l" defTabSz="914476" rtl="0" eaLnBrk="1" latinLnBrk="0" hangingPunct="1">
              <a:lnSpc>
                <a:spcPct val="120000"/>
              </a:lnSpc>
              <a:spcBef>
                <a:spcPts val="0"/>
              </a:spcBef>
              <a:buFont typeface="Arial" panose="020B0604020202020204" pitchFamily="34" charset="0"/>
              <a:buNone/>
              <a:defRPr sz="1186"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62" name="Text Placeholder 7"/>
          <p:cNvSpPr txBox="1">
            <a:spLocks/>
          </p:cNvSpPr>
          <p:nvPr/>
        </p:nvSpPr>
        <p:spPr>
          <a:xfrm>
            <a:off x="8451208" y="2378419"/>
            <a:ext cx="1843232" cy="258532"/>
          </a:xfrm>
          <a:prstGeom prst="rect">
            <a:avLst/>
          </a:prstGeom>
        </p:spPr>
        <p:txBody>
          <a:bodyPr vert="horz" lIns="0" tIns="0" rIns="0" bIns="0"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Text Placeholder 2"/>
          <p:cNvSpPr txBox="1">
            <a:spLocks/>
          </p:cNvSpPr>
          <p:nvPr/>
        </p:nvSpPr>
        <p:spPr>
          <a:xfrm>
            <a:off x="8451208" y="2645810"/>
            <a:ext cx="2439728" cy="443198"/>
          </a:xfrm>
          <a:prstGeom prst="rect">
            <a:avLst/>
          </a:prstGeom>
        </p:spPr>
        <p:txBody>
          <a:bodyPr vert="horz" lIns="0" tIns="0" rIns="0" bIns="0" anchor="t" anchorCtr="0">
            <a:spAutoFit/>
          </a:bodyPr>
          <a:lstStyle>
            <a:lvl1pPr marL="0" indent="0" algn="l" defTabSz="914476" rtl="0" eaLnBrk="1" latinLnBrk="0" hangingPunct="1">
              <a:lnSpc>
                <a:spcPct val="120000"/>
              </a:lnSpc>
              <a:spcBef>
                <a:spcPts val="0"/>
              </a:spcBef>
              <a:buFont typeface="Arial" panose="020B0604020202020204" pitchFamily="34" charset="0"/>
              <a:buNone/>
              <a:defRPr sz="1186"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64" name="Text Placeholder 7"/>
          <p:cNvSpPr txBox="1">
            <a:spLocks/>
          </p:cNvSpPr>
          <p:nvPr/>
        </p:nvSpPr>
        <p:spPr>
          <a:xfrm>
            <a:off x="8451208" y="3109491"/>
            <a:ext cx="1843232" cy="258532"/>
          </a:xfrm>
          <a:prstGeom prst="rect">
            <a:avLst/>
          </a:prstGeom>
        </p:spPr>
        <p:txBody>
          <a:bodyPr vert="horz" lIns="0" tIns="0" rIns="0" bIns="0"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Text Placeholder 2"/>
          <p:cNvSpPr txBox="1">
            <a:spLocks/>
          </p:cNvSpPr>
          <p:nvPr/>
        </p:nvSpPr>
        <p:spPr>
          <a:xfrm>
            <a:off x="8451208" y="3376881"/>
            <a:ext cx="2439728" cy="443198"/>
          </a:xfrm>
          <a:prstGeom prst="rect">
            <a:avLst/>
          </a:prstGeom>
        </p:spPr>
        <p:txBody>
          <a:bodyPr vert="horz" lIns="0" tIns="0" rIns="0" bIns="0" anchor="t" anchorCtr="0">
            <a:spAutoFit/>
          </a:bodyPr>
          <a:lstStyle>
            <a:lvl1pPr marL="0" indent="0" algn="l" defTabSz="914476" rtl="0" eaLnBrk="1" latinLnBrk="0" hangingPunct="1">
              <a:lnSpc>
                <a:spcPct val="120000"/>
              </a:lnSpc>
              <a:spcBef>
                <a:spcPts val="0"/>
              </a:spcBef>
              <a:buFont typeface="Arial" panose="020B0604020202020204" pitchFamily="34" charset="0"/>
              <a:buNone/>
              <a:defRPr sz="1186"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66" name="Text Placeholder 7"/>
          <p:cNvSpPr txBox="1">
            <a:spLocks/>
          </p:cNvSpPr>
          <p:nvPr/>
        </p:nvSpPr>
        <p:spPr>
          <a:xfrm>
            <a:off x="8451208" y="3853167"/>
            <a:ext cx="1843232" cy="258532"/>
          </a:xfrm>
          <a:prstGeom prst="rect">
            <a:avLst/>
          </a:prstGeom>
        </p:spPr>
        <p:txBody>
          <a:bodyPr vert="horz" lIns="0" tIns="0" rIns="0" bIns="0"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7" name="Text Placeholder 2"/>
          <p:cNvSpPr txBox="1">
            <a:spLocks/>
          </p:cNvSpPr>
          <p:nvPr/>
        </p:nvSpPr>
        <p:spPr>
          <a:xfrm>
            <a:off x="8451208" y="4120558"/>
            <a:ext cx="2439728" cy="443198"/>
          </a:xfrm>
          <a:prstGeom prst="rect">
            <a:avLst/>
          </a:prstGeom>
        </p:spPr>
        <p:txBody>
          <a:bodyPr vert="horz" lIns="0" tIns="0" rIns="0" bIns="0" anchor="t" anchorCtr="0">
            <a:spAutoFit/>
          </a:bodyPr>
          <a:lstStyle>
            <a:lvl1pPr marL="0" indent="0" algn="l" defTabSz="914476" rtl="0" eaLnBrk="1" latinLnBrk="0" hangingPunct="1">
              <a:lnSpc>
                <a:spcPct val="120000"/>
              </a:lnSpc>
              <a:spcBef>
                <a:spcPts val="0"/>
              </a:spcBef>
              <a:buFont typeface="Arial" panose="020B0604020202020204" pitchFamily="34" charset="0"/>
              <a:buNone/>
              <a:defRPr sz="1186"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68" name="Text Placeholder 7"/>
          <p:cNvSpPr txBox="1">
            <a:spLocks/>
          </p:cNvSpPr>
          <p:nvPr/>
        </p:nvSpPr>
        <p:spPr>
          <a:xfrm>
            <a:off x="8451208" y="4596844"/>
            <a:ext cx="1843232" cy="258532"/>
          </a:xfrm>
          <a:prstGeom prst="rect">
            <a:avLst/>
          </a:prstGeom>
        </p:spPr>
        <p:txBody>
          <a:bodyPr vert="horz" lIns="0" tIns="0" rIns="0" bIns="0"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Text Placeholder 2"/>
          <p:cNvSpPr txBox="1">
            <a:spLocks/>
          </p:cNvSpPr>
          <p:nvPr/>
        </p:nvSpPr>
        <p:spPr>
          <a:xfrm>
            <a:off x="8451208" y="4864234"/>
            <a:ext cx="2439728" cy="443198"/>
          </a:xfrm>
          <a:prstGeom prst="rect">
            <a:avLst/>
          </a:prstGeom>
        </p:spPr>
        <p:txBody>
          <a:bodyPr vert="horz" lIns="0" tIns="0" rIns="0" bIns="0" anchor="t" anchorCtr="0">
            <a:spAutoFit/>
          </a:bodyPr>
          <a:lstStyle>
            <a:lvl1pPr marL="0" indent="0" algn="l" defTabSz="914476" rtl="0" eaLnBrk="1" latinLnBrk="0" hangingPunct="1">
              <a:lnSpc>
                <a:spcPct val="120000"/>
              </a:lnSpc>
              <a:spcBef>
                <a:spcPts val="0"/>
              </a:spcBef>
              <a:buFont typeface="Arial" panose="020B0604020202020204" pitchFamily="34" charset="0"/>
              <a:buNone/>
              <a:defRPr sz="1186"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Tree>
    <p:extLst>
      <p:ext uri="{BB962C8B-B14F-4D97-AF65-F5344CB8AC3E}">
        <p14:creationId xmlns:p14="http://schemas.microsoft.com/office/powerpoint/2010/main" val="4056669885"/>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strips(upLeft)">
                                      <p:cBhvr>
                                        <p:cTn id="7" dur="500"/>
                                        <p:tgtEl>
                                          <p:spTgt spid="55"/>
                                        </p:tgtEl>
                                      </p:cBhvr>
                                    </p:animEffect>
                                  </p:childTnLst>
                                </p:cTn>
                              </p:par>
                            </p:childTnLst>
                          </p:cTn>
                        </p:par>
                        <p:par>
                          <p:cTn id="8" fill="hold">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par>
                          <p:cTn id="14" fill="hold">
                            <p:stCondLst>
                              <p:cond delay="1000"/>
                            </p:stCondLst>
                            <p:childTnLst>
                              <p:par>
                                <p:cTn id="15" presetID="18" presetClass="entr" presetSubtype="9" fill="hold"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strips(upLeft)">
                                      <p:cBhvr>
                                        <p:cTn id="17" dur="500"/>
                                        <p:tgtEl>
                                          <p:spTgt spid="56"/>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childTnLst>
                          </p:cTn>
                        </p:par>
                        <p:par>
                          <p:cTn id="24" fill="hold">
                            <p:stCondLst>
                              <p:cond delay="2000"/>
                            </p:stCondLst>
                            <p:childTnLst>
                              <p:par>
                                <p:cTn id="25" presetID="18" presetClass="entr" presetSubtype="9"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strips(upLeft)">
                                      <p:cBhvr>
                                        <p:cTn id="27" dur="500"/>
                                        <p:tgtEl>
                                          <p:spTgt spid="57"/>
                                        </p:tgtEl>
                                      </p:cBhvr>
                                    </p:animEffect>
                                  </p:childTnLst>
                                </p:cTn>
                              </p:par>
                            </p:childTnLst>
                          </p:cTn>
                        </p:par>
                        <p:par>
                          <p:cTn id="28" fill="hold">
                            <p:stCondLst>
                              <p:cond delay="2500"/>
                            </p:stCondLst>
                            <p:childTnLst>
                              <p:par>
                                <p:cTn id="29" presetID="53"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animEffect transition="in" filter="fade">
                                      <p:cBhvr>
                                        <p:cTn id="33" dur="500"/>
                                        <p:tgtEl>
                                          <p:spTgt spid="30"/>
                                        </p:tgtEl>
                                      </p:cBhvr>
                                    </p:animEffect>
                                  </p:childTnLst>
                                </p:cTn>
                              </p:par>
                            </p:childTnLst>
                          </p:cTn>
                        </p:par>
                        <p:par>
                          <p:cTn id="34" fill="hold">
                            <p:stCondLst>
                              <p:cond delay="3000"/>
                            </p:stCondLst>
                            <p:childTnLst>
                              <p:par>
                                <p:cTn id="35" presetID="18" presetClass="entr" presetSubtype="9" fill="hold" nodeType="after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strips(upLeft)">
                                      <p:cBhvr>
                                        <p:cTn id="37" dur="500"/>
                                        <p:tgtEl>
                                          <p:spTgt spid="58"/>
                                        </p:tgtEl>
                                      </p:cBhvr>
                                    </p:animEffect>
                                  </p:childTnLst>
                                </p:cTn>
                              </p:par>
                            </p:childTnLst>
                          </p:cTn>
                        </p:par>
                        <p:par>
                          <p:cTn id="38" fill="hold">
                            <p:stCondLst>
                              <p:cond delay="3500"/>
                            </p:stCondLst>
                            <p:childTnLst>
                              <p:par>
                                <p:cTn id="39" presetID="53"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p:cTn id="41" dur="500" fill="hold"/>
                                        <p:tgtEl>
                                          <p:spTgt spid="31"/>
                                        </p:tgtEl>
                                        <p:attrNameLst>
                                          <p:attrName>ppt_w</p:attrName>
                                        </p:attrNameLst>
                                      </p:cBhvr>
                                      <p:tavLst>
                                        <p:tav tm="0">
                                          <p:val>
                                            <p:fltVal val="0"/>
                                          </p:val>
                                        </p:tav>
                                        <p:tav tm="100000">
                                          <p:val>
                                            <p:strVal val="#ppt_w"/>
                                          </p:val>
                                        </p:tav>
                                      </p:tavLst>
                                    </p:anim>
                                    <p:anim calcmode="lin" valueType="num">
                                      <p:cBhvr>
                                        <p:cTn id="42" dur="500" fill="hold"/>
                                        <p:tgtEl>
                                          <p:spTgt spid="31"/>
                                        </p:tgtEl>
                                        <p:attrNameLst>
                                          <p:attrName>ppt_h</p:attrName>
                                        </p:attrNameLst>
                                      </p:cBhvr>
                                      <p:tavLst>
                                        <p:tav tm="0">
                                          <p:val>
                                            <p:fltVal val="0"/>
                                          </p:val>
                                        </p:tav>
                                        <p:tav tm="100000">
                                          <p:val>
                                            <p:strVal val="#ppt_h"/>
                                          </p:val>
                                        </p:tav>
                                      </p:tavLst>
                                    </p:anim>
                                    <p:animEffect transition="in" filter="fade">
                                      <p:cBhvr>
                                        <p:cTn id="43" dur="500"/>
                                        <p:tgtEl>
                                          <p:spTgt spid="31"/>
                                        </p:tgtEl>
                                      </p:cBhvr>
                                    </p:animEffect>
                                  </p:childTnLst>
                                </p:cTn>
                              </p:par>
                            </p:childTnLst>
                          </p:cTn>
                        </p:par>
                        <p:par>
                          <p:cTn id="44" fill="hold">
                            <p:stCondLst>
                              <p:cond delay="4000"/>
                            </p:stCondLst>
                            <p:childTnLst>
                              <p:par>
                                <p:cTn id="45" presetID="18" presetClass="entr" presetSubtype="9" fill="hold" grpId="0" nodeType="afterEffect">
                                  <p:stCondLst>
                                    <p:cond delay="0"/>
                                  </p:stCondLst>
                                  <p:childTnLst>
                                    <p:set>
                                      <p:cBhvr>
                                        <p:cTn id="46" dur="1" fill="hold">
                                          <p:stCondLst>
                                            <p:cond delay="0"/>
                                          </p:stCondLst>
                                        </p:cTn>
                                        <p:tgtEl>
                                          <p:spTgt spid="1034"/>
                                        </p:tgtEl>
                                        <p:attrNameLst>
                                          <p:attrName>style.visibility</p:attrName>
                                        </p:attrNameLst>
                                      </p:cBhvr>
                                      <p:to>
                                        <p:strVal val="visible"/>
                                      </p:to>
                                    </p:set>
                                    <p:animEffect transition="in" filter="strips(upLeft)">
                                      <p:cBhvr>
                                        <p:cTn id="47" dur="500"/>
                                        <p:tgtEl>
                                          <p:spTgt spid="1034"/>
                                        </p:tgtEl>
                                      </p:cBhvr>
                                    </p:animEffect>
                                  </p:childTnLst>
                                </p:cTn>
                              </p:par>
                            </p:childTnLst>
                          </p:cTn>
                        </p:par>
                        <p:par>
                          <p:cTn id="48" fill="hold">
                            <p:stCondLst>
                              <p:cond delay="4500"/>
                            </p:stCondLst>
                            <p:childTnLst>
                              <p:par>
                                <p:cTn id="49" presetID="53"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fltVal val="0"/>
                                          </p:val>
                                        </p:tav>
                                        <p:tav tm="100000">
                                          <p:val>
                                            <p:strVal val="#ppt_h"/>
                                          </p:val>
                                        </p:tav>
                                      </p:tavLst>
                                    </p:anim>
                                    <p:animEffect transition="in" filter="fade">
                                      <p:cBhvr>
                                        <p:cTn id="53" dur="500"/>
                                        <p:tgtEl>
                                          <p:spTgt spid="32"/>
                                        </p:tgtEl>
                                      </p:cBhvr>
                                    </p:animEffect>
                                  </p:childTnLst>
                                </p:cTn>
                              </p:par>
                              <p:par>
                                <p:cTn id="54" presetID="18" presetClass="entr" presetSubtype="3" fill="hold" grpId="0" nodeType="withEffect">
                                  <p:stCondLst>
                                    <p:cond delay="0"/>
                                  </p:stCondLst>
                                  <p:childTnLst>
                                    <p:set>
                                      <p:cBhvr>
                                        <p:cTn id="55" dur="1" fill="hold">
                                          <p:stCondLst>
                                            <p:cond delay="0"/>
                                          </p:stCondLst>
                                        </p:cTn>
                                        <p:tgtEl>
                                          <p:spTgt spid="1031"/>
                                        </p:tgtEl>
                                        <p:attrNameLst>
                                          <p:attrName>style.visibility</p:attrName>
                                        </p:attrNameLst>
                                      </p:cBhvr>
                                      <p:to>
                                        <p:strVal val="visible"/>
                                      </p:to>
                                    </p:set>
                                    <p:animEffect transition="in" filter="strips(upRight)">
                                      <p:cBhvr>
                                        <p:cTn id="56" dur="500"/>
                                        <p:tgtEl>
                                          <p:spTgt spid="1031"/>
                                        </p:tgtEl>
                                      </p:cBhvr>
                                    </p:animEffect>
                                  </p:childTnLst>
                                </p:cTn>
                              </p:par>
                            </p:childTnLst>
                          </p:cTn>
                        </p:par>
                        <p:par>
                          <p:cTn id="57" fill="hold">
                            <p:stCondLst>
                              <p:cond delay="5000"/>
                            </p:stCondLst>
                            <p:childTnLst>
                              <p:par>
                                <p:cTn id="58" presetID="18" presetClass="entr" presetSubtype="9"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strips(upLeft)">
                                      <p:cBhvr>
                                        <p:cTn id="60" dur="500"/>
                                        <p:tgtEl>
                                          <p:spTgt spid="22"/>
                                        </p:tgtEl>
                                      </p:cBhvr>
                                    </p:animEffect>
                                  </p:childTnLst>
                                </p:cTn>
                              </p:par>
                            </p:childTnLst>
                          </p:cTn>
                        </p:par>
                        <p:par>
                          <p:cTn id="61" fill="hold">
                            <p:stCondLst>
                              <p:cond delay="5500"/>
                            </p:stCondLst>
                            <p:childTnLst>
                              <p:par>
                                <p:cTn id="62" presetID="18" presetClass="entr" presetSubtype="3" fill="hold" grpId="0" nodeType="afterEffect">
                                  <p:stCondLst>
                                    <p:cond delay="0"/>
                                  </p:stCondLst>
                                  <p:childTnLst>
                                    <p:set>
                                      <p:cBhvr>
                                        <p:cTn id="63" dur="1" fill="hold">
                                          <p:stCondLst>
                                            <p:cond delay="0"/>
                                          </p:stCondLst>
                                        </p:cTn>
                                        <p:tgtEl>
                                          <p:spTgt spid="1030"/>
                                        </p:tgtEl>
                                        <p:attrNameLst>
                                          <p:attrName>style.visibility</p:attrName>
                                        </p:attrNameLst>
                                      </p:cBhvr>
                                      <p:to>
                                        <p:strVal val="visible"/>
                                      </p:to>
                                    </p:set>
                                    <p:animEffect transition="in" filter="strips(upRight)">
                                      <p:cBhvr>
                                        <p:cTn id="64" dur="500"/>
                                        <p:tgtEl>
                                          <p:spTgt spid="1030"/>
                                        </p:tgtEl>
                                      </p:cBhvr>
                                    </p:animEffect>
                                  </p:childTnLst>
                                </p:cTn>
                              </p:par>
                            </p:childTnLst>
                          </p:cTn>
                        </p:par>
                        <p:par>
                          <p:cTn id="65" fill="hold">
                            <p:stCondLst>
                              <p:cond delay="6000"/>
                            </p:stCondLst>
                            <p:childTnLst>
                              <p:par>
                                <p:cTn id="66" presetID="18" presetClass="entr" presetSubtype="9" fill="hold" grpId="0"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strips(upLeft)">
                                      <p:cBhvr>
                                        <p:cTn id="68" dur="500"/>
                                        <p:tgtEl>
                                          <p:spTgt spid="24"/>
                                        </p:tgtEl>
                                      </p:cBhvr>
                                    </p:animEffect>
                                  </p:childTnLst>
                                </p:cTn>
                              </p:par>
                            </p:childTnLst>
                          </p:cTn>
                        </p:par>
                        <p:par>
                          <p:cTn id="69" fill="hold">
                            <p:stCondLst>
                              <p:cond delay="6500"/>
                            </p:stCondLst>
                            <p:childTnLst>
                              <p:par>
                                <p:cTn id="70" presetID="18" presetClass="entr" presetSubtype="3" fill="hold" grpId="0" nodeType="afterEffect">
                                  <p:stCondLst>
                                    <p:cond delay="0"/>
                                  </p:stCondLst>
                                  <p:childTnLst>
                                    <p:set>
                                      <p:cBhvr>
                                        <p:cTn id="71" dur="1" fill="hold">
                                          <p:stCondLst>
                                            <p:cond delay="0"/>
                                          </p:stCondLst>
                                        </p:cTn>
                                        <p:tgtEl>
                                          <p:spTgt spid="1029"/>
                                        </p:tgtEl>
                                        <p:attrNameLst>
                                          <p:attrName>style.visibility</p:attrName>
                                        </p:attrNameLst>
                                      </p:cBhvr>
                                      <p:to>
                                        <p:strVal val="visible"/>
                                      </p:to>
                                    </p:set>
                                    <p:animEffect transition="in" filter="strips(upRight)">
                                      <p:cBhvr>
                                        <p:cTn id="72" dur="500"/>
                                        <p:tgtEl>
                                          <p:spTgt spid="1029"/>
                                        </p:tgtEl>
                                      </p:cBhvr>
                                    </p:animEffect>
                                  </p:childTnLst>
                                </p:cTn>
                              </p:par>
                            </p:childTnLst>
                          </p:cTn>
                        </p:par>
                        <p:par>
                          <p:cTn id="73" fill="hold">
                            <p:stCondLst>
                              <p:cond delay="7000"/>
                            </p:stCondLst>
                            <p:childTnLst>
                              <p:par>
                                <p:cTn id="74" presetID="18" presetClass="entr" presetSubtype="9"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strips(upLeft)">
                                      <p:cBhvr>
                                        <p:cTn id="76" dur="500"/>
                                        <p:tgtEl>
                                          <p:spTgt spid="25"/>
                                        </p:tgtEl>
                                      </p:cBhvr>
                                    </p:animEffect>
                                  </p:childTnLst>
                                </p:cTn>
                              </p:par>
                            </p:childTnLst>
                          </p:cTn>
                        </p:par>
                        <p:par>
                          <p:cTn id="77" fill="hold">
                            <p:stCondLst>
                              <p:cond delay="7500"/>
                            </p:stCondLst>
                            <p:childTnLst>
                              <p:par>
                                <p:cTn id="78" presetID="18" presetClass="entr" presetSubtype="3" fill="hold" grpId="0" nodeType="afterEffect">
                                  <p:stCondLst>
                                    <p:cond delay="0"/>
                                  </p:stCondLst>
                                  <p:childTnLst>
                                    <p:set>
                                      <p:cBhvr>
                                        <p:cTn id="79" dur="1" fill="hold">
                                          <p:stCondLst>
                                            <p:cond delay="0"/>
                                          </p:stCondLst>
                                        </p:cTn>
                                        <p:tgtEl>
                                          <p:spTgt spid="1033"/>
                                        </p:tgtEl>
                                        <p:attrNameLst>
                                          <p:attrName>style.visibility</p:attrName>
                                        </p:attrNameLst>
                                      </p:cBhvr>
                                      <p:to>
                                        <p:strVal val="visible"/>
                                      </p:to>
                                    </p:set>
                                    <p:animEffect transition="in" filter="strips(upRight)">
                                      <p:cBhvr>
                                        <p:cTn id="80" dur="500"/>
                                        <p:tgtEl>
                                          <p:spTgt spid="1033"/>
                                        </p:tgtEl>
                                      </p:cBhvr>
                                    </p:animEffect>
                                  </p:childTnLst>
                                </p:cTn>
                              </p:par>
                            </p:childTnLst>
                          </p:cTn>
                        </p:par>
                        <p:par>
                          <p:cTn id="81" fill="hold">
                            <p:stCondLst>
                              <p:cond delay="8000"/>
                            </p:stCondLst>
                            <p:childTnLst>
                              <p:par>
                                <p:cTn id="82" presetID="18" presetClass="entr" presetSubtype="9" fill="hold" grpId="0" nodeType="after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strips(upLeft)">
                                      <p:cBhvr>
                                        <p:cTn id="84" dur="500"/>
                                        <p:tgtEl>
                                          <p:spTgt spid="23"/>
                                        </p:tgtEl>
                                      </p:cBhvr>
                                    </p:animEffect>
                                  </p:childTnLst>
                                </p:cTn>
                              </p:par>
                            </p:childTnLst>
                          </p:cTn>
                        </p:par>
                        <p:par>
                          <p:cTn id="85" fill="hold">
                            <p:stCondLst>
                              <p:cond delay="8500"/>
                            </p:stCondLst>
                            <p:childTnLst>
                              <p:par>
                                <p:cTn id="86" presetID="18" presetClass="entr" presetSubtype="3" fill="hold" grpId="0" nodeType="afterEffect">
                                  <p:stCondLst>
                                    <p:cond delay="0"/>
                                  </p:stCondLst>
                                  <p:childTnLst>
                                    <p:set>
                                      <p:cBhvr>
                                        <p:cTn id="87" dur="1" fill="hold">
                                          <p:stCondLst>
                                            <p:cond delay="0"/>
                                          </p:stCondLst>
                                        </p:cTn>
                                        <p:tgtEl>
                                          <p:spTgt spid="1032"/>
                                        </p:tgtEl>
                                        <p:attrNameLst>
                                          <p:attrName>style.visibility</p:attrName>
                                        </p:attrNameLst>
                                      </p:cBhvr>
                                      <p:to>
                                        <p:strVal val="visible"/>
                                      </p:to>
                                    </p:set>
                                    <p:animEffect transition="in" filter="strips(upRight)">
                                      <p:cBhvr>
                                        <p:cTn id="88" dur="500"/>
                                        <p:tgtEl>
                                          <p:spTgt spid="1032"/>
                                        </p:tgtEl>
                                      </p:cBhvr>
                                    </p:animEffect>
                                  </p:childTnLst>
                                </p:cTn>
                              </p:par>
                            </p:childTnLst>
                          </p:cTn>
                        </p:par>
                        <p:par>
                          <p:cTn id="89" fill="hold">
                            <p:stCondLst>
                              <p:cond delay="9000"/>
                            </p:stCondLst>
                            <p:childTnLst>
                              <p:par>
                                <p:cTn id="90" presetID="18" presetClass="entr" presetSubtype="9" fill="hold" grpId="0" nodeType="after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strips(upLeft)">
                                      <p:cBhvr>
                                        <p:cTn id="92" dur="500"/>
                                        <p:tgtEl>
                                          <p:spTgt spid="26"/>
                                        </p:tgtEl>
                                      </p:cBhvr>
                                    </p:animEffect>
                                  </p:childTnLst>
                                </p:cTn>
                              </p:par>
                            </p:childTnLst>
                          </p:cTn>
                        </p:par>
                        <p:par>
                          <p:cTn id="93" fill="hold">
                            <p:stCondLst>
                              <p:cond delay="9500"/>
                            </p:stCondLst>
                            <p:childTnLst>
                              <p:par>
                                <p:cTn id="94" presetID="53" presetClass="entr" presetSubtype="0" fill="hold" grpId="0" nodeType="afterEffect">
                                  <p:stCondLst>
                                    <p:cond delay="0"/>
                                  </p:stCondLst>
                                  <p:childTnLst>
                                    <p:set>
                                      <p:cBhvr>
                                        <p:cTn id="95" dur="1" fill="hold">
                                          <p:stCondLst>
                                            <p:cond delay="0"/>
                                          </p:stCondLst>
                                        </p:cTn>
                                        <p:tgtEl>
                                          <p:spTgt spid="33"/>
                                        </p:tgtEl>
                                        <p:attrNameLst>
                                          <p:attrName>style.visibility</p:attrName>
                                        </p:attrNameLst>
                                      </p:cBhvr>
                                      <p:to>
                                        <p:strVal val="visible"/>
                                      </p:to>
                                    </p:set>
                                    <p:anim calcmode="lin" valueType="num">
                                      <p:cBhvr>
                                        <p:cTn id="96" dur="500" fill="hold"/>
                                        <p:tgtEl>
                                          <p:spTgt spid="33"/>
                                        </p:tgtEl>
                                        <p:attrNameLst>
                                          <p:attrName>ppt_w</p:attrName>
                                        </p:attrNameLst>
                                      </p:cBhvr>
                                      <p:tavLst>
                                        <p:tav tm="0">
                                          <p:val>
                                            <p:fltVal val="0"/>
                                          </p:val>
                                        </p:tav>
                                        <p:tav tm="100000">
                                          <p:val>
                                            <p:strVal val="#ppt_w"/>
                                          </p:val>
                                        </p:tav>
                                      </p:tavLst>
                                    </p:anim>
                                    <p:anim calcmode="lin" valueType="num">
                                      <p:cBhvr>
                                        <p:cTn id="97" dur="500" fill="hold"/>
                                        <p:tgtEl>
                                          <p:spTgt spid="33"/>
                                        </p:tgtEl>
                                        <p:attrNameLst>
                                          <p:attrName>ppt_h</p:attrName>
                                        </p:attrNameLst>
                                      </p:cBhvr>
                                      <p:tavLst>
                                        <p:tav tm="0">
                                          <p:val>
                                            <p:fltVal val="0"/>
                                          </p:val>
                                        </p:tav>
                                        <p:tav tm="100000">
                                          <p:val>
                                            <p:strVal val="#ppt_h"/>
                                          </p:val>
                                        </p:tav>
                                      </p:tavLst>
                                    </p:anim>
                                    <p:animEffect transition="in" filter="fade">
                                      <p:cBhvr>
                                        <p:cTn id="98" dur="500"/>
                                        <p:tgtEl>
                                          <p:spTgt spid="33"/>
                                        </p:tgtEl>
                                      </p:cBhvr>
                                    </p:animEffect>
                                  </p:childTnLst>
                                </p:cTn>
                              </p:par>
                            </p:childTnLst>
                          </p:cTn>
                        </p:par>
                        <p:par>
                          <p:cTn id="99" fill="hold">
                            <p:stCondLst>
                              <p:cond delay="10000"/>
                            </p:stCondLst>
                            <p:childTnLst>
                              <p:par>
                                <p:cTn id="100" presetID="53" presetClass="entr" presetSubtype="0" fill="hold" grpId="0" nodeType="afterEffect">
                                  <p:stCondLst>
                                    <p:cond delay="0"/>
                                  </p:stCondLst>
                                  <p:childTnLst>
                                    <p:set>
                                      <p:cBhvr>
                                        <p:cTn id="101" dur="1" fill="hold">
                                          <p:stCondLst>
                                            <p:cond delay="0"/>
                                          </p:stCondLst>
                                        </p:cTn>
                                        <p:tgtEl>
                                          <p:spTgt spid="34"/>
                                        </p:tgtEl>
                                        <p:attrNameLst>
                                          <p:attrName>style.visibility</p:attrName>
                                        </p:attrNameLst>
                                      </p:cBhvr>
                                      <p:to>
                                        <p:strVal val="visible"/>
                                      </p:to>
                                    </p:set>
                                    <p:anim calcmode="lin" valueType="num">
                                      <p:cBhvr>
                                        <p:cTn id="102" dur="500" fill="hold"/>
                                        <p:tgtEl>
                                          <p:spTgt spid="34"/>
                                        </p:tgtEl>
                                        <p:attrNameLst>
                                          <p:attrName>ppt_w</p:attrName>
                                        </p:attrNameLst>
                                      </p:cBhvr>
                                      <p:tavLst>
                                        <p:tav tm="0">
                                          <p:val>
                                            <p:fltVal val="0"/>
                                          </p:val>
                                        </p:tav>
                                        <p:tav tm="100000">
                                          <p:val>
                                            <p:strVal val="#ppt_w"/>
                                          </p:val>
                                        </p:tav>
                                      </p:tavLst>
                                    </p:anim>
                                    <p:anim calcmode="lin" valueType="num">
                                      <p:cBhvr>
                                        <p:cTn id="103" dur="500" fill="hold"/>
                                        <p:tgtEl>
                                          <p:spTgt spid="34"/>
                                        </p:tgtEl>
                                        <p:attrNameLst>
                                          <p:attrName>ppt_h</p:attrName>
                                        </p:attrNameLst>
                                      </p:cBhvr>
                                      <p:tavLst>
                                        <p:tav tm="0">
                                          <p:val>
                                            <p:fltVal val="0"/>
                                          </p:val>
                                        </p:tav>
                                        <p:tav tm="100000">
                                          <p:val>
                                            <p:strVal val="#ppt_h"/>
                                          </p:val>
                                        </p:tav>
                                      </p:tavLst>
                                    </p:anim>
                                    <p:animEffect transition="in" filter="fade">
                                      <p:cBhvr>
                                        <p:cTn id="104" dur="500"/>
                                        <p:tgtEl>
                                          <p:spTgt spid="34"/>
                                        </p:tgtEl>
                                      </p:cBhvr>
                                    </p:animEffect>
                                  </p:childTnLst>
                                </p:cTn>
                              </p:par>
                            </p:childTnLst>
                          </p:cTn>
                        </p:par>
                        <p:par>
                          <p:cTn id="105" fill="hold">
                            <p:stCondLst>
                              <p:cond delay="10500"/>
                            </p:stCondLst>
                            <p:childTnLst>
                              <p:par>
                                <p:cTn id="106" presetID="53" presetClass="entr" presetSubtype="0" fill="hold" grpId="0" nodeType="afterEffect">
                                  <p:stCondLst>
                                    <p:cond delay="0"/>
                                  </p:stCondLst>
                                  <p:childTnLst>
                                    <p:set>
                                      <p:cBhvr>
                                        <p:cTn id="107" dur="1" fill="hold">
                                          <p:stCondLst>
                                            <p:cond delay="0"/>
                                          </p:stCondLst>
                                        </p:cTn>
                                        <p:tgtEl>
                                          <p:spTgt spid="35"/>
                                        </p:tgtEl>
                                        <p:attrNameLst>
                                          <p:attrName>style.visibility</p:attrName>
                                        </p:attrNameLst>
                                      </p:cBhvr>
                                      <p:to>
                                        <p:strVal val="visible"/>
                                      </p:to>
                                    </p:set>
                                    <p:anim calcmode="lin" valueType="num">
                                      <p:cBhvr>
                                        <p:cTn id="108" dur="500" fill="hold"/>
                                        <p:tgtEl>
                                          <p:spTgt spid="35"/>
                                        </p:tgtEl>
                                        <p:attrNameLst>
                                          <p:attrName>ppt_w</p:attrName>
                                        </p:attrNameLst>
                                      </p:cBhvr>
                                      <p:tavLst>
                                        <p:tav tm="0">
                                          <p:val>
                                            <p:fltVal val="0"/>
                                          </p:val>
                                        </p:tav>
                                        <p:tav tm="100000">
                                          <p:val>
                                            <p:strVal val="#ppt_w"/>
                                          </p:val>
                                        </p:tav>
                                      </p:tavLst>
                                    </p:anim>
                                    <p:anim calcmode="lin" valueType="num">
                                      <p:cBhvr>
                                        <p:cTn id="109" dur="500" fill="hold"/>
                                        <p:tgtEl>
                                          <p:spTgt spid="35"/>
                                        </p:tgtEl>
                                        <p:attrNameLst>
                                          <p:attrName>ppt_h</p:attrName>
                                        </p:attrNameLst>
                                      </p:cBhvr>
                                      <p:tavLst>
                                        <p:tav tm="0">
                                          <p:val>
                                            <p:fltVal val="0"/>
                                          </p:val>
                                        </p:tav>
                                        <p:tav tm="100000">
                                          <p:val>
                                            <p:strVal val="#ppt_h"/>
                                          </p:val>
                                        </p:tav>
                                      </p:tavLst>
                                    </p:anim>
                                    <p:animEffect transition="in" filter="fade">
                                      <p:cBhvr>
                                        <p:cTn id="110" dur="500"/>
                                        <p:tgtEl>
                                          <p:spTgt spid="35"/>
                                        </p:tgtEl>
                                      </p:cBhvr>
                                    </p:animEffect>
                                  </p:childTnLst>
                                </p:cTn>
                              </p:par>
                            </p:childTnLst>
                          </p:cTn>
                        </p:par>
                        <p:par>
                          <p:cTn id="111" fill="hold">
                            <p:stCondLst>
                              <p:cond delay="11000"/>
                            </p:stCondLst>
                            <p:childTnLst>
                              <p:par>
                                <p:cTn id="112" presetID="53" presetClass="entr" presetSubtype="0" fill="hold" grpId="0" nodeType="afterEffect">
                                  <p:stCondLst>
                                    <p:cond delay="0"/>
                                  </p:stCondLst>
                                  <p:childTnLst>
                                    <p:set>
                                      <p:cBhvr>
                                        <p:cTn id="113" dur="1" fill="hold">
                                          <p:stCondLst>
                                            <p:cond delay="0"/>
                                          </p:stCondLst>
                                        </p:cTn>
                                        <p:tgtEl>
                                          <p:spTgt spid="36"/>
                                        </p:tgtEl>
                                        <p:attrNameLst>
                                          <p:attrName>style.visibility</p:attrName>
                                        </p:attrNameLst>
                                      </p:cBhvr>
                                      <p:to>
                                        <p:strVal val="visible"/>
                                      </p:to>
                                    </p:set>
                                    <p:anim calcmode="lin" valueType="num">
                                      <p:cBhvr>
                                        <p:cTn id="114" dur="500" fill="hold"/>
                                        <p:tgtEl>
                                          <p:spTgt spid="36"/>
                                        </p:tgtEl>
                                        <p:attrNameLst>
                                          <p:attrName>ppt_w</p:attrName>
                                        </p:attrNameLst>
                                      </p:cBhvr>
                                      <p:tavLst>
                                        <p:tav tm="0">
                                          <p:val>
                                            <p:fltVal val="0"/>
                                          </p:val>
                                        </p:tav>
                                        <p:tav tm="100000">
                                          <p:val>
                                            <p:strVal val="#ppt_w"/>
                                          </p:val>
                                        </p:tav>
                                      </p:tavLst>
                                    </p:anim>
                                    <p:anim calcmode="lin" valueType="num">
                                      <p:cBhvr>
                                        <p:cTn id="115" dur="500" fill="hold"/>
                                        <p:tgtEl>
                                          <p:spTgt spid="36"/>
                                        </p:tgtEl>
                                        <p:attrNameLst>
                                          <p:attrName>ppt_h</p:attrName>
                                        </p:attrNameLst>
                                      </p:cBhvr>
                                      <p:tavLst>
                                        <p:tav tm="0">
                                          <p:val>
                                            <p:fltVal val="0"/>
                                          </p:val>
                                        </p:tav>
                                        <p:tav tm="100000">
                                          <p:val>
                                            <p:strVal val="#ppt_h"/>
                                          </p:val>
                                        </p:tav>
                                      </p:tavLst>
                                    </p:anim>
                                    <p:animEffect transition="in" filter="fade">
                                      <p:cBhvr>
                                        <p:cTn id="116" dur="500"/>
                                        <p:tgtEl>
                                          <p:spTgt spid="36"/>
                                        </p:tgtEl>
                                      </p:cBhvr>
                                    </p:animEffect>
                                  </p:childTnLst>
                                </p:cTn>
                              </p:par>
                            </p:childTnLst>
                          </p:cTn>
                        </p:par>
                        <p:par>
                          <p:cTn id="117" fill="hold">
                            <p:stCondLst>
                              <p:cond delay="11500"/>
                            </p:stCondLst>
                            <p:childTnLst>
                              <p:par>
                                <p:cTn id="118" presetID="53" presetClass="entr" presetSubtype="0" fill="hold" grpId="0" nodeType="afterEffect">
                                  <p:stCondLst>
                                    <p:cond delay="0"/>
                                  </p:stCondLst>
                                  <p:childTnLst>
                                    <p:set>
                                      <p:cBhvr>
                                        <p:cTn id="119" dur="1" fill="hold">
                                          <p:stCondLst>
                                            <p:cond delay="0"/>
                                          </p:stCondLst>
                                        </p:cTn>
                                        <p:tgtEl>
                                          <p:spTgt spid="51"/>
                                        </p:tgtEl>
                                        <p:attrNameLst>
                                          <p:attrName>style.visibility</p:attrName>
                                        </p:attrNameLst>
                                      </p:cBhvr>
                                      <p:to>
                                        <p:strVal val="visible"/>
                                      </p:to>
                                    </p:set>
                                    <p:anim calcmode="lin" valueType="num">
                                      <p:cBhvr>
                                        <p:cTn id="120" dur="500" fill="hold"/>
                                        <p:tgtEl>
                                          <p:spTgt spid="51"/>
                                        </p:tgtEl>
                                        <p:attrNameLst>
                                          <p:attrName>ppt_w</p:attrName>
                                        </p:attrNameLst>
                                      </p:cBhvr>
                                      <p:tavLst>
                                        <p:tav tm="0">
                                          <p:val>
                                            <p:fltVal val="0"/>
                                          </p:val>
                                        </p:tav>
                                        <p:tav tm="100000">
                                          <p:val>
                                            <p:strVal val="#ppt_w"/>
                                          </p:val>
                                        </p:tav>
                                      </p:tavLst>
                                    </p:anim>
                                    <p:anim calcmode="lin" valueType="num">
                                      <p:cBhvr>
                                        <p:cTn id="121" dur="500" fill="hold"/>
                                        <p:tgtEl>
                                          <p:spTgt spid="51"/>
                                        </p:tgtEl>
                                        <p:attrNameLst>
                                          <p:attrName>ppt_h</p:attrName>
                                        </p:attrNameLst>
                                      </p:cBhvr>
                                      <p:tavLst>
                                        <p:tav tm="0">
                                          <p:val>
                                            <p:fltVal val="0"/>
                                          </p:val>
                                        </p:tav>
                                        <p:tav tm="100000">
                                          <p:val>
                                            <p:strVal val="#ppt_h"/>
                                          </p:val>
                                        </p:tav>
                                      </p:tavLst>
                                    </p:anim>
                                    <p:animEffect transition="in" filter="fade">
                                      <p:cBhvr>
                                        <p:cTn id="122" dur="500"/>
                                        <p:tgtEl>
                                          <p:spTgt spid="51"/>
                                        </p:tgtEl>
                                      </p:cBhvr>
                                    </p:animEffect>
                                  </p:childTnLst>
                                </p:cTn>
                              </p:par>
                              <p:par>
                                <p:cTn id="123" presetID="53" presetClass="entr" presetSubtype="16" fill="hold" grpId="0" nodeType="withEffect">
                                  <p:stCondLst>
                                    <p:cond delay="200"/>
                                  </p:stCondLst>
                                  <p:childTnLst>
                                    <p:set>
                                      <p:cBhvr>
                                        <p:cTn id="124" dur="1" fill="hold">
                                          <p:stCondLst>
                                            <p:cond delay="0"/>
                                          </p:stCondLst>
                                        </p:cTn>
                                        <p:tgtEl>
                                          <p:spTgt spid="59">
                                            <p:txEl>
                                              <p:pRg st="0" end="0"/>
                                            </p:txEl>
                                          </p:spTgt>
                                        </p:tgtEl>
                                        <p:attrNameLst>
                                          <p:attrName>style.visibility</p:attrName>
                                        </p:attrNameLst>
                                      </p:cBhvr>
                                      <p:to>
                                        <p:strVal val="visible"/>
                                      </p:to>
                                    </p:set>
                                    <p:anim calcmode="lin" valueType="num">
                                      <p:cBhvr>
                                        <p:cTn id="125" dur="5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126" dur="5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127" dur="500"/>
                                        <p:tgtEl>
                                          <p:spTgt spid="59">
                                            <p:txEl>
                                              <p:pRg st="0" end="0"/>
                                            </p:txEl>
                                          </p:spTgt>
                                        </p:tgtEl>
                                      </p:cBhvr>
                                    </p:animEffect>
                                  </p:childTnLst>
                                </p:cTn>
                              </p:par>
                              <p:par>
                                <p:cTn id="128" presetID="23" presetClass="entr" presetSubtype="16" fill="hold" grpId="0" nodeType="withEffect">
                                  <p:stCondLst>
                                    <p:cond delay="200"/>
                                  </p:stCondLst>
                                  <p:childTnLst>
                                    <p:set>
                                      <p:cBhvr>
                                        <p:cTn id="129" dur="1" fill="hold">
                                          <p:stCondLst>
                                            <p:cond delay="0"/>
                                          </p:stCondLst>
                                        </p:cTn>
                                        <p:tgtEl>
                                          <p:spTgt spid="60">
                                            <p:txEl>
                                              <p:pRg st="0" end="0"/>
                                            </p:txEl>
                                          </p:spTgt>
                                        </p:tgtEl>
                                        <p:attrNameLst>
                                          <p:attrName>style.visibility</p:attrName>
                                        </p:attrNameLst>
                                      </p:cBhvr>
                                      <p:to>
                                        <p:strVal val="visible"/>
                                      </p:to>
                                    </p:set>
                                    <p:anim calcmode="lin" valueType="num">
                                      <p:cBhvr>
                                        <p:cTn id="130" dur="5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131" dur="500" fill="hold"/>
                                        <p:tgtEl>
                                          <p:spTgt spid="60">
                                            <p:txEl>
                                              <p:pRg st="0" end="0"/>
                                            </p:txEl>
                                          </p:spTgt>
                                        </p:tgtEl>
                                        <p:attrNameLst>
                                          <p:attrName>ppt_h</p:attrName>
                                        </p:attrNameLst>
                                      </p:cBhvr>
                                      <p:tavLst>
                                        <p:tav tm="0">
                                          <p:val>
                                            <p:fltVal val="0"/>
                                          </p:val>
                                        </p:tav>
                                        <p:tav tm="100000">
                                          <p:val>
                                            <p:strVal val="#ppt_h"/>
                                          </p:val>
                                        </p:tav>
                                      </p:tavLst>
                                    </p:anim>
                                  </p:childTnLst>
                                </p:cTn>
                              </p:par>
                              <p:par>
                                <p:cTn id="132" presetID="53" presetClass="entr" presetSubtype="16" fill="hold" grpId="0" nodeType="withEffect">
                                  <p:stCondLst>
                                    <p:cond delay="200"/>
                                  </p:stCondLst>
                                  <p:childTnLst>
                                    <p:set>
                                      <p:cBhvr>
                                        <p:cTn id="133" dur="1" fill="hold">
                                          <p:stCondLst>
                                            <p:cond delay="0"/>
                                          </p:stCondLst>
                                        </p:cTn>
                                        <p:tgtEl>
                                          <p:spTgt spid="62">
                                            <p:txEl>
                                              <p:pRg st="0" end="0"/>
                                            </p:txEl>
                                          </p:spTgt>
                                        </p:tgtEl>
                                        <p:attrNameLst>
                                          <p:attrName>style.visibility</p:attrName>
                                        </p:attrNameLst>
                                      </p:cBhvr>
                                      <p:to>
                                        <p:strVal val="visible"/>
                                      </p:to>
                                    </p:set>
                                    <p:anim calcmode="lin" valueType="num">
                                      <p:cBhvr>
                                        <p:cTn id="134" dur="5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135" dur="5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136" dur="500"/>
                                        <p:tgtEl>
                                          <p:spTgt spid="62">
                                            <p:txEl>
                                              <p:pRg st="0" end="0"/>
                                            </p:txEl>
                                          </p:spTgt>
                                        </p:tgtEl>
                                      </p:cBhvr>
                                    </p:animEffect>
                                  </p:childTnLst>
                                </p:cTn>
                              </p:par>
                              <p:par>
                                <p:cTn id="137" presetID="23" presetClass="entr" presetSubtype="16" fill="hold" grpId="0" nodeType="withEffect">
                                  <p:stCondLst>
                                    <p:cond delay="200"/>
                                  </p:stCondLst>
                                  <p:childTnLst>
                                    <p:set>
                                      <p:cBhvr>
                                        <p:cTn id="138" dur="1" fill="hold">
                                          <p:stCondLst>
                                            <p:cond delay="0"/>
                                          </p:stCondLst>
                                        </p:cTn>
                                        <p:tgtEl>
                                          <p:spTgt spid="63">
                                            <p:txEl>
                                              <p:pRg st="0" end="0"/>
                                            </p:txEl>
                                          </p:spTgt>
                                        </p:tgtEl>
                                        <p:attrNameLst>
                                          <p:attrName>style.visibility</p:attrName>
                                        </p:attrNameLst>
                                      </p:cBhvr>
                                      <p:to>
                                        <p:strVal val="visible"/>
                                      </p:to>
                                    </p:set>
                                    <p:anim calcmode="lin" valueType="num">
                                      <p:cBhvr>
                                        <p:cTn id="139" dur="5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140" dur="500" fill="hold"/>
                                        <p:tgtEl>
                                          <p:spTgt spid="63">
                                            <p:txEl>
                                              <p:pRg st="0" end="0"/>
                                            </p:txEl>
                                          </p:spTgt>
                                        </p:tgtEl>
                                        <p:attrNameLst>
                                          <p:attrName>ppt_h</p:attrName>
                                        </p:attrNameLst>
                                      </p:cBhvr>
                                      <p:tavLst>
                                        <p:tav tm="0">
                                          <p:val>
                                            <p:fltVal val="0"/>
                                          </p:val>
                                        </p:tav>
                                        <p:tav tm="100000">
                                          <p:val>
                                            <p:strVal val="#ppt_h"/>
                                          </p:val>
                                        </p:tav>
                                      </p:tavLst>
                                    </p:anim>
                                  </p:childTnLst>
                                </p:cTn>
                              </p:par>
                              <p:par>
                                <p:cTn id="141" presetID="53" presetClass="entr" presetSubtype="16" fill="hold" grpId="0" nodeType="withEffect">
                                  <p:stCondLst>
                                    <p:cond delay="200"/>
                                  </p:stCondLst>
                                  <p:childTnLst>
                                    <p:set>
                                      <p:cBhvr>
                                        <p:cTn id="142" dur="1" fill="hold">
                                          <p:stCondLst>
                                            <p:cond delay="0"/>
                                          </p:stCondLst>
                                        </p:cTn>
                                        <p:tgtEl>
                                          <p:spTgt spid="64">
                                            <p:txEl>
                                              <p:pRg st="0" end="0"/>
                                            </p:txEl>
                                          </p:spTgt>
                                        </p:tgtEl>
                                        <p:attrNameLst>
                                          <p:attrName>style.visibility</p:attrName>
                                        </p:attrNameLst>
                                      </p:cBhvr>
                                      <p:to>
                                        <p:strVal val="visible"/>
                                      </p:to>
                                    </p:set>
                                    <p:anim calcmode="lin" valueType="num">
                                      <p:cBhvr>
                                        <p:cTn id="143"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144" dur="5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145" dur="500"/>
                                        <p:tgtEl>
                                          <p:spTgt spid="64">
                                            <p:txEl>
                                              <p:pRg st="0" end="0"/>
                                            </p:txEl>
                                          </p:spTgt>
                                        </p:tgtEl>
                                      </p:cBhvr>
                                    </p:animEffect>
                                  </p:childTnLst>
                                </p:cTn>
                              </p:par>
                              <p:par>
                                <p:cTn id="146" presetID="23" presetClass="entr" presetSubtype="16" fill="hold" grpId="0" nodeType="withEffect">
                                  <p:stCondLst>
                                    <p:cond delay="200"/>
                                  </p:stCondLst>
                                  <p:childTnLst>
                                    <p:set>
                                      <p:cBhvr>
                                        <p:cTn id="147" dur="1" fill="hold">
                                          <p:stCondLst>
                                            <p:cond delay="0"/>
                                          </p:stCondLst>
                                        </p:cTn>
                                        <p:tgtEl>
                                          <p:spTgt spid="65">
                                            <p:txEl>
                                              <p:pRg st="0" end="0"/>
                                            </p:txEl>
                                          </p:spTgt>
                                        </p:tgtEl>
                                        <p:attrNameLst>
                                          <p:attrName>style.visibility</p:attrName>
                                        </p:attrNameLst>
                                      </p:cBhvr>
                                      <p:to>
                                        <p:strVal val="visible"/>
                                      </p:to>
                                    </p:set>
                                    <p:anim calcmode="lin" valueType="num">
                                      <p:cBhvr>
                                        <p:cTn id="148" dur="500" fill="hold"/>
                                        <p:tgtEl>
                                          <p:spTgt spid="65">
                                            <p:txEl>
                                              <p:pRg st="0" end="0"/>
                                            </p:txEl>
                                          </p:spTgt>
                                        </p:tgtEl>
                                        <p:attrNameLst>
                                          <p:attrName>ppt_w</p:attrName>
                                        </p:attrNameLst>
                                      </p:cBhvr>
                                      <p:tavLst>
                                        <p:tav tm="0">
                                          <p:val>
                                            <p:fltVal val="0"/>
                                          </p:val>
                                        </p:tav>
                                        <p:tav tm="100000">
                                          <p:val>
                                            <p:strVal val="#ppt_w"/>
                                          </p:val>
                                        </p:tav>
                                      </p:tavLst>
                                    </p:anim>
                                    <p:anim calcmode="lin" valueType="num">
                                      <p:cBhvr>
                                        <p:cTn id="149" dur="500" fill="hold"/>
                                        <p:tgtEl>
                                          <p:spTgt spid="65">
                                            <p:txEl>
                                              <p:pRg st="0" end="0"/>
                                            </p:txEl>
                                          </p:spTgt>
                                        </p:tgtEl>
                                        <p:attrNameLst>
                                          <p:attrName>ppt_h</p:attrName>
                                        </p:attrNameLst>
                                      </p:cBhvr>
                                      <p:tavLst>
                                        <p:tav tm="0">
                                          <p:val>
                                            <p:fltVal val="0"/>
                                          </p:val>
                                        </p:tav>
                                        <p:tav tm="100000">
                                          <p:val>
                                            <p:strVal val="#ppt_h"/>
                                          </p:val>
                                        </p:tav>
                                      </p:tavLst>
                                    </p:anim>
                                  </p:childTnLst>
                                </p:cTn>
                              </p:par>
                              <p:par>
                                <p:cTn id="150" presetID="53" presetClass="entr" presetSubtype="16" fill="hold" grpId="0" nodeType="withEffect">
                                  <p:stCondLst>
                                    <p:cond delay="200"/>
                                  </p:stCondLst>
                                  <p:childTnLst>
                                    <p:set>
                                      <p:cBhvr>
                                        <p:cTn id="151" dur="1" fill="hold">
                                          <p:stCondLst>
                                            <p:cond delay="0"/>
                                          </p:stCondLst>
                                        </p:cTn>
                                        <p:tgtEl>
                                          <p:spTgt spid="66">
                                            <p:txEl>
                                              <p:pRg st="0" end="0"/>
                                            </p:txEl>
                                          </p:spTgt>
                                        </p:tgtEl>
                                        <p:attrNameLst>
                                          <p:attrName>style.visibility</p:attrName>
                                        </p:attrNameLst>
                                      </p:cBhvr>
                                      <p:to>
                                        <p:strVal val="visible"/>
                                      </p:to>
                                    </p:set>
                                    <p:anim calcmode="lin" valueType="num">
                                      <p:cBhvr>
                                        <p:cTn id="152" dur="5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153" dur="5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154" dur="500"/>
                                        <p:tgtEl>
                                          <p:spTgt spid="66">
                                            <p:txEl>
                                              <p:pRg st="0" end="0"/>
                                            </p:txEl>
                                          </p:spTgt>
                                        </p:tgtEl>
                                      </p:cBhvr>
                                    </p:animEffect>
                                  </p:childTnLst>
                                </p:cTn>
                              </p:par>
                              <p:par>
                                <p:cTn id="155" presetID="23" presetClass="entr" presetSubtype="16" fill="hold" grpId="0" nodeType="withEffect">
                                  <p:stCondLst>
                                    <p:cond delay="200"/>
                                  </p:stCondLst>
                                  <p:childTnLst>
                                    <p:set>
                                      <p:cBhvr>
                                        <p:cTn id="156" dur="1" fill="hold">
                                          <p:stCondLst>
                                            <p:cond delay="0"/>
                                          </p:stCondLst>
                                        </p:cTn>
                                        <p:tgtEl>
                                          <p:spTgt spid="67">
                                            <p:txEl>
                                              <p:pRg st="0" end="0"/>
                                            </p:txEl>
                                          </p:spTgt>
                                        </p:tgtEl>
                                        <p:attrNameLst>
                                          <p:attrName>style.visibility</p:attrName>
                                        </p:attrNameLst>
                                      </p:cBhvr>
                                      <p:to>
                                        <p:strVal val="visible"/>
                                      </p:to>
                                    </p:set>
                                    <p:anim calcmode="lin" valueType="num">
                                      <p:cBhvr>
                                        <p:cTn id="157" dur="5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158" dur="500" fill="hold"/>
                                        <p:tgtEl>
                                          <p:spTgt spid="67">
                                            <p:txEl>
                                              <p:pRg st="0" end="0"/>
                                            </p:txEl>
                                          </p:spTgt>
                                        </p:tgtEl>
                                        <p:attrNameLst>
                                          <p:attrName>ppt_h</p:attrName>
                                        </p:attrNameLst>
                                      </p:cBhvr>
                                      <p:tavLst>
                                        <p:tav tm="0">
                                          <p:val>
                                            <p:fltVal val="0"/>
                                          </p:val>
                                        </p:tav>
                                        <p:tav tm="100000">
                                          <p:val>
                                            <p:strVal val="#ppt_h"/>
                                          </p:val>
                                        </p:tav>
                                      </p:tavLst>
                                    </p:anim>
                                  </p:childTnLst>
                                </p:cTn>
                              </p:par>
                              <p:par>
                                <p:cTn id="159" presetID="53" presetClass="entr" presetSubtype="16" fill="hold" grpId="0" nodeType="withEffect">
                                  <p:stCondLst>
                                    <p:cond delay="200"/>
                                  </p:stCondLst>
                                  <p:childTnLst>
                                    <p:set>
                                      <p:cBhvr>
                                        <p:cTn id="160" dur="1" fill="hold">
                                          <p:stCondLst>
                                            <p:cond delay="0"/>
                                          </p:stCondLst>
                                        </p:cTn>
                                        <p:tgtEl>
                                          <p:spTgt spid="68">
                                            <p:txEl>
                                              <p:pRg st="0" end="0"/>
                                            </p:txEl>
                                          </p:spTgt>
                                        </p:tgtEl>
                                        <p:attrNameLst>
                                          <p:attrName>style.visibility</p:attrName>
                                        </p:attrNameLst>
                                      </p:cBhvr>
                                      <p:to>
                                        <p:strVal val="visible"/>
                                      </p:to>
                                    </p:set>
                                    <p:anim calcmode="lin" valueType="num">
                                      <p:cBhvr>
                                        <p:cTn id="161" dur="500" fill="hold"/>
                                        <p:tgtEl>
                                          <p:spTgt spid="68">
                                            <p:txEl>
                                              <p:pRg st="0" end="0"/>
                                            </p:txEl>
                                          </p:spTgt>
                                        </p:tgtEl>
                                        <p:attrNameLst>
                                          <p:attrName>ppt_w</p:attrName>
                                        </p:attrNameLst>
                                      </p:cBhvr>
                                      <p:tavLst>
                                        <p:tav tm="0">
                                          <p:val>
                                            <p:fltVal val="0"/>
                                          </p:val>
                                        </p:tav>
                                        <p:tav tm="100000">
                                          <p:val>
                                            <p:strVal val="#ppt_w"/>
                                          </p:val>
                                        </p:tav>
                                      </p:tavLst>
                                    </p:anim>
                                    <p:anim calcmode="lin" valueType="num">
                                      <p:cBhvr>
                                        <p:cTn id="162" dur="500" fill="hold"/>
                                        <p:tgtEl>
                                          <p:spTgt spid="68">
                                            <p:txEl>
                                              <p:pRg st="0" end="0"/>
                                            </p:txEl>
                                          </p:spTgt>
                                        </p:tgtEl>
                                        <p:attrNameLst>
                                          <p:attrName>ppt_h</p:attrName>
                                        </p:attrNameLst>
                                      </p:cBhvr>
                                      <p:tavLst>
                                        <p:tav tm="0">
                                          <p:val>
                                            <p:fltVal val="0"/>
                                          </p:val>
                                        </p:tav>
                                        <p:tav tm="100000">
                                          <p:val>
                                            <p:strVal val="#ppt_h"/>
                                          </p:val>
                                        </p:tav>
                                      </p:tavLst>
                                    </p:anim>
                                    <p:animEffect transition="in" filter="fade">
                                      <p:cBhvr>
                                        <p:cTn id="163" dur="500"/>
                                        <p:tgtEl>
                                          <p:spTgt spid="68">
                                            <p:txEl>
                                              <p:pRg st="0" end="0"/>
                                            </p:txEl>
                                          </p:spTgt>
                                        </p:tgtEl>
                                      </p:cBhvr>
                                    </p:animEffect>
                                  </p:childTnLst>
                                </p:cTn>
                              </p:par>
                              <p:par>
                                <p:cTn id="164" presetID="23" presetClass="entr" presetSubtype="16" fill="hold" grpId="0" nodeType="withEffect">
                                  <p:stCondLst>
                                    <p:cond delay="200"/>
                                  </p:stCondLst>
                                  <p:childTnLst>
                                    <p:set>
                                      <p:cBhvr>
                                        <p:cTn id="165" dur="1" fill="hold">
                                          <p:stCondLst>
                                            <p:cond delay="0"/>
                                          </p:stCondLst>
                                        </p:cTn>
                                        <p:tgtEl>
                                          <p:spTgt spid="69">
                                            <p:txEl>
                                              <p:pRg st="0" end="0"/>
                                            </p:txEl>
                                          </p:spTgt>
                                        </p:tgtEl>
                                        <p:attrNameLst>
                                          <p:attrName>style.visibility</p:attrName>
                                        </p:attrNameLst>
                                      </p:cBhvr>
                                      <p:to>
                                        <p:strVal val="visible"/>
                                      </p:to>
                                    </p:set>
                                    <p:anim calcmode="lin" valueType="num">
                                      <p:cBhvr>
                                        <p:cTn id="166" dur="500" fill="hold"/>
                                        <p:tgtEl>
                                          <p:spTgt spid="69">
                                            <p:txEl>
                                              <p:pRg st="0" end="0"/>
                                            </p:txEl>
                                          </p:spTgt>
                                        </p:tgtEl>
                                        <p:attrNameLst>
                                          <p:attrName>ppt_w</p:attrName>
                                        </p:attrNameLst>
                                      </p:cBhvr>
                                      <p:tavLst>
                                        <p:tav tm="0">
                                          <p:val>
                                            <p:fltVal val="0"/>
                                          </p:val>
                                        </p:tav>
                                        <p:tav tm="100000">
                                          <p:val>
                                            <p:strVal val="#ppt_w"/>
                                          </p:val>
                                        </p:tav>
                                      </p:tavLst>
                                    </p:anim>
                                    <p:anim calcmode="lin" valueType="num">
                                      <p:cBhvr>
                                        <p:cTn id="167" dur="500" fill="hold"/>
                                        <p:tgtEl>
                                          <p:spTgt spid="69">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animBg="1"/>
      <p:bldP spid="1030" grpId="0" animBg="1"/>
      <p:bldP spid="1031" grpId="0" animBg="1"/>
      <p:bldP spid="1032" grpId="0" animBg="1"/>
      <p:bldP spid="1033" grpId="0" animBg="1"/>
      <p:bldP spid="1034" grpId="0" animBg="1"/>
      <p:bldP spid="22" grpId="0"/>
      <p:bldP spid="23" grpId="0"/>
      <p:bldP spid="24" grpId="0"/>
      <p:bldP spid="25" grpId="0"/>
      <p:bldP spid="26" grpId="0"/>
      <p:bldP spid="28" grpId="0" animBg="1"/>
      <p:bldP spid="29" grpId="0" animBg="1"/>
      <p:bldP spid="30" grpId="0" animBg="1"/>
      <p:bldP spid="31" grpId="0" animBg="1"/>
      <p:bldP spid="32" grpId="0" animBg="1"/>
      <p:bldP spid="33" grpId="0" animBg="1"/>
      <p:bldP spid="34" grpId="0" animBg="1"/>
      <p:bldP spid="35" grpId="0" animBg="1"/>
      <p:bldP spid="36" grpId="0" animBg="1"/>
      <p:bldP spid="51" grpId="0" animBg="1"/>
      <p:bldP spid="59" grpId="0" build="p">
        <p:tmplLst>
          <p:tmpl lvl="1">
            <p:tnLst>
              <p:par>
                <p:cTn presetID="53" presetClass="entr" presetSubtype="16"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 calcmode="lin" valueType="num">
                      <p:cBhvr>
                        <p:cTn dur="500" fill="hold"/>
                        <p:tgtEl>
                          <p:spTgt spid="59"/>
                        </p:tgtEl>
                        <p:attrNameLst>
                          <p:attrName>ppt_w</p:attrName>
                        </p:attrNameLst>
                      </p:cBhvr>
                      <p:tavLst>
                        <p:tav tm="0">
                          <p:val>
                            <p:fltVal val="0"/>
                          </p:val>
                        </p:tav>
                        <p:tav tm="100000">
                          <p:val>
                            <p:strVal val="#ppt_w"/>
                          </p:val>
                        </p:tav>
                      </p:tavLst>
                    </p:anim>
                    <p:anim calcmode="lin" valueType="num">
                      <p:cBhvr>
                        <p:cTn dur="500" fill="hold"/>
                        <p:tgtEl>
                          <p:spTgt spid="59"/>
                        </p:tgtEl>
                        <p:attrNameLst>
                          <p:attrName>ppt_h</p:attrName>
                        </p:attrNameLst>
                      </p:cBhvr>
                      <p:tavLst>
                        <p:tav tm="0">
                          <p:val>
                            <p:fltVal val="0"/>
                          </p:val>
                        </p:tav>
                        <p:tav tm="100000">
                          <p:val>
                            <p:strVal val="#ppt_h"/>
                          </p:val>
                        </p:tav>
                      </p:tavLst>
                    </p:anim>
                    <p:animEffect transition="in" filter="fade">
                      <p:cBhvr>
                        <p:cTn dur="500"/>
                        <p:tgtEl>
                          <p:spTgt spid="59"/>
                        </p:tgtEl>
                      </p:cBhvr>
                    </p:animEffect>
                  </p:childTnLst>
                </p:cTn>
              </p:par>
            </p:tnLst>
          </p:tmpl>
        </p:tmplLst>
      </p:bldP>
      <p:bldP spid="60" grpId="0" build="p">
        <p:tmplLst>
          <p:tmpl lvl="1">
            <p:tnLst>
              <p:par>
                <p:cTn presetID="23" presetClass="entr" presetSubtype="16"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 calcmode="lin" valueType="num">
                      <p:cBhvr>
                        <p:cTn dur="500" fill="hold"/>
                        <p:tgtEl>
                          <p:spTgt spid="60"/>
                        </p:tgtEl>
                        <p:attrNameLst>
                          <p:attrName>ppt_w</p:attrName>
                        </p:attrNameLst>
                      </p:cBhvr>
                      <p:tavLst>
                        <p:tav tm="0">
                          <p:val>
                            <p:fltVal val="0"/>
                          </p:val>
                        </p:tav>
                        <p:tav tm="100000">
                          <p:val>
                            <p:strVal val="#ppt_w"/>
                          </p:val>
                        </p:tav>
                      </p:tavLst>
                    </p:anim>
                    <p:anim calcmode="lin" valueType="num">
                      <p:cBhvr>
                        <p:cTn dur="500" fill="hold"/>
                        <p:tgtEl>
                          <p:spTgt spid="60"/>
                        </p:tgtEl>
                        <p:attrNameLst>
                          <p:attrName>ppt_h</p:attrName>
                        </p:attrNameLst>
                      </p:cBhvr>
                      <p:tavLst>
                        <p:tav tm="0">
                          <p:val>
                            <p:fltVal val="0"/>
                          </p:val>
                        </p:tav>
                        <p:tav tm="100000">
                          <p:val>
                            <p:strVal val="#ppt_h"/>
                          </p:val>
                        </p:tav>
                      </p:tavLst>
                    </p:anim>
                  </p:childTnLst>
                </p:cTn>
              </p:par>
            </p:tnLst>
          </p:tmpl>
        </p:tmplLst>
      </p:bldP>
      <p:bldP spid="62" grpId="0" build="p">
        <p:tmplLst>
          <p:tmpl lvl="1">
            <p:tnLst>
              <p:par>
                <p:cTn presetID="53" presetClass="entr" presetSubtype="16"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 calcmode="lin" valueType="num">
                      <p:cBhvr>
                        <p:cTn dur="500" fill="hold"/>
                        <p:tgtEl>
                          <p:spTgt spid="62"/>
                        </p:tgtEl>
                        <p:attrNameLst>
                          <p:attrName>ppt_w</p:attrName>
                        </p:attrNameLst>
                      </p:cBhvr>
                      <p:tavLst>
                        <p:tav tm="0">
                          <p:val>
                            <p:fltVal val="0"/>
                          </p:val>
                        </p:tav>
                        <p:tav tm="100000">
                          <p:val>
                            <p:strVal val="#ppt_w"/>
                          </p:val>
                        </p:tav>
                      </p:tavLst>
                    </p:anim>
                    <p:anim calcmode="lin" valueType="num">
                      <p:cBhvr>
                        <p:cTn dur="500" fill="hold"/>
                        <p:tgtEl>
                          <p:spTgt spid="62"/>
                        </p:tgtEl>
                        <p:attrNameLst>
                          <p:attrName>ppt_h</p:attrName>
                        </p:attrNameLst>
                      </p:cBhvr>
                      <p:tavLst>
                        <p:tav tm="0">
                          <p:val>
                            <p:fltVal val="0"/>
                          </p:val>
                        </p:tav>
                        <p:tav tm="100000">
                          <p:val>
                            <p:strVal val="#ppt_h"/>
                          </p:val>
                        </p:tav>
                      </p:tavLst>
                    </p:anim>
                    <p:animEffect transition="in" filter="fade">
                      <p:cBhvr>
                        <p:cTn dur="500"/>
                        <p:tgtEl>
                          <p:spTgt spid="62"/>
                        </p:tgtEl>
                      </p:cBhvr>
                    </p:animEffect>
                  </p:childTnLst>
                </p:cTn>
              </p:par>
            </p:tnLst>
          </p:tmpl>
        </p:tmplLst>
      </p:bldP>
      <p:bldP spid="63" grpId="0" build="p">
        <p:tmplLst>
          <p:tmpl lvl="1">
            <p:tnLst>
              <p:par>
                <p:cTn presetID="23" presetClass="entr" presetSubtype="16"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 calcmode="lin" valueType="num">
                      <p:cBhvr>
                        <p:cTn dur="500" fill="hold"/>
                        <p:tgtEl>
                          <p:spTgt spid="63"/>
                        </p:tgtEl>
                        <p:attrNameLst>
                          <p:attrName>ppt_w</p:attrName>
                        </p:attrNameLst>
                      </p:cBhvr>
                      <p:tavLst>
                        <p:tav tm="0">
                          <p:val>
                            <p:fltVal val="0"/>
                          </p:val>
                        </p:tav>
                        <p:tav tm="100000">
                          <p:val>
                            <p:strVal val="#ppt_w"/>
                          </p:val>
                        </p:tav>
                      </p:tavLst>
                    </p:anim>
                    <p:anim calcmode="lin" valueType="num">
                      <p:cBhvr>
                        <p:cTn dur="500" fill="hold"/>
                        <p:tgtEl>
                          <p:spTgt spid="63"/>
                        </p:tgtEl>
                        <p:attrNameLst>
                          <p:attrName>ppt_h</p:attrName>
                        </p:attrNameLst>
                      </p:cBhvr>
                      <p:tavLst>
                        <p:tav tm="0">
                          <p:val>
                            <p:fltVal val="0"/>
                          </p:val>
                        </p:tav>
                        <p:tav tm="100000">
                          <p:val>
                            <p:strVal val="#ppt_h"/>
                          </p:val>
                        </p:tav>
                      </p:tavLst>
                    </p:anim>
                  </p:childTnLst>
                </p:cTn>
              </p:par>
            </p:tnLst>
          </p:tmpl>
        </p:tmplLst>
      </p:bldP>
      <p:bldP spid="64" grpId="0" build="p">
        <p:tmplLst>
          <p:tmpl lvl="1">
            <p:tnLst>
              <p:par>
                <p:cTn presetID="53" presetClass="entr" presetSubtype="16"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 calcmode="lin" valueType="num">
                      <p:cBhvr>
                        <p:cTn dur="500" fill="hold"/>
                        <p:tgtEl>
                          <p:spTgt spid="64"/>
                        </p:tgtEl>
                        <p:attrNameLst>
                          <p:attrName>ppt_w</p:attrName>
                        </p:attrNameLst>
                      </p:cBhvr>
                      <p:tavLst>
                        <p:tav tm="0">
                          <p:val>
                            <p:fltVal val="0"/>
                          </p:val>
                        </p:tav>
                        <p:tav tm="100000">
                          <p:val>
                            <p:strVal val="#ppt_w"/>
                          </p:val>
                        </p:tav>
                      </p:tavLst>
                    </p:anim>
                    <p:anim calcmode="lin" valueType="num">
                      <p:cBhvr>
                        <p:cTn dur="500" fill="hold"/>
                        <p:tgtEl>
                          <p:spTgt spid="64"/>
                        </p:tgtEl>
                        <p:attrNameLst>
                          <p:attrName>ppt_h</p:attrName>
                        </p:attrNameLst>
                      </p:cBhvr>
                      <p:tavLst>
                        <p:tav tm="0">
                          <p:val>
                            <p:fltVal val="0"/>
                          </p:val>
                        </p:tav>
                        <p:tav tm="100000">
                          <p:val>
                            <p:strVal val="#ppt_h"/>
                          </p:val>
                        </p:tav>
                      </p:tavLst>
                    </p:anim>
                    <p:animEffect transition="in" filter="fade">
                      <p:cBhvr>
                        <p:cTn dur="500"/>
                        <p:tgtEl>
                          <p:spTgt spid="64"/>
                        </p:tgtEl>
                      </p:cBhvr>
                    </p:animEffect>
                  </p:childTnLst>
                </p:cTn>
              </p:par>
            </p:tnLst>
          </p:tmpl>
        </p:tmplLst>
      </p:bldP>
      <p:bldP spid="65" grpId="0" build="p">
        <p:tmplLst>
          <p:tmpl lvl="1">
            <p:tnLst>
              <p:par>
                <p:cTn presetID="23" presetClass="entr" presetSubtype="16"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 calcmode="lin" valueType="num">
                      <p:cBhvr>
                        <p:cTn dur="500" fill="hold"/>
                        <p:tgtEl>
                          <p:spTgt spid="65"/>
                        </p:tgtEl>
                        <p:attrNameLst>
                          <p:attrName>ppt_w</p:attrName>
                        </p:attrNameLst>
                      </p:cBhvr>
                      <p:tavLst>
                        <p:tav tm="0">
                          <p:val>
                            <p:fltVal val="0"/>
                          </p:val>
                        </p:tav>
                        <p:tav tm="100000">
                          <p:val>
                            <p:strVal val="#ppt_w"/>
                          </p:val>
                        </p:tav>
                      </p:tavLst>
                    </p:anim>
                    <p:anim calcmode="lin" valueType="num">
                      <p:cBhvr>
                        <p:cTn dur="500" fill="hold"/>
                        <p:tgtEl>
                          <p:spTgt spid="65"/>
                        </p:tgtEl>
                        <p:attrNameLst>
                          <p:attrName>ppt_h</p:attrName>
                        </p:attrNameLst>
                      </p:cBhvr>
                      <p:tavLst>
                        <p:tav tm="0">
                          <p:val>
                            <p:fltVal val="0"/>
                          </p:val>
                        </p:tav>
                        <p:tav tm="100000">
                          <p:val>
                            <p:strVal val="#ppt_h"/>
                          </p:val>
                        </p:tav>
                      </p:tavLst>
                    </p:anim>
                  </p:childTnLst>
                </p:cTn>
              </p:par>
            </p:tnLst>
          </p:tmpl>
        </p:tmplLst>
      </p:bldP>
      <p:bldP spid="66" grpId="0" build="p">
        <p:tmplLst>
          <p:tmpl lvl="1">
            <p:tnLst>
              <p:par>
                <p:cTn presetID="53" presetClass="entr" presetSubtype="16" fill="hold" nodeType="withEffect">
                  <p:stCondLst>
                    <p:cond delay="200"/>
                  </p:stCondLst>
                  <p:childTnLst>
                    <p:set>
                      <p:cBhvr>
                        <p:cTn dur="1" fill="hold">
                          <p:stCondLst>
                            <p:cond delay="0"/>
                          </p:stCondLst>
                        </p:cTn>
                        <p:tgtEl>
                          <p:spTgt spid="66"/>
                        </p:tgtEl>
                        <p:attrNameLst>
                          <p:attrName>style.visibility</p:attrName>
                        </p:attrNameLst>
                      </p:cBhvr>
                      <p:to>
                        <p:strVal val="visible"/>
                      </p:to>
                    </p:set>
                    <p:anim calcmode="lin" valueType="num">
                      <p:cBhvr>
                        <p:cTn dur="500" fill="hold"/>
                        <p:tgtEl>
                          <p:spTgt spid="66"/>
                        </p:tgtEl>
                        <p:attrNameLst>
                          <p:attrName>ppt_w</p:attrName>
                        </p:attrNameLst>
                      </p:cBhvr>
                      <p:tavLst>
                        <p:tav tm="0">
                          <p:val>
                            <p:fltVal val="0"/>
                          </p:val>
                        </p:tav>
                        <p:tav tm="100000">
                          <p:val>
                            <p:strVal val="#ppt_w"/>
                          </p:val>
                        </p:tav>
                      </p:tavLst>
                    </p:anim>
                    <p:anim calcmode="lin" valueType="num">
                      <p:cBhvr>
                        <p:cTn dur="500" fill="hold"/>
                        <p:tgtEl>
                          <p:spTgt spid="66"/>
                        </p:tgtEl>
                        <p:attrNameLst>
                          <p:attrName>ppt_h</p:attrName>
                        </p:attrNameLst>
                      </p:cBhvr>
                      <p:tavLst>
                        <p:tav tm="0">
                          <p:val>
                            <p:fltVal val="0"/>
                          </p:val>
                        </p:tav>
                        <p:tav tm="100000">
                          <p:val>
                            <p:strVal val="#ppt_h"/>
                          </p:val>
                        </p:tav>
                      </p:tavLst>
                    </p:anim>
                    <p:animEffect transition="in" filter="fade">
                      <p:cBhvr>
                        <p:cTn dur="500"/>
                        <p:tgtEl>
                          <p:spTgt spid="66"/>
                        </p:tgtEl>
                      </p:cBhvr>
                    </p:animEffect>
                  </p:childTnLst>
                </p:cTn>
              </p:par>
            </p:tnLst>
          </p:tmpl>
        </p:tmplLst>
      </p:bldP>
      <p:bldP spid="67" grpId="0" build="p">
        <p:tmplLst>
          <p:tmpl lvl="1">
            <p:tnLst>
              <p:par>
                <p:cTn presetID="23" presetClass="entr" presetSubtype="16"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 calcmode="lin" valueType="num">
                      <p:cBhvr>
                        <p:cTn dur="500" fill="hold"/>
                        <p:tgtEl>
                          <p:spTgt spid="67"/>
                        </p:tgtEl>
                        <p:attrNameLst>
                          <p:attrName>ppt_w</p:attrName>
                        </p:attrNameLst>
                      </p:cBhvr>
                      <p:tavLst>
                        <p:tav tm="0">
                          <p:val>
                            <p:fltVal val="0"/>
                          </p:val>
                        </p:tav>
                        <p:tav tm="100000">
                          <p:val>
                            <p:strVal val="#ppt_w"/>
                          </p:val>
                        </p:tav>
                      </p:tavLst>
                    </p:anim>
                    <p:anim calcmode="lin" valueType="num">
                      <p:cBhvr>
                        <p:cTn dur="500" fill="hold"/>
                        <p:tgtEl>
                          <p:spTgt spid="67"/>
                        </p:tgtEl>
                        <p:attrNameLst>
                          <p:attrName>ppt_h</p:attrName>
                        </p:attrNameLst>
                      </p:cBhvr>
                      <p:tavLst>
                        <p:tav tm="0">
                          <p:val>
                            <p:fltVal val="0"/>
                          </p:val>
                        </p:tav>
                        <p:tav tm="100000">
                          <p:val>
                            <p:strVal val="#ppt_h"/>
                          </p:val>
                        </p:tav>
                      </p:tavLst>
                    </p:anim>
                  </p:childTnLst>
                </p:cTn>
              </p:par>
            </p:tnLst>
          </p:tmpl>
        </p:tmplLst>
      </p:bldP>
      <p:bldP spid="68" grpId="0" build="p">
        <p:tmplLst>
          <p:tmpl lvl="1">
            <p:tnLst>
              <p:par>
                <p:cTn presetID="53" presetClass="entr" presetSubtype="16"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 calcmode="lin" valueType="num">
                      <p:cBhvr>
                        <p:cTn dur="500" fill="hold"/>
                        <p:tgtEl>
                          <p:spTgt spid="68"/>
                        </p:tgtEl>
                        <p:attrNameLst>
                          <p:attrName>ppt_w</p:attrName>
                        </p:attrNameLst>
                      </p:cBhvr>
                      <p:tavLst>
                        <p:tav tm="0">
                          <p:val>
                            <p:fltVal val="0"/>
                          </p:val>
                        </p:tav>
                        <p:tav tm="100000">
                          <p:val>
                            <p:strVal val="#ppt_w"/>
                          </p:val>
                        </p:tav>
                      </p:tavLst>
                    </p:anim>
                    <p:anim calcmode="lin" valueType="num">
                      <p:cBhvr>
                        <p:cTn dur="500" fill="hold"/>
                        <p:tgtEl>
                          <p:spTgt spid="68"/>
                        </p:tgtEl>
                        <p:attrNameLst>
                          <p:attrName>ppt_h</p:attrName>
                        </p:attrNameLst>
                      </p:cBhvr>
                      <p:tavLst>
                        <p:tav tm="0">
                          <p:val>
                            <p:fltVal val="0"/>
                          </p:val>
                        </p:tav>
                        <p:tav tm="100000">
                          <p:val>
                            <p:strVal val="#ppt_h"/>
                          </p:val>
                        </p:tav>
                      </p:tavLst>
                    </p:anim>
                    <p:animEffect transition="in" filter="fade">
                      <p:cBhvr>
                        <p:cTn dur="500"/>
                        <p:tgtEl>
                          <p:spTgt spid="68"/>
                        </p:tgtEl>
                      </p:cBhvr>
                    </p:animEffect>
                  </p:childTnLst>
                </p:cTn>
              </p:par>
            </p:tnLst>
          </p:tmpl>
        </p:tmplLst>
      </p:bldP>
      <p:bldP spid="69" grpId="0" build="p">
        <p:tmplLst>
          <p:tmpl lvl="1">
            <p:tnLst>
              <p:par>
                <p:cTn presetID="23" presetClass="entr" presetSubtype="16"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 calcmode="lin" valueType="num">
                      <p:cBhvr>
                        <p:cTn dur="500" fill="hold"/>
                        <p:tgtEl>
                          <p:spTgt spid="69"/>
                        </p:tgtEl>
                        <p:attrNameLst>
                          <p:attrName>ppt_w</p:attrName>
                        </p:attrNameLst>
                      </p:cBhvr>
                      <p:tavLst>
                        <p:tav tm="0">
                          <p:val>
                            <p:fltVal val="0"/>
                          </p:val>
                        </p:tav>
                        <p:tav tm="100000">
                          <p:val>
                            <p:strVal val="#ppt_w"/>
                          </p:val>
                        </p:tav>
                      </p:tavLst>
                    </p:anim>
                    <p:anim calcmode="lin" valueType="num">
                      <p:cBhvr>
                        <p:cTn dur="500" fill="hold"/>
                        <p:tgtEl>
                          <p:spTgt spid="69"/>
                        </p:tgtEl>
                        <p:attrNameLst>
                          <p:attrName>ppt_h</p:attrName>
                        </p:attrNameLst>
                      </p:cBhvr>
                      <p:tavLst>
                        <p:tav tm="0">
                          <p:val>
                            <p:fltVal val="0"/>
                          </p:val>
                        </p:tav>
                        <p:tav tm="100000">
                          <p:val>
                            <p:strVal val="#ppt_h"/>
                          </p:val>
                        </p:tav>
                      </p:tavLst>
                    </p:anim>
                  </p:childTnLst>
                </p:cTn>
              </p:par>
            </p:tnLst>
          </p:tmpl>
        </p:tmplLst>
      </p:bldP>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 name="Oval 102"/>
          <p:cNvSpPr/>
          <p:nvPr/>
        </p:nvSpPr>
        <p:spPr>
          <a:xfrm>
            <a:off x="3413389" y="5200236"/>
            <a:ext cx="598455" cy="598451"/>
          </a:xfrm>
          <a:prstGeom prst="ellipse">
            <a:avLst/>
          </a:prstGeom>
          <a:solidFill>
            <a:schemeClr val="bg1"/>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264" b="1" dirty="0">
                <a:solidFill>
                  <a:schemeClr val="accent5"/>
                </a:solidFill>
                <a:latin typeface="Arial" panose="020B0604020202020204" pitchFamily="34" charset="0"/>
                <a:ea typeface="微软雅黑" panose="020B0503020204020204" pitchFamily="34" charset="-122"/>
                <a:sym typeface="Arial" panose="020B0604020202020204" pitchFamily="34" charset="0"/>
              </a:rPr>
              <a:t>05</a:t>
            </a:r>
            <a:endParaRPr lang="en-US" sz="1264"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 name="Oval 101"/>
          <p:cNvSpPr/>
          <p:nvPr/>
        </p:nvSpPr>
        <p:spPr>
          <a:xfrm>
            <a:off x="4798806" y="4699079"/>
            <a:ext cx="598455" cy="598451"/>
          </a:xfrm>
          <a:prstGeom prst="ellipse">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264" b="1" dirty="0">
                <a:solidFill>
                  <a:schemeClr val="accent4"/>
                </a:solidFill>
                <a:latin typeface="Arial" panose="020B0604020202020204" pitchFamily="34" charset="0"/>
                <a:ea typeface="微软雅黑" panose="020B0503020204020204" pitchFamily="34" charset="-122"/>
                <a:sym typeface="Arial" panose="020B0604020202020204" pitchFamily="34" charset="0"/>
              </a:rPr>
              <a:t>04</a:t>
            </a:r>
            <a:endParaRPr lang="en-US" sz="1264"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101" name="Oval 100"/>
          <p:cNvSpPr/>
          <p:nvPr/>
        </p:nvSpPr>
        <p:spPr>
          <a:xfrm>
            <a:off x="5391354" y="3210560"/>
            <a:ext cx="598455" cy="598451"/>
          </a:xfrm>
          <a:prstGeom prst="ellipse">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264" b="1" dirty="0">
                <a:solidFill>
                  <a:schemeClr val="accent3"/>
                </a:solidFill>
                <a:latin typeface="Arial" panose="020B0604020202020204" pitchFamily="34" charset="0"/>
                <a:ea typeface="微软雅黑" panose="020B0503020204020204" pitchFamily="34" charset="-122"/>
                <a:sym typeface="Arial" panose="020B0604020202020204" pitchFamily="34" charset="0"/>
              </a:rPr>
              <a:t>03</a:t>
            </a:r>
            <a:endParaRPr lang="en-US" sz="1264"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0" name="Oval 99"/>
          <p:cNvSpPr/>
          <p:nvPr/>
        </p:nvSpPr>
        <p:spPr>
          <a:xfrm>
            <a:off x="4686874" y="1778180"/>
            <a:ext cx="598455" cy="598451"/>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264" b="1" dirty="0">
                <a:solidFill>
                  <a:schemeClr val="accent2"/>
                </a:solidFill>
                <a:latin typeface="Arial" panose="020B0604020202020204" pitchFamily="34" charset="0"/>
                <a:ea typeface="微软雅黑" panose="020B0503020204020204" pitchFamily="34" charset="-122"/>
                <a:sym typeface="Arial" panose="020B0604020202020204" pitchFamily="34" charset="0"/>
              </a:rPr>
              <a:t>02</a:t>
            </a:r>
            <a:endParaRPr lang="en-US" sz="1264"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99" name="Oval 98"/>
          <p:cNvSpPr/>
          <p:nvPr/>
        </p:nvSpPr>
        <p:spPr>
          <a:xfrm>
            <a:off x="3404358" y="1272400"/>
            <a:ext cx="598455" cy="598451"/>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264" b="1" dirty="0">
                <a:solidFill>
                  <a:schemeClr val="accent1"/>
                </a:solidFill>
                <a:latin typeface="Arial" panose="020B0604020202020204" pitchFamily="34" charset="0"/>
                <a:ea typeface="微软雅黑" panose="020B0503020204020204" pitchFamily="34" charset="-122"/>
                <a:sym typeface="Arial" panose="020B0604020202020204" pitchFamily="34" charset="0"/>
              </a:rPr>
              <a:t>01</a:t>
            </a:r>
          </a:p>
        </p:txBody>
      </p:sp>
      <p:grpSp>
        <p:nvGrpSpPr>
          <p:cNvPr id="2" name="Group 92"/>
          <p:cNvGrpSpPr/>
          <p:nvPr/>
        </p:nvGrpSpPr>
        <p:grpSpPr>
          <a:xfrm rot="10800000">
            <a:off x="2545521" y="2373373"/>
            <a:ext cx="2341995" cy="3007175"/>
            <a:chOff x="2577430" y="1009650"/>
            <a:chExt cx="2769942" cy="3556670"/>
          </a:xfrm>
        </p:grpSpPr>
        <p:sp>
          <p:nvSpPr>
            <p:cNvPr id="94" name="Pentagon 93"/>
            <p:cNvSpPr/>
            <p:nvPr/>
          </p:nvSpPr>
          <p:spPr>
            <a:xfrm rot="16200000">
              <a:off x="2990850" y="1714500"/>
              <a:ext cx="1943100" cy="53340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87">
                <a:latin typeface="Arial" panose="020B0604020202020204" pitchFamily="34" charset="0"/>
                <a:ea typeface="微软雅黑" panose="020B0503020204020204" pitchFamily="34" charset="-122"/>
                <a:sym typeface="Arial" panose="020B0604020202020204" pitchFamily="34" charset="0"/>
              </a:endParaRPr>
            </a:p>
          </p:txBody>
        </p:sp>
        <p:sp>
          <p:nvSpPr>
            <p:cNvPr id="95" name="Oval 94"/>
            <p:cNvSpPr/>
            <p:nvPr/>
          </p:nvSpPr>
          <p:spPr>
            <a:xfrm>
              <a:off x="2577430" y="1796378"/>
              <a:ext cx="2769942" cy="27699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87">
                <a:latin typeface="Arial" panose="020B0604020202020204" pitchFamily="34" charset="0"/>
                <a:ea typeface="微软雅黑" panose="020B0503020204020204" pitchFamily="34" charset="-122"/>
                <a:sym typeface="Arial" panose="020B0604020202020204" pitchFamily="34" charset="0"/>
              </a:endParaRPr>
            </a:p>
          </p:txBody>
        </p:sp>
        <p:sp>
          <p:nvSpPr>
            <p:cNvPr id="96" name="Oval 95"/>
            <p:cNvSpPr/>
            <p:nvPr/>
          </p:nvSpPr>
          <p:spPr>
            <a:xfrm>
              <a:off x="2719157" y="1938105"/>
              <a:ext cx="2486488" cy="248648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87">
                <a:latin typeface="Arial" panose="020B0604020202020204" pitchFamily="34" charset="0"/>
                <a:ea typeface="微软雅黑" panose="020B0503020204020204" pitchFamily="34" charset="-122"/>
                <a:sym typeface="Arial" panose="020B0604020202020204" pitchFamily="34" charset="0"/>
              </a:endParaRPr>
            </a:p>
          </p:txBody>
        </p:sp>
        <p:sp>
          <p:nvSpPr>
            <p:cNvPr id="97" name="Pentagon 96"/>
            <p:cNvSpPr/>
            <p:nvPr/>
          </p:nvSpPr>
          <p:spPr>
            <a:xfrm rot="16200000" flipV="1">
              <a:off x="3114675" y="2238374"/>
              <a:ext cx="1695450" cy="76201"/>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87">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Group 87"/>
          <p:cNvGrpSpPr/>
          <p:nvPr/>
        </p:nvGrpSpPr>
        <p:grpSpPr>
          <a:xfrm rot="8100000">
            <a:off x="3040749" y="2438302"/>
            <a:ext cx="1949711" cy="2811032"/>
            <a:chOff x="2809413" y="1009650"/>
            <a:chExt cx="2305976" cy="3324687"/>
          </a:xfrm>
        </p:grpSpPr>
        <p:sp>
          <p:nvSpPr>
            <p:cNvPr id="89" name="Pentagon 88"/>
            <p:cNvSpPr/>
            <p:nvPr/>
          </p:nvSpPr>
          <p:spPr>
            <a:xfrm rot="16200000">
              <a:off x="2990850" y="1714500"/>
              <a:ext cx="1943100" cy="53340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87">
                <a:latin typeface="Arial" panose="020B0604020202020204" pitchFamily="34" charset="0"/>
                <a:ea typeface="微软雅黑" panose="020B0503020204020204" pitchFamily="34" charset="-122"/>
                <a:sym typeface="Arial" panose="020B0604020202020204" pitchFamily="34" charset="0"/>
              </a:endParaRPr>
            </a:p>
          </p:txBody>
        </p:sp>
        <p:sp>
          <p:nvSpPr>
            <p:cNvPr id="90" name="Oval 89"/>
            <p:cNvSpPr/>
            <p:nvPr/>
          </p:nvSpPr>
          <p:spPr>
            <a:xfrm>
              <a:off x="2809413" y="2028361"/>
              <a:ext cx="2305976" cy="23059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87">
                <a:latin typeface="Arial" panose="020B0604020202020204" pitchFamily="34" charset="0"/>
                <a:ea typeface="微软雅黑" panose="020B0503020204020204" pitchFamily="34" charset="-122"/>
                <a:sym typeface="Arial" panose="020B0604020202020204" pitchFamily="34" charset="0"/>
              </a:endParaRPr>
            </a:p>
          </p:txBody>
        </p:sp>
        <p:sp>
          <p:nvSpPr>
            <p:cNvPr id="91" name="Oval 90"/>
            <p:cNvSpPr/>
            <p:nvPr/>
          </p:nvSpPr>
          <p:spPr>
            <a:xfrm>
              <a:off x="2927401" y="2146349"/>
              <a:ext cx="2070000" cy="2070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87">
                <a:latin typeface="Arial" panose="020B0604020202020204" pitchFamily="34" charset="0"/>
                <a:ea typeface="微软雅黑" panose="020B0503020204020204" pitchFamily="34" charset="-122"/>
                <a:sym typeface="Arial" panose="020B0604020202020204" pitchFamily="34" charset="0"/>
              </a:endParaRPr>
            </a:p>
          </p:txBody>
        </p:sp>
        <p:sp>
          <p:nvSpPr>
            <p:cNvPr id="92" name="Pentagon 91"/>
            <p:cNvSpPr/>
            <p:nvPr/>
          </p:nvSpPr>
          <p:spPr>
            <a:xfrm rot="16200000" flipV="1">
              <a:off x="3114675" y="2238374"/>
              <a:ext cx="1695450" cy="76201"/>
            </a:xfrm>
            <a:prstGeom prst="homePlat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87">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Group 75"/>
          <p:cNvGrpSpPr/>
          <p:nvPr/>
        </p:nvGrpSpPr>
        <p:grpSpPr>
          <a:xfrm rot="5400000">
            <a:off x="3454318" y="2222271"/>
            <a:ext cx="1578503" cy="2625429"/>
            <a:chOff x="3028931" y="1009650"/>
            <a:chExt cx="1866940" cy="3105170"/>
          </a:xfrm>
        </p:grpSpPr>
        <p:sp>
          <p:nvSpPr>
            <p:cNvPr id="84" name="Pentagon 83"/>
            <p:cNvSpPr/>
            <p:nvPr/>
          </p:nvSpPr>
          <p:spPr>
            <a:xfrm rot="16200000">
              <a:off x="2990850" y="1714500"/>
              <a:ext cx="1943100" cy="5334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87">
                <a:latin typeface="Arial" panose="020B0604020202020204" pitchFamily="34" charset="0"/>
                <a:ea typeface="微软雅黑" panose="020B0503020204020204" pitchFamily="34" charset="-122"/>
                <a:sym typeface="Arial" panose="020B0604020202020204" pitchFamily="34" charset="0"/>
              </a:endParaRPr>
            </a:p>
          </p:txBody>
        </p:sp>
        <p:sp>
          <p:nvSpPr>
            <p:cNvPr id="85" name="Oval 84"/>
            <p:cNvSpPr/>
            <p:nvPr/>
          </p:nvSpPr>
          <p:spPr>
            <a:xfrm>
              <a:off x="3028931" y="2247880"/>
              <a:ext cx="1866940" cy="18669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87">
                <a:latin typeface="Arial" panose="020B0604020202020204" pitchFamily="34" charset="0"/>
                <a:ea typeface="微软雅黑" panose="020B0503020204020204" pitchFamily="34" charset="-122"/>
                <a:sym typeface="Arial" panose="020B0604020202020204" pitchFamily="34" charset="0"/>
              </a:endParaRPr>
            </a:p>
          </p:txBody>
        </p:sp>
        <p:sp>
          <p:nvSpPr>
            <p:cNvPr id="86" name="Oval 85"/>
            <p:cNvSpPr/>
            <p:nvPr/>
          </p:nvSpPr>
          <p:spPr>
            <a:xfrm>
              <a:off x="3124454" y="2343403"/>
              <a:ext cx="1675892" cy="167589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87">
                <a:latin typeface="Arial" panose="020B0604020202020204" pitchFamily="34" charset="0"/>
                <a:ea typeface="微软雅黑" panose="020B0503020204020204" pitchFamily="34" charset="-122"/>
                <a:sym typeface="Arial" panose="020B0604020202020204" pitchFamily="34" charset="0"/>
              </a:endParaRPr>
            </a:p>
          </p:txBody>
        </p:sp>
        <p:sp>
          <p:nvSpPr>
            <p:cNvPr id="87" name="Pentagon 86"/>
            <p:cNvSpPr/>
            <p:nvPr/>
          </p:nvSpPr>
          <p:spPr>
            <a:xfrm rot="16200000" flipV="1">
              <a:off x="3114675" y="2238374"/>
              <a:ext cx="1695450" cy="76201"/>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87">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Group 68"/>
          <p:cNvGrpSpPr/>
          <p:nvPr/>
        </p:nvGrpSpPr>
        <p:grpSpPr>
          <a:xfrm rot="2512506">
            <a:off x="3497597" y="1847841"/>
            <a:ext cx="1234843" cy="2453599"/>
            <a:chOff x="3232159" y="1009650"/>
            <a:chExt cx="1460482" cy="2901941"/>
          </a:xfrm>
        </p:grpSpPr>
        <p:sp>
          <p:nvSpPr>
            <p:cNvPr id="70" name="Pentagon 69"/>
            <p:cNvSpPr/>
            <p:nvPr/>
          </p:nvSpPr>
          <p:spPr>
            <a:xfrm rot="16200000">
              <a:off x="2990850" y="1714500"/>
              <a:ext cx="1943100" cy="5334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87">
                <a:latin typeface="Arial" panose="020B0604020202020204" pitchFamily="34" charset="0"/>
                <a:ea typeface="微软雅黑" panose="020B0503020204020204" pitchFamily="34" charset="-122"/>
                <a:sym typeface="Arial" panose="020B0604020202020204" pitchFamily="34" charset="0"/>
              </a:endParaRPr>
            </a:p>
          </p:txBody>
        </p:sp>
        <p:sp>
          <p:nvSpPr>
            <p:cNvPr id="72" name="Oval 71"/>
            <p:cNvSpPr/>
            <p:nvPr/>
          </p:nvSpPr>
          <p:spPr>
            <a:xfrm>
              <a:off x="3232159" y="2451109"/>
              <a:ext cx="1460482" cy="14604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87">
                <a:latin typeface="Arial" panose="020B0604020202020204" pitchFamily="34" charset="0"/>
                <a:ea typeface="微软雅黑" panose="020B0503020204020204" pitchFamily="34" charset="-122"/>
                <a:sym typeface="Arial" panose="020B0604020202020204" pitchFamily="34" charset="0"/>
              </a:endParaRPr>
            </a:p>
          </p:txBody>
        </p:sp>
        <p:sp>
          <p:nvSpPr>
            <p:cNvPr id="73" name="Oval 72"/>
            <p:cNvSpPr/>
            <p:nvPr/>
          </p:nvSpPr>
          <p:spPr>
            <a:xfrm>
              <a:off x="3306886" y="2525835"/>
              <a:ext cx="1311028" cy="131102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87">
                <a:latin typeface="Arial" panose="020B0604020202020204" pitchFamily="34" charset="0"/>
                <a:ea typeface="微软雅黑" panose="020B0503020204020204" pitchFamily="34" charset="-122"/>
                <a:sym typeface="Arial" panose="020B0604020202020204" pitchFamily="34" charset="0"/>
              </a:endParaRPr>
            </a:p>
          </p:txBody>
        </p:sp>
        <p:sp>
          <p:nvSpPr>
            <p:cNvPr id="75" name="Pentagon 74"/>
            <p:cNvSpPr/>
            <p:nvPr/>
          </p:nvSpPr>
          <p:spPr>
            <a:xfrm rot="16200000" flipV="1">
              <a:off x="3114675" y="2238374"/>
              <a:ext cx="1695450" cy="76201"/>
            </a:xfrm>
            <a:prstGeom prst="homePlat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87">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Group 66"/>
          <p:cNvGrpSpPr/>
          <p:nvPr/>
        </p:nvGrpSpPr>
        <p:grpSpPr>
          <a:xfrm>
            <a:off x="3255694" y="1687862"/>
            <a:ext cx="901983" cy="2287171"/>
            <a:chOff x="3429000" y="1009650"/>
            <a:chExt cx="1066800" cy="2705100"/>
          </a:xfrm>
        </p:grpSpPr>
        <p:sp>
          <p:nvSpPr>
            <p:cNvPr id="61" name="Pentagon 60"/>
            <p:cNvSpPr/>
            <p:nvPr/>
          </p:nvSpPr>
          <p:spPr>
            <a:xfrm rot="16200000">
              <a:off x="2990850" y="1714500"/>
              <a:ext cx="1943100" cy="5334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87">
                <a:latin typeface="Arial" panose="020B0604020202020204" pitchFamily="34" charset="0"/>
                <a:ea typeface="微软雅黑" panose="020B0503020204020204" pitchFamily="34" charset="-122"/>
                <a:sym typeface="Arial" panose="020B0604020202020204" pitchFamily="34" charset="0"/>
              </a:endParaRPr>
            </a:p>
          </p:txBody>
        </p:sp>
        <p:sp>
          <p:nvSpPr>
            <p:cNvPr id="63" name="Oval 62"/>
            <p:cNvSpPr/>
            <p:nvPr/>
          </p:nvSpPr>
          <p:spPr>
            <a:xfrm>
              <a:off x="3429000" y="2647950"/>
              <a:ext cx="1066800" cy="1066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87">
                <a:latin typeface="Arial" panose="020B0604020202020204" pitchFamily="34" charset="0"/>
                <a:ea typeface="微软雅黑" panose="020B0503020204020204" pitchFamily="34" charset="-122"/>
                <a:sym typeface="Arial" panose="020B0604020202020204" pitchFamily="34" charset="0"/>
              </a:endParaRPr>
            </a:p>
          </p:txBody>
        </p:sp>
        <p:sp>
          <p:nvSpPr>
            <p:cNvPr id="64" name="Oval 63"/>
            <p:cNvSpPr/>
            <p:nvPr/>
          </p:nvSpPr>
          <p:spPr>
            <a:xfrm>
              <a:off x="3657600" y="2876550"/>
              <a:ext cx="609600" cy="6096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87">
                <a:latin typeface="Arial" panose="020B0604020202020204" pitchFamily="34" charset="0"/>
                <a:ea typeface="微软雅黑" panose="020B0503020204020204" pitchFamily="34" charset="-122"/>
                <a:sym typeface="Arial" panose="020B0604020202020204" pitchFamily="34" charset="0"/>
              </a:endParaRPr>
            </a:p>
          </p:txBody>
        </p:sp>
        <p:sp>
          <p:nvSpPr>
            <p:cNvPr id="66" name="Pentagon 65"/>
            <p:cNvSpPr/>
            <p:nvPr/>
          </p:nvSpPr>
          <p:spPr>
            <a:xfrm rot="16200000" flipV="1">
              <a:off x="3114675" y="2238374"/>
              <a:ext cx="1695450" cy="76201"/>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87">
                <a:latin typeface="Arial" panose="020B0604020202020204" pitchFamily="34" charset="0"/>
                <a:ea typeface="微软雅黑" panose="020B0503020204020204" pitchFamily="34" charset="-122"/>
                <a:sym typeface="Arial" panose="020B0604020202020204" pitchFamily="34" charset="0"/>
              </a:endParaRPr>
            </a:p>
          </p:txBody>
        </p:sp>
      </p:grpSp>
      <p:sp>
        <p:nvSpPr>
          <p:cNvPr id="105" name="Freeform 45"/>
          <p:cNvSpPr>
            <a:spLocks noEditPoints="1"/>
          </p:cNvSpPr>
          <p:nvPr/>
        </p:nvSpPr>
        <p:spPr bwMode="auto">
          <a:xfrm>
            <a:off x="9595637" y="1557504"/>
            <a:ext cx="327939" cy="327939"/>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96431" tIns="48215" rIns="96431" bIns="48215" numCol="1" anchor="t" anchorCtr="0" compatLnSpc="1">
            <a:prstTxWarp prst="textNoShape">
              <a:avLst/>
            </a:prstTxWarp>
          </a:bodyPr>
          <a:lstStyle/>
          <a:p>
            <a:pPr>
              <a:lnSpc>
                <a:spcPct val="120000"/>
              </a:lnSpc>
            </a:pPr>
            <a:endParaRPr lang="en-US" sz="1351" dirty="0">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45"/>
          <p:cNvSpPr>
            <a:spLocks noEditPoints="1"/>
          </p:cNvSpPr>
          <p:nvPr/>
        </p:nvSpPr>
        <p:spPr bwMode="auto">
          <a:xfrm>
            <a:off x="9595637" y="2426055"/>
            <a:ext cx="327939" cy="327939"/>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6431" tIns="48215" rIns="96431" bIns="48215" numCol="1" anchor="t" anchorCtr="0" compatLnSpc="1">
            <a:prstTxWarp prst="textNoShape">
              <a:avLst/>
            </a:prstTxWarp>
          </a:bodyPr>
          <a:lstStyle/>
          <a:p>
            <a:pPr>
              <a:lnSpc>
                <a:spcPct val="120000"/>
              </a:lnSpc>
            </a:pPr>
            <a:endParaRPr lang="en-US" sz="1351" dirty="0">
              <a:latin typeface="Arial" panose="020B0604020202020204" pitchFamily="34" charset="0"/>
              <a:ea typeface="微软雅黑" panose="020B0503020204020204" pitchFamily="34" charset="-122"/>
              <a:sym typeface="Arial" panose="020B0604020202020204" pitchFamily="34" charset="0"/>
            </a:endParaRPr>
          </a:p>
        </p:txBody>
      </p:sp>
      <p:sp>
        <p:nvSpPr>
          <p:cNvPr id="117" name="Freeform 45"/>
          <p:cNvSpPr>
            <a:spLocks noEditPoints="1"/>
          </p:cNvSpPr>
          <p:nvPr/>
        </p:nvSpPr>
        <p:spPr bwMode="auto">
          <a:xfrm>
            <a:off x="9595637" y="3294604"/>
            <a:ext cx="327939" cy="327939"/>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96431" tIns="48215" rIns="96431" bIns="48215" numCol="1" anchor="t" anchorCtr="0" compatLnSpc="1">
            <a:prstTxWarp prst="textNoShape">
              <a:avLst/>
            </a:prstTxWarp>
          </a:bodyPr>
          <a:lstStyle/>
          <a:p>
            <a:pPr>
              <a:lnSpc>
                <a:spcPct val="120000"/>
              </a:lnSpc>
            </a:pPr>
            <a:endParaRPr lang="en-US" sz="1351" dirty="0">
              <a:latin typeface="Arial" panose="020B0604020202020204" pitchFamily="34" charset="0"/>
              <a:ea typeface="微软雅黑" panose="020B0503020204020204" pitchFamily="34" charset="-122"/>
              <a:sym typeface="Arial" panose="020B0604020202020204" pitchFamily="34" charset="0"/>
            </a:endParaRPr>
          </a:p>
        </p:txBody>
      </p:sp>
      <p:sp>
        <p:nvSpPr>
          <p:cNvPr id="134" name="Freeform 45"/>
          <p:cNvSpPr>
            <a:spLocks noEditPoints="1"/>
          </p:cNvSpPr>
          <p:nvPr/>
        </p:nvSpPr>
        <p:spPr bwMode="auto">
          <a:xfrm>
            <a:off x="9595637" y="4163155"/>
            <a:ext cx="327939" cy="327939"/>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6431" tIns="48215" rIns="96431" bIns="48215" numCol="1" anchor="t" anchorCtr="0" compatLnSpc="1">
            <a:prstTxWarp prst="textNoShape">
              <a:avLst/>
            </a:prstTxWarp>
          </a:bodyPr>
          <a:lstStyle/>
          <a:p>
            <a:pPr>
              <a:lnSpc>
                <a:spcPct val="120000"/>
              </a:lnSpc>
            </a:pPr>
            <a:endParaRPr lang="en-US" sz="1351" dirty="0">
              <a:latin typeface="Arial" panose="020B0604020202020204" pitchFamily="34" charset="0"/>
              <a:ea typeface="微软雅黑" panose="020B0503020204020204" pitchFamily="34" charset="-122"/>
              <a:sym typeface="Arial" panose="020B0604020202020204" pitchFamily="34" charset="0"/>
            </a:endParaRPr>
          </a:p>
        </p:txBody>
      </p:sp>
      <p:sp>
        <p:nvSpPr>
          <p:cNvPr id="135" name="Freeform 45"/>
          <p:cNvSpPr>
            <a:spLocks noEditPoints="1"/>
          </p:cNvSpPr>
          <p:nvPr/>
        </p:nvSpPr>
        <p:spPr bwMode="auto">
          <a:xfrm>
            <a:off x="9595637" y="5031707"/>
            <a:ext cx="327939" cy="327939"/>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6431" tIns="48215" rIns="96431" bIns="48215" numCol="1" anchor="t" anchorCtr="0" compatLnSpc="1">
            <a:prstTxWarp prst="textNoShape">
              <a:avLst/>
            </a:prstTxWarp>
          </a:bodyPr>
          <a:lstStyle/>
          <a:p>
            <a:pPr>
              <a:lnSpc>
                <a:spcPct val="120000"/>
              </a:lnSpc>
            </a:pPr>
            <a:endParaRPr lang="en-US" sz="1351" dirty="0">
              <a:latin typeface="Arial" panose="020B0604020202020204" pitchFamily="34" charset="0"/>
              <a:ea typeface="微软雅黑" panose="020B0503020204020204" pitchFamily="34" charset="-122"/>
              <a:sym typeface="Arial" panose="020B0604020202020204" pitchFamily="34" charset="0"/>
            </a:endParaRPr>
          </a:p>
        </p:txBody>
      </p:sp>
      <p:grpSp>
        <p:nvGrpSpPr>
          <p:cNvPr id="9" name="Group 80"/>
          <p:cNvGrpSpPr/>
          <p:nvPr/>
        </p:nvGrpSpPr>
        <p:grpSpPr>
          <a:xfrm>
            <a:off x="6717407" y="1528093"/>
            <a:ext cx="2765343" cy="562023"/>
            <a:chOff x="-450666" y="1847224"/>
            <a:chExt cx="3582491" cy="532938"/>
          </a:xfrm>
        </p:grpSpPr>
        <p:sp>
          <p:nvSpPr>
            <p:cNvPr id="137" name="Footer Text"/>
            <p:cNvSpPr txBox="1"/>
            <p:nvPr/>
          </p:nvSpPr>
          <p:spPr>
            <a:xfrm>
              <a:off x="-450666" y="2099987"/>
              <a:ext cx="3582491" cy="280175"/>
            </a:xfrm>
            <a:prstGeom prst="rect">
              <a:avLst/>
            </a:prstGeom>
            <a:noFill/>
          </p:spPr>
          <p:txBody>
            <a:bodyPr wrap="square" lIns="0" tIns="0" rIns="0" bIns="0" rtlCol="0">
              <a:spAutoFit/>
            </a:bodyPr>
            <a:lstStyle/>
            <a:p>
              <a:pPr algn="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138" name="TextBox 137"/>
            <p:cNvSpPr txBox="1"/>
            <p:nvPr/>
          </p:nvSpPr>
          <p:spPr>
            <a:xfrm>
              <a:off x="1503705" y="1847224"/>
              <a:ext cx="1628120" cy="204295"/>
            </a:xfrm>
            <a:prstGeom prst="rect">
              <a:avLst/>
            </a:prstGeom>
            <a:noFill/>
          </p:spPr>
          <p:txBody>
            <a:bodyPr wrap="none" lIns="0" tIns="0" rIns="0" bIns="0" rtlCol="0" anchor="ctr">
              <a:spAutoFit/>
            </a:bodyPr>
            <a:lstStyle/>
            <a:p>
              <a:pPr algn="r"/>
              <a:r>
                <a:rPr lang="zh-CN" altLang="en-US" sz="14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Group 89"/>
          <p:cNvGrpSpPr/>
          <p:nvPr/>
        </p:nvGrpSpPr>
        <p:grpSpPr>
          <a:xfrm>
            <a:off x="6717407" y="2412532"/>
            <a:ext cx="2765343" cy="571842"/>
            <a:chOff x="-450666" y="1837914"/>
            <a:chExt cx="3582491" cy="542247"/>
          </a:xfrm>
        </p:grpSpPr>
        <p:sp>
          <p:nvSpPr>
            <p:cNvPr id="140" name="Footer Text"/>
            <p:cNvSpPr txBox="1"/>
            <p:nvPr/>
          </p:nvSpPr>
          <p:spPr>
            <a:xfrm>
              <a:off x="-450666" y="2099986"/>
              <a:ext cx="3582491" cy="280175"/>
            </a:xfrm>
            <a:prstGeom prst="rect">
              <a:avLst/>
            </a:prstGeom>
            <a:noFill/>
          </p:spPr>
          <p:txBody>
            <a:bodyPr wrap="square" lIns="0" tIns="0" rIns="0" bIns="0" rtlCol="0">
              <a:spAutoFit/>
            </a:bodyPr>
            <a:lstStyle/>
            <a:p>
              <a:pPr algn="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141" name="TextBox 140"/>
            <p:cNvSpPr txBox="1"/>
            <p:nvPr/>
          </p:nvSpPr>
          <p:spPr>
            <a:xfrm>
              <a:off x="1503705" y="1837914"/>
              <a:ext cx="1628120" cy="245152"/>
            </a:xfrm>
            <a:prstGeom prst="rect">
              <a:avLst/>
            </a:prstGeom>
            <a:noFill/>
          </p:spPr>
          <p:txBody>
            <a:bodyPr wrap="none" lIns="0" tIns="0" rIns="0" bIns="0" rtlCol="0" anchor="ctr">
              <a:spAutoFit/>
            </a:bodyPr>
            <a:lstStyle/>
            <a:p>
              <a:pPr algn="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Group 92"/>
          <p:cNvGrpSpPr/>
          <p:nvPr/>
        </p:nvGrpSpPr>
        <p:grpSpPr>
          <a:xfrm>
            <a:off x="6717407" y="3306788"/>
            <a:ext cx="2765343" cy="571842"/>
            <a:chOff x="-450666" y="1837914"/>
            <a:chExt cx="3582491" cy="542247"/>
          </a:xfrm>
        </p:grpSpPr>
        <p:sp>
          <p:nvSpPr>
            <p:cNvPr id="143" name="Footer Text"/>
            <p:cNvSpPr txBox="1"/>
            <p:nvPr/>
          </p:nvSpPr>
          <p:spPr>
            <a:xfrm>
              <a:off x="-450666" y="2099986"/>
              <a:ext cx="3582491" cy="280175"/>
            </a:xfrm>
            <a:prstGeom prst="rect">
              <a:avLst/>
            </a:prstGeom>
            <a:noFill/>
          </p:spPr>
          <p:txBody>
            <a:bodyPr wrap="square" lIns="0" tIns="0" rIns="0" bIns="0" rtlCol="0">
              <a:spAutoFit/>
            </a:bodyPr>
            <a:lstStyle/>
            <a:p>
              <a:pPr algn="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144" name="TextBox 143"/>
            <p:cNvSpPr txBox="1"/>
            <p:nvPr/>
          </p:nvSpPr>
          <p:spPr>
            <a:xfrm>
              <a:off x="1503705" y="1837914"/>
              <a:ext cx="1628120" cy="245152"/>
            </a:xfrm>
            <a:prstGeom prst="rect">
              <a:avLst/>
            </a:prstGeom>
            <a:noFill/>
          </p:spPr>
          <p:txBody>
            <a:bodyPr wrap="none" lIns="0" tIns="0" rIns="0" bIns="0" rtlCol="0" anchor="ctr">
              <a:spAutoFit/>
            </a:bodyPr>
            <a:lstStyle/>
            <a:p>
              <a:pPr algn="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Group 144"/>
          <p:cNvGrpSpPr/>
          <p:nvPr/>
        </p:nvGrpSpPr>
        <p:grpSpPr>
          <a:xfrm>
            <a:off x="6717407" y="4201040"/>
            <a:ext cx="2765343" cy="560120"/>
            <a:chOff x="-450666" y="1849029"/>
            <a:chExt cx="3582491" cy="531133"/>
          </a:xfrm>
        </p:grpSpPr>
        <p:sp>
          <p:nvSpPr>
            <p:cNvPr id="146" name="Footer Text"/>
            <p:cNvSpPr txBox="1"/>
            <p:nvPr/>
          </p:nvSpPr>
          <p:spPr>
            <a:xfrm>
              <a:off x="-450666" y="2099987"/>
              <a:ext cx="3582491" cy="280175"/>
            </a:xfrm>
            <a:prstGeom prst="rect">
              <a:avLst/>
            </a:prstGeom>
            <a:noFill/>
          </p:spPr>
          <p:txBody>
            <a:bodyPr wrap="square" lIns="0" tIns="0" rIns="0" bIns="0" rtlCol="0">
              <a:spAutoFit/>
            </a:bodyPr>
            <a:lstStyle/>
            <a:p>
              <a:pPr algn="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147" name="TextBox 146"/>
            <p:cNvSpPr txBox="1"/>
            <p:nvPr/>
          </p:nvSpPr>
          <p:spPr>
            <a:xfrm>
              <a:off x="1503705" y="1849029"/>
              <a:ext cx="1628120" cy="245153"/>
            </a:xfrm>
            <a:prstGeom prst="rect">
              <a:avLst/>
            </a:prstGeom>
            <a:noFill/>
          </p:spPr>
          <p:txBody>
            <a:bodyPr wrap="none" lIns="0" tIns="0" rIns="0" bIns="0" rtlCol="0" anchor="ctr">
              <a:spAutoFit/>
            </a:bodyPr>
            <a:lstStyle/>
            <a:p>
              <a:pPr algn="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 name="Group 147"/>
          <p:cNvGrpSpPr/>
          <p:nvPr/>
        </p:nvGrpSpPr>
        <p:grpSpPr>
          <a:xfrm>
            <a:off x="6717407" y="5083574"/>
            <a:ext cx="2765343" cy="571842"/>
            <a:chOff x="-450666" y="1837914"/>
            <a:chExt cx="3582491" cy="542247"/>
          </a:xfrm>
        </p:grpSpPr>
        <p:sp>
          <p:nvSpPr>
            <p:cNvPr id="149" name="Footer Text"/>
            <p:cNvSpPr txBox="1"/>
            <p:nvPr/>
          </p:nvSpPr>
          <p:spPr>
            <a:xfrm>
              <a:off x="-450666" y="2099986"/>
              <a:ext cx="3582491" cy="280175"/>
            </a:xfrm>
            <a:prstGeom prst="rect">
              <a:avLst/>
            </a:prstGeom>
            <a:noFill/>
          </p:spPr>
          <p:txBody>
            <a:bodyPr wrap="square" lIns="0" tIns="0" rIns="0" bIns="0" rtlCol="0">
              <a:spAutoFit/>
            </a:bodyPr>
            <a:lstStyle/>
            <a:p>
              <a:pPr algn="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150" name="TextBox 149"/>
            <p:cNvSpPr txBox="1"/>
            <p:nvPr/>
          </p:nvSpPr>
          <p:spPr>
            <a:xfrm>
              <a:off x="1503705" y="1837914"/>
              <a:ext cx="1628120" cy="245152"/>
            </a:xfrm>
            <a:prstGeom prst="rect">
              <a:avLst/>
            </a:prstGeom>
            <a:noFill/>
          </p:spPr>
          <p:txBody>
            <a:bodyPr wrap="none" lIns="0" tIns="0" rIns="0" bIns="0" rtlCol="0" anchor="ctr">
              <a:spAutoFit/>
            </a:bodyPr>
            <a:lstStyle/>
            <a:p>
              <a:pPr algn="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1825631121"/>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360"/>
                                          </p:val>
                                        </p:tav>
                                        <p:tav tm="100000">
                                          <p:val>
                                            <p:fltVal val="0"/>
                                          </p:val>
                                        </p:tav>
                                      </p:tavLst>
                                    </p:anim>
                                    <p:animEffect transition="in" filter="fade">
                                      <p:cBhvr>
                                        <p:cTn id="10" dur="1000"/>
                                        <p:tgtEl>
                                          <p:spTgt spid="6"/>
                                        </p:tgtEl>
                                      </p:cBhvr>
                                    </p:animEffect>
                                  </p:childTnLst>
                                </p:cTn>
                              </p:par>
                              <p:par>
                                <p:cTn id="11" presetID="53"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 calcmode="lin" valueType="num">
                                      <p:cBhvr>
                                        <p:cTn id="13" dur="500" fill="hold"/>
                                        <p:tgtEl>
                                          <p:spTgt spid="99"/>
                                        </p:tgtEl>
                                        <p:attrNameLst>
                                          <p:attrName>ppt_w</p:attrName>
                                        </p:attrNameLst>
                                      </p:cBhvr>
                                      <p:tavLst>
                                        <p:tav tm="0">
                                          <p:val>
                                            <p:fltVal val="0"/>
                                          </p:val>
                                        </p:tav>
                                        <p:tav tm="100000">
                                          <p:val>
                                            <p:strVal val="#ppt_w"/>
                                          </p:val>
                                        </p:tav>
                                      </p:tavLst>
                                    </p:anim>
                                    <p:anim calcmode="lin" valueType="num">
                                      <p:cBhvr>
                                        <p:cTn id="14" dur="500" fill="hold"/>
                                        <p:tgtEl>
                                          <p:spTgt spid="99"/>
                                        </p:tgtEl>
                                        <p:attrNameLst>
                                          <p:attrName>ppt_h</p:attrName>
                                        </p:attrNameLst>
                                      </p:cBhvr>
                                      <p:tavLst>
                                        <p:tav tm="0">
                                          <p:val>
                                            <p:fltVal val="0"/>
                                          </p:val>
                                        </p:tav>
                                        <p:tav tm="100000">
                                          <p:val>
                                            <p:strVal val="#ppt_h"/>
                                          </p:val>
                                        </p:tav>
                                      </p:tavLst>
                                    </p:anim>
                                    <p:animEffect transition="in" filter="fade">
                                      <p:cBhvr>
                                        <p:cTn id="15" dur="500"/>
                                        <p:tgtEl>
                                          <p:spTgt spid="99"/>
                                        </p:tgtEl>
                                      </p:cBhvr>
                                    </p:animEffect>
                                  </p:childTnLst>
                                </p:cTn>
                              </p:par>
                            </p:childTnLst>
                          </p:cTn>
                        </p:par>
                        <p:par>
                          <p:cTn id="16" fill="hold">
                            <p:stCondLst>
                              <p:cond delay="1000"/>
                            </p:stCondLst>
                            <p:childTnLst>
                              <p:par>
                                <p:cTn id="17" presetID="49" presetClass="entr" presetSubtype="0" decel="10000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360"/>
                                          </p:val>
                                        </p:tav>
                                        <p:tav tm="100000">
                                          <p:val>
                                            <p:fltVal val="0"/>
                                          </p:val>
                                        </p:tav>
                                      </p:tavLst>
                                    </p:anim>
                                    <p:animEffect transition="in" filter="fade">
                                      <p:cBhvr>
                                        <p:cTn id="22" dur="1000"/>
                                        <p:tgtEl>
                                          <p:spTgt spid="5"/>
                                        </p:tgtEl>
                                      </p:cBhvr>
                                    </p:animEffect>
                                  </p:childTnLst>
                                </p:cTn>
                              </p:par>
                              <p:par>
                                <p:cTn id="23" presetID="53"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 calcmode="lin" valueType="num">
                                      <p:cBhvr>
                                        <p:cTn id="25" dur="500" fill="hold"/>
                                        <p:tgtEl>
                                          <p:spTgt spid="100"/>
                                        </p:tgtEl>
                                        <p:attrNameLst>
                                          <p:attrName>ppt_w</p:attrName>
                                        </p:attrNameLst>
                                      </p:cBhvr>
                                      <p:tavLst>
                                        <p:tav tm="0">
                                          <p:val>
                                            <p:fltVal val="0"/>
                                          </p:val>
                                        </p:tav>
                                        <p:tav tm="100000">
                                          <p:val>
                                            <p:strVal val="#ppt_w"/>
                                          </p:val>
                                        </p:tav>
                                      </p:tavLst>
                                    </p:anim>
                                    <p:anim calcmode="lin" valueType="num">
                                      <p:cBhvr>
                                        <p:cTn id="26" dur="500" fill="hold"/>
                                        <p:tgtEl>
                                          <p:spTgt spid="100"/>
                                        </p:tgtEl>
                                        <p:attrNameLst>
                                          <p:attrName>ppt_h</p:attrName>
                                        </p:attrNameLst>
                                      </p:cBhvr>
                                      <p:tavLst>
                                        <p:tav tm="0">
                                          <p:val>
                                            <p:fltVal val="0"/>
                                          </p:val>
                                        </p:tav>
                                        <p:tav tm="100000">
                                          <p:val>
                                            <p:strVal val="#ppt_h"/>
                                          </p:val>
                                        </p:tav>
                                      </p:tavLst>
                                    </p:anim>
                                    <p:animEffect transition="in" filter="fade">
                                      <p:cBhvr>
                                        <p:cTn id="27" dur="500"/>
                                        <p:tgtEl>
                                          <p:spTgt spid="100"/>
                                        </p:tgtEl>
                                      </p:cBhvr>
                                    </p:animEffect>
                                  </p:childTnLst>
                                </p:cTn>
                              </p:par>
                            </p:childTnLst>
                          </p:cTn>
                        </p:par>
                        <p:par>
                          <p:cTn id="28" fill="hold">
                            <p:stCondLst>
                              <p:cond delay="2000"/>
                            </p:stCondLst>
                            <p:childTnLst>
                              <p:par>
                                <p:cTn id="29" presetID="49" presetClass="entr" presetSubtype="0" decel="10000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1000" fill="hold"/>
                                        <p:tgtEl>
                                          <p:spTgt spid="4"/>
                                        </p:tgtEl>
                                        <p:attrNameLst>
                                          <p:attrName>ppt_w</p:attrName>
                                        </p:attrNameLst>
                                      </p:cBhvr>
                                      <p:tavLst>
                                        <p:tav tm="0">
                                          <p:val>
                                            <p:fltVal val="0"/>
                                          </p:val>
                                        </p:tav>
                                        <p:tav tm="100000">
                                          <p:val>
                                            <p:strVal val="#ppt_w"/>
                                          </p:val>
                                        </p:tav>
                                      </p:tavLst>
                                    </p:anim>
                                    <p:anim calcmode="lin" valueType="num">
                                      <p:cBhvr>
                                        <p:cTn id="32" dur="1000" fill="hold"/>
                                        <p:tgtEl>
                                          <p:spTgt spid="4"/>
                                        </p:tgtEl>
                                        <p:attrNameLst>
                                          <p:attrName>ppt_h</p:attrName>
                                        </p:attrNameLst>
                                      </p:cBhvr>
                                      <p:tavLst>
                                        <p:tav tm="0">
                                          <p:val>
                                            <p:fltVal val="0"/>
                                          </p:val>
                                        </p:tav>
                                        <p:tav tm="100000">
                                          <p:val>
                                            <p:strVal val="#ppt_h"/>
                                          </p:val>
                                        </p:tav>
                                      </p:tavLst>
                                    </p:anim>
                                    <p:anim calcmode="lin" valueType="num">
                                      <p:cBhvr>
                                        <p:cTn id="33" dur="1000" fill="hold"/>
                                        <p:tgtEl>
                                          <p:spTgt spid="4"/>
                                        </p:tgtEl>
                                        <p:attrNameLst>
                                          <p:attrName>style.rotation</p:attrName>
                                        </p:attrNameLst>
                                      </p:cBhvr>
                                      <p:tavLst>
                                        <p:tav tm="0">
                                          <p:val>
                                            <p:fltVal val="360"/>
                                          </p:val>
                                        </p:tav>
                                        <p:tav tm="100000">
                                          <p:val>
                                            <p:fltVal val="0"/>
                                          </p:val>
                                        </p:tav>
                                      </p:tavLst>
                                    </p:anim>
                                    <p:animEffect transition="in" filter="fade">
                                      <p:cBhvr>
                                        <p:cTn id="34" dur="1000"/>
                                        <p:tgtEl>
                                          <p:spTgt spid="4"/>
                                        </p:tgtEl>
                                      </p:cBhvr>
                                    </p:animEffect>
                                  </p:childTnLst>
                                </p:cTn>
                              </p:par>
                              <p:par>
                                <p:cTn id="35" presetID="53"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anim calcmode="lin" valueType="num">
                                      <p:cBhvr>
                                        <p:cTn id="37" dur="500" fill="hold"/>
                                        <p:tgtEl>
                                          <p:spTgt spid="101"/>
                                        </p:tgtEl>
                                        <p:attrNameLst>
                                          <p:attrName>ppt_w</p:attrName>
                                        </p:attrNameLst>
                                      </p:cBhvr>
                                      <p:tavLst>
                                        <p:tav tm="0">
                                          <p:val>
                                            <p:fltVal val="0"/>
                                          </p:val>
                                        </p:tav>
                                        <p:tav tm="100000">
                                          <p:val>
                                            <p:strVal val="#ppt_w"/>
                                          </p:val>
                                        </p:tav>
                                      </p:tavLst>
                                    </p:anim>
                                    <p:anim calcmode="lin" valueType="num">
                                      <p:cBhvr>
                                        <p:cTn id="38" dur="500" fill="hold"/>
                                        <p:tgtEl>
                                          <p:spTgt spid="101"/>
                                        </p:tgtEl>
                                        <p:attrNameLst>
                                          <p:attrName>ppt_h</p:attrName>
                                        </p:attrNameLst>
                                      </p:cBhvr>
                                      <p:tavLst>
                                        <p:tav tm="0">
                                          <p:val>
                                            <p:fltVal val="0"/>
                                          </p:val>
                                        </p:tav>
                                        <p:tav tm="100000">
                                          <p:val>
                                            <p:strVal val="#ppt_h"/>
                                          </p:val>
                                        </p:tav>
                                      </p:tavLst>
                                    </p:anim>
                                    <p:animEffect transition="in" filter="fade">
                                      <p:cBhvr>
                                        <p:cTn id="39" dur="500"/>
                                        <p:tgtEl>
                                          <p:spTgt spid="101"/>
                                        </p:tgtEl>
                                      </p:cBhvr>
                                    </p:animEffect>
                                  </p:childTnLst>
                                </p:cTn>
                              </p:par>
                            </p:childTnLst>
                          </p:cTn>
                        </p:par>
                        <p:par>
                          <p:cTn id="40" fill="hold">
                            <p:stCondLst>
                              <p:cond delay="3000"/>
                            </p:stCondLst>
                            <p:childTnLst>
                              <p:par>
                                <p:cTn id="41" presetID="49" presetClass="entr" presetSubtype="0" decel="100000"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1000" fill="hold"/>
                                        <p:tgtEl>
                                          <p:spTgt spid="3"/>
                                        </p:tgtEl>
                                        <p:attrNameLst>
                                          <p:attrName>ppt_w</p:attrName>
                                        </p:attrNameLst>
                                      </p:cBhvr>
                                      <p:tavLst>
                                        <p:tav tm="0">
                                          <p:val>
                                            <p:fltVal val="0"/>
                                          </p:val>
                                        </p:tav>
                                        <p:tav tm="100000">
                                          <p:val>
                                            <p:strVal val="#ppt_w"/>
                                          </p:val>
                                        </p:tav>
                                      </p:tavLst>
                                    </p:anim>
                                    <p:anim calcmode="lin" valueType="num">
                                      <p:cBhvr>
                                        <p:cTn id="44" dur="1000" fill="hold"/>
                                        <p:tgtEl>
                                          <p:spTgt spid="3"/>
                                        </p:tgtEl>
                                        <p:attrNameLst>
                                          <p:attrName>ppt_h</p:attrName>
                                        </p:attrNameLst>
                                      </p:cBhvr>
                                      <p:tavLst>
                                        <p:tav tm="0">
                                          <p:val>
                                            <p:fltVal val="0"/>
                                          </p:val>
                                        </p:tav>
                                        <p:tav tm="100000">
                                          <p:val>
                                            <p:strVal val="#ppt_h"/>
                                          </p:val>
                                        </p:tav>
                                      </p:tavLst>
                                    </p:anim>
                                    <p:anim calcmode="lin" valueType="num">
                                      <p:cBhvr>
                                        <p:cTn id="45" dur="1000" fill="hold"/>
                                        <p:tgtEl>
                                          <p:spTgt spid="3"/>
                                        </p:tgtEl>
                                        <p:attrNameLst>
                                          <p:attrName>style.rotation</p:attrName>
                                        </p:attrNameLst>
                                      </p:cBhvr>
                                      <p:tavLst>
                                        <p:tav tm="0">
                                          <p:val>
                                            <p:fltVal val="360"/>
                                          </p:val>
                                        </p:tav>
                                        <p:tav tm="100000">
                                          <p:val>
                                            <p:fltVal val="0"/>
                                          </p:val>
                                        </p:tav>
                                      </p:tavLst>
                                    </p:anim>
                                    <p:animEffect transition="in" filter="fade">
                                      <p:cBhvr>
                                        <p:cTn id="46" dur="1000"/>
                                        <p:tgtEl>
                                          <p:spTgt spid="3"/>
                                        </p:tgtEl>
                                      </p:cBhvr>
                                    </p:animEffect>
                                  </p:childTnLst>
                                </p:cTn>
                              </p:par>
                              <p:par>
                                <p:cTn id="47" presetID="53" presetClass="entr" presetSubtype="0" fill="hold" grpId="0" nodeType="withEffect">
                                  <p:stCondLst>
                                    <p:cond delay="0"/>
                                  </p:stCondLst>
                                  <p:childTnLst>
                                    <p:set>
                                      <p:cBhvr>
                                        <p:cTn id="48" dur="1" fill="hold">
                                          <p:stCondLst>
                                            <p:cond delay="0"/>
                                          </p:stCondLst>
                                        </p:cTn>
                                        <p:tgtEl>
                                          <p:spTgt spid="102"/>
                                        </p:tgtEl>
                                        <p:attrNameLst>
                                          <p:attrName>style.visibility</p:attrName>
                                        </p:attrNameLst>
                                      </p:cBhvr>
                                      <p:to>
                                        <p:strVal val="visible"/>
                                      </p:to>
                                    </p:set>
                                    <p:anim calcmode="lin" valueType="num">
                                      <p:cBhvr>
                                        <p:cTn id="49" dur="500" fill="hold"/>
                                        <p:tgtEl>
                                          <p:spTgt spid="102"/>
                                        </p:tgtEl>
                                        <p:attrNameLst>
                                          <p:attrName>ppt_w</p:attrName>
                                        </p:attrNameLst>
                                      </p:cBhvr>
                                      <p:tavLst>
                                        <p:tav tm="0">
                                          <p:val>
                                            <p:fltVal val="0"/>
                                          </p:val>
                                        </p:tav>
                                        <p:tav tm="100000">
                                          <p:val>
                                            <p:strVal val="#ppt_w"/>
                                          </p:val>
                                        </p:tav>
                                      </p:tavLst>
                                    </p:anim>
                                    <p:anim calcmode="lin" valueType="num">
                                      <p:cBhvr>
                                        <p:cTn id="50" dur="500" fill="hold"/>
                                        <p:tgtEl>
                                          <p:spTgt spid="102"/>
                                        </p:tgtEl>
                                        <p:attrNameLst>
                                          <p:attrName>ppt_h</p:attrName>
                                        </p:attrNameLst>
                                      </p:cBhvr>
                                      <p:tavLst>
                                        <p:tav tm="0">
                                          <p:val>
                                            <p:fltVal val="0"/>
                                          </p:val>
                                        </p:tav>
                                        <p:tav tm="100000">
                                          <p:val>
                                            <p:strVal val="#ppt_h"/>
                                          </p:val>
                                        </p:tav>
                                      </p:tavLst>
                                    </p:anim>
                                    <p:animEffect transition="in" filter="fade">
                                      <p:cBhvr>
                                        <p:cTn id="51" dur="500"/>
                                        <p:tgtEl>
                                          <p:spTgt spid="102"/>
                                        </p:tgtEl>
                                      </p:cBhvr>
                                    </p:animEffect>
                                  </p:childTnLst>
                                </p:cTn>
                              </p:par>
                            </p:childTnLst>
                          </p:cTn>
                        </p:par>
                        <p:par>
                          <p:cTn id="52" fill="hold">
                            <p:stCondLst>
                              <p:cond delay="4000"/>
                            </p:stCondLst>
                            <p:childTnLst>
                              <p:par>
                                <p:cTn id="53" presetID="49" presetClass="entr" presetSubtype="0" decel="100000" fill="hold" nodeType="after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p:cTn id="55" dur="1000" fill="hold"/>
                                        <p:tgtEl>
                                          <p:spTgt spid="2"/>
                                        </p:tgtEl>
                                        <p:attrNameLst>
                                          <p:attrName>ppt_w</p:attrName>
                                        </p:attrNameLst>
                                      </p:cBhvr>
                                      <p:tavLst>
                                        <p:tav tm="0">
                                          <p:val>
                                            <p:fltVal val="0"/>
                                          </p:val>
                                        </p:tav>
                                        <p:tav tm="100000">
                                          <p:val>
                                            <p:strVal val="#ppt_w"/>
                                          </p:val>
                                        </p:tav>
                                      </p:tavLst>
                                    </p:anim>
                                    <p:anim calcmode="lin" valueType="num">
                                      <p:cBhvr>
                                        <p:cTn id="56" dur="1000" fill="hold"/>
                                        <p:tgtEl>
                                          <p:spTgt spid="2"/>
                                        </p:tgtEl>
                                        <p:attrNameLst>
                                          <p:attrName>ppt_h</p:attrName>
                                        </p:attrNameLst>
                                      </p:cBhvr>
                                      <p:tavLst>
                                        <p:tav tm="0">
                                          <p:val>
                                            <p:fltVal val="0"/>
                                          </p:val>
                                        </p:tav>
                                        <p:tav tm="100000">
                                          <p:val>
                                            <p:strVal val="#ppt_h"/>
                                          </p:val>
                                        </p:tav>
                                      </p:tavLst>
                                    </p:anim>
                                    <p:anim calcmode="lin" valueType="num">
                                      <p:cBhvr>
                                        <p:cTn id="57" dur="1000" fill="hold"/>
                                        <p:tgtEl>
                                          <p:spTgt spid="2"/>
                                        </p:tgtEl>
                                        <p:attrNameLst>
                                          <p:attrName>style.rotation</p:attrName>
                                        </p:attrNameLst>
                                      </p:cBhvr>
                                      <p:tavLst>
                                        <p:tav tm="0">
                                          <p:val>
                                            <p:fltVal val="360"/>
                                          </p:val>
                                        </p:tav>
                                        <p:tav tm="100000">
                                          <p:val>
                                            <p:fltVal val="0"/>
                                          </p:val>
                                        </p:tav>
                                      </p:tavLst>
                                    </p:anim>
                                    <p:animEffect transition="in" filter="fade">
                                      <p:cBhvr>
                                        <p:cTn id="58" dur="1000"/>
                                        <p:tgtEl>
                                          <p:spTgt spid="2"/>
                                        </p:tgtEl>
                                      </p:cBhvr>
                                    </p:animEffect>
                                  </p:childTnLst>
                                </p:cTn>
                              </p:par>
                              <p:par>
                                <p:cTn id="59" presetID="53" presetClass="entr" presetSubtype="0" fill="hold" grpId="0" nodeType="withEffect">
                                  <p:stCondLst>
                                    <p:cond delay="0"/>
                                  </p:stCondLst>
                                  <p:childTnLst>
                                    <p:set>
                                      <p:cBhvr>
                                        <p:cTn id="60" dur="1" fill="hold">
                                          <p:stCondLst>
                                            <p:cond delay="0"/>
                                          </p:stCondLst>
                                        </p:cTn>
                                        <p:tgtEl>
                                          <p:spTgt spid="103"/>
                                        </p:tgtEl>
                                        <p:attrNameLst>
                                          <p:attrName>style.visibility</p:attrName>
                                        </p:attrNameLst>
                                      </p:cBhvr>
                                      <p:to>
                                        <p:strVal val="visible"/>
                                      </p:to>
                                    </p:set>
                                    <p:anim calcmode="lin" valueType="num">
                                      <p:cBhvr>
                                        <p:cTn id="61" dur="500" fill="hold"/>
                                        <p:tgtEl>
                                          <p:spTgt spid="103"/>
                                        </p:tgtEl>
                                        <p:attrNameLst>
                                          <p:attrName>ppt_w</p:attrName>
                                        </p:attrNameLst>
                                      </p:cBhvr>
                                      <p:tavLst>
                                        <p:tav tm="0">
                                          <p:val>
                                            <p:fltVal val="0"/>
                                          </p:val>
                                        </p:tav>
                                        <p:tav tm="100000">
                                          <p:val>
                                            <p:strVal val="#ppt_w"/>
                                          </p:val>
                                        </p:tav>
                                      </p:tavLst>
                                    </p:anim>
                                    <p:anim calcmode="lin" valueType="num">
                                      <p:cBhvr>
                                        <p:cTn id="62" dur="500" fill="hold"/>
                                        <p:tgtEl>
                                          <p:spTgt spid="103"/>
                                        </p:tgtEl>
                                        <p:attrNameLst>
                                          <p:attrName>ppt_h</p:attrName>
                                        </p:attrNameLst>
                                      </p:cBhvr>
                                      <p:tavLst>
                                        <p:tav tm="0">
                                          <p:val>
                                            <p:fltVal val="0"/>
                                          </p:val>
                                        </p:tav>
                                        <p:tav tm="100000">
                                          <p:val>
                                            <p:strVal val="#ppt_h"/>
                                          </p:val>
                                        </p:tav>
                                      </p:tavLst>
                                    </p:anim>
                                    <p:animEffect transition="in" filter="fade">
                                      <p:cBhvr>
                                        <p:cTn id="63" dur="500"/>
                                        <p:tgtEl>
                                          <p:spTgt spid="103"/>
                                        </p:tgtEl>
                                      </p:cBhvr>
                                    </p:animEffect>
                                  </p:childTnLst>
                                </p:cTn>
                              </p:par>
                            </p:childTnLst>
                          </p:cTn>
                        </p:par>
                        <p:par>
                          <p:cTn id="64" fill="hold">
                            <p:stCondLst>
                              <p:cond delay="5000"/>
                            </p:stCondLst>
                            <p:childTnLst>
                              <p:par>
                                <p:cTn id="65" presetID="53" presetClass="entr" presetSubtype="0" fill="hold" grpId="0" nodeType="afterEffect">
                                  <p:stCondLst>
                                    <p:cond delay="0"/>
                                  </p:stCondLst>
                                  <p:childTnLst>
                                    <p:set>
                                      <p:cBhvr>
                                        <p:cTn id="66" dur="1" fill="hold">
                                          <p:stCondLst>
                                            <p:cond delay="0"/>
                                          </p:stCondLst>
                                        </p:cTn>
                                        <p:tgtEl>
                                          <p:spTgt spid="105"/>
                                        </p:tgtEl>
                                        <p:attrNameLst>
                                          <p:attrName>style.visibility</p:attrName>
                                        </p:attrNameLst>
                                      </p:cBhvr>
                                      <p:to>
                                        <p:strVal val="visible"/>
                                      </p:to>
                                    </p:set>
                                    <p:anim calcmode="lin" valueType="num">
                                      <p:cBhvr>
                                        <p:cTn id="67" dur="500" fill="hold"/>
                                        <p:tgtEl>
                                          <p:spTgt spid="105"/>
                                        </p:tgtEl>
                                        <p:attrNameLst>
                                          <p:attrName>ppt_w</p:attrName>
                                        </p:attrNameLst>
                                      </p:cBhvr>
                                      <p:tavLst>
                                        <p:tav tm="0">
                                          <p:val>
                                            <p:fltVal val="0"/>
                                          </p:val>
                                        </p:tav>
                                        <p:tav tm="100000">
                                          <p:val>
                                            <p:strVal val="#ppt_w"/>
                                          </p:val>
                                        </p:tav>
                                      </p:tavLst>
                                    </p:anim>
                                    <p:anim calcmode="lin" valueType="num">
                                      <p:cBhvr>
                                        <p:cTn id="68" dur="500" fill="hold"/>
                                        <p:tgtEl>
                                          <p:spTgt spid="105"/>
                                        </p:tgtEl>
                                        <p:attrNameLst>
                                          <p:attrName>ppt_h</p:attrName>
                                        </p:attrNameLst>
                                      </p:cBhvr>
                                      <p:tavLst>
                                        <p:tav tm="0">
                                          <p:val>
                                            <p:fltVal val="0"/>
                                          </p:val>
                                        </p:tav>
                                        <p:tav tm="100000">
                                          <p:val>
                                            <p:strVal val="#ppt_h"/>
                                          </p:val>
                                        </p:tav>
                                      </p:tavLst>
                                    </p:anim>
                                    <p:animEffect transition="in" filter="fade">
                                      <p:cBhvr>
                                        <p:cTn id="69" dur="500"/>
                                        <p:tgtEl>
                                          <p:spTgt spid="105"/>
                                        </p:tgtEl>
                                      </p:cBhvr>
                                    </p:animEffect>
                                  </p:childTnLst>
                                </p:cTn>
                              </p:par>
                              <p:par>
                                <p:cTn id="70" presetID="2" presetClass="entr" presetSubtype="4" accel="50000" decel="50000" fill="hold" nodeType="withEffect">
                                  <p:stCondLst>
                                    <p:cond delay="0"/>
                                  </p:stCondLst>
                                  <p:childTnLst>
                                    <p:set>
                                      <p:cBhvr>
                                        <p:cTn id="71" dur="1" fill="hold">
                                          <p:stCondLst>
                                            <p:cond delay="0"/>
                                          </p:stCondLst>
                                        </p:cTn>
                                        <p:tgtEl>
                                          <p:spTgt spid="9"/>
                                        </p:tgtEl>
                                        <p:attrNameLst>
                                          <p:attrName>style.visibility</p:attrName>
                                        </p:attrNameLst>
                                      </p:cBhvr>
                                      <p:to>
                                        <p:strVal val="visible"/>
                                      </p:to>
                                    </p:set>
                                    <p:anim calcmode="lin" valueType="num">
                                      <p:cBhvr additive="base">
                                        <p:cTn id="72" dur="500" fill="hold"/>
                                        <p:tgtEl>
                                          <p:spTgt spid="9"/>
                                        </p:tgtEl>
                                        <p:attrNameLst>
                                          <p:attrName>ppt_x</p:attrName>
                                        </p:attrNameLst>
                                      </p:cBhvr>
                                      <p:tavLst>
                                        <p:tav tm="0">
                                          <p:val>
                                            <p:strVal val="#ppt_x"/>
                                          </p:val>
                                        </p:tav>
                                        <p:tav tm="100000">
                                          <p:val>
                                            <p:strVal val="#ppt_x"/>
                                          </p:val>
                                        </p:tav>
                                      </p:tavLst>
                                    </p:anim>
                                    <p:anim calcmode="lin" valueType="num">
                                      <p:cBhvr additive="base">
                                        <p:cTn id="73" dur="500" fill="hold"/>
                                        <p:tgtEl>
                                          <p:spTgt spid="9"/>
                                        </p:tgtEl>
                                        <p:attrNameLst>
                                          <p:attrName>ppt_y</p:attrName>
                                        </p:attrNameLst>
                                      </p:cBhvr>
                                      <p:tavLst>
                                        <p:tav tm="0">
                                          <p:val>
                                            <p:strVal val="1+#ppt_h/2"/>
                                          </p:val>
                                        </p:tav>
                                        <p:tav tm="100000">
                                          <p:val>
                                            <p:strVal val="#ppt_y"/>
                                          </p:val>
                                        </p:tav>
                                      </p:tavLst>
                                    </p:anim>
                                  </p:childTnLst>
                                </p:cTn>
                              </p:par>
                            </p:childTnLst>
                          </p:cTn>
                        </p:par>
                        <p:par>
                          <p:cTn id="74" fill="hold">
                            <p:stCondLst>
                              <p:cond delay="5500"/>
                            </p:stCondLst>
                            <p:childTnLst>
                              <p:par>
                                <p:cTn id="75" presetID="53" presetClass="entr" presetSubtype="0" fill="hold" grpId="0" nodeType="afterEffect">
                                  <p:stCondLst>
                                    <p:cond delay="0"/>
                                  </p:stCondLst>
                                  <p:childTnLst>
                                    <p:set>
                                      <p:cBhvr>
                                        <p:cTn id="76" dur="1" fill="hold">
                                          <p:stCondLst>
                                            <p:cond delay="0"/>
                                          </p:stCondLst>
                                        </p:cTn>
                                        <p:tgtEl>
                                          <p:spTgt spid="106"/>
                                        </p:tgtEl>
                                        <p:attrNameLst>
                                          <p:attrName>style.visibility</p:attrName>
                                        </p:attrNameLst>
                                      </p:cBhvr>
                                      <p:to>
                                        <p:strVal val="visible"/>
                                      </p:to>
                                    </p:set>
                                    <p:anim calcmode="lin" valueType="num">
                                      <p:cBhvr>
                                        <p:cTn id="77" dur="500" fill="hold"/>
                                        <p:tgtEl>
                                          <p:spTgt spid="106"/>
                                        </p:tgtEl>
                                        <p:attrNameLst>
                                          <p:attrName>ppt_w</p:attrName>
                                        </p:attrNameLst>
                                      </p:cBhvr>
                                      <p:tavLst>
                                        <p:tav tm="0">
                                          <p:val>
                                            <p:fltVal val="0"/>
                                          </p:val>
                                        </p:tav>
                                        <p:tav tm="100000">
                                          <p:val>
                                            <p:strVal val="#ppt_w"/>
                                          </p:val>
                                        </p:tav>
                                      </p:tavLst>
                                    </p:anim>
                                    <p:anim calcmode="lin" valueType="num">
                                      <p:cBhvr>
                                        <p:cTn id="78" dur="500" fill="hold"/>
                                        <p:tgtEl>
                                          <p:spTgt spid="106"/>
                                        </p:tgtEl>
                                        <p:attrNameLst>
                                          <p:attrName>ppt_h</p:attrName>
                                        </p:attrNameLst>
                                      </p:cBhvr>
                                      <p:tavLst>
                                        <p:tav tm="0">
                                          <p:val>
                                            <p:fltVal val="0"/>
                                          </p:val>
                                        </p:tav>
                                        <p:tav tm="100000">
                                          <p:val>
                                            <p:strVal val="#ppt_h"/>
                                          </p:val>
                                        </p:tav>
                                      </p:tavLst>
                                    </p:anim>
                                    <p:animEffect transition="in" filter="fade">
                                      <p:cBhvr>
                                        <p:cTn id="79" dur="500"/>
                                        <p:tgtEl>
                                          <p:spTgt spid="106"/>
                                        </p:tgtEl>
                                      </p:cBhvr>
                                    </p:animEffect>
                                  </p:childTnLst>
                                </p:cTn>
                              </p:par>
                              <p:par>
                                <p:cTn id="80" presetID="2" presetClass="entr" presetSubtype="4" accel="50000" decel="50000" fill="hold" nodeType="withEffect">
                                  <p:stCondLst>
                                    <p:cond delay="0"/>
                                  </p:stCondLst>
                                  <p:childTnLst>
                                    <p:set>
                                      <p:cBhvr>
                                        <p:cTn id="81" dur="1" fill="hold">
                                          <p:stCondLst>
                                            <p:cond delay="0"/>
                                          </p:stCondLst>
                                        </p:cTn>
                                        <p:tgtEl>
                                          <p:spTgt spid="10"/>
                                        </p:tgtEl>
                                        <p:attrNameLst>
                                          <p:attrName>style.visibility</p:attrName>
                                        </p:attrNameLst>
                                      </p:cBhvr>
                                      <p:to>
                                        <p:strVal val="visible"/>
                                      </p:to>
                                    </p:set>
                                    <p:anim calcmode="lin" valueType="num">
                                      <p:cBhvr additive="base">
                                        <p:cTn id="82" dur="500" fill="hold"/>
                                        <p:tgtEl>
                                          <p:spTgt spid="10"/>
                                        </p:tgtEl>
                                        <p:attrNameLst>
                                          <p:attrName>ppt_x</p:attrName>
                                        </p:attrNameLst>
                                      </p:cBhvr>
                                      <p:tavLst>
                                        <p:tav tm="0">
                                          <p:val>
                                            <p:strVal val="#ppt_x"/>
                                          </p:val>
                                        </p:tav>
                                        <p:tav tm="100000">
                                          <p:val>
                                            <p:strVal val="#ppt_x"/>
                                          </p:val>
                                        </p:tav>
                                      </p:tavLst>
                                    </p:anim>
                                    <p:anim calcmode="lin" valueType="num">
                                      <p:cBhvr additive="base">
                                        <p:cTn id="83" dur="500" fill="hold"/>
                                        <p:tgtEl>
                                          <p:spTgt spid="10"/>
                                        </p:tgtEl>
                                        <p:attrNameLst>
                                          <p:attrName>ppt_y</p:attrName>
                                        </p:attrNameLst>
                                      </p:cBhvr>
                                      <p:tavLst>
                                        <p:tav tm="0">
                                          <p:val>
                                            <p:strVal val="1+#ppt_h/2"/>
                                          </p:val>
                                        </p:tav>
                                        <p:tav tm="100000">
                                          <p:val>
                                            <p:strVal val="#ppt_y"/>
                                          </p:val>
                                        </p:tav>
                                      </p:tavLst>
                                    </p:anim>
                                  </p:childTnLst>
                                </p:cTn>
                              </p:par>
                            </p:childTnLst>
                          </p:cTn>
                        </p:par>
                        <p:par>
                          <p:cTn id="84" fill="hold">
                            <p:stCondLst>
                              <p:cond delay="6000"/>
                            </p:stCondLst>
                            <p:childTnLst>
                              <p:par>
                                <p:cTn id="85" presetID="53" presetClass="entr" presetSubtype="0" fill="hold" grpId="0" nodeType="afterEffect">
                                  <p:stCondLst>
                                    <p:cond delay="0"/>
                                  </p:stCondLst>
                                  <p:childTnLst>
                                    <p:set>
                                      <p:cBhvr>
                                        <p:cTn id="86" dur="1" fill="hold">
                                          <p:stCondLst>
                                            <p:cond delay="0"/>
                                          </p:stCondLst>
                                        </p:cTn>
                                        <p:tgtEl>
                                          <p:spTgt spid="117"/>
                                        </p:tgtEl>
                                        <p:attrNameLst>
                                          <p:attrName>style.visibility</p:attrName>
                                        </p:attrNameLst>
                                      </p:cBhvr>
                                      <p:to>
                                        <p:strVal val="visible"/>
                                      </p:to>
                                    </p:set>
                                    <p:anim calcmode="lin" valueType="num">
                                      <p:cBhvr>
                                        <p:cTn id="87" dur="500" fill="hold"/>
                                        <p:tgtEl>
                                          <p:spTgt spid="117"/>
                                        </p:tgtEl>
                                        <p:attrNameLst>
                                          <p:attrName>ppt_w</p:attrName>
                                        </p:attrNameLst>
                                      </p:cBhvr>
                                      <p:tavLst>
                                        <p:tav tm="0">
                                          <p:val>
                                            <p:fltVal val="0"/>
                                          </p:val>
                                        </p:tav>
                                        <p:tav tm="100000">
                                          <p:val>
                                            <p:strVal val="#ppt_w"/>
                                          </p:val>
                                        </p:tav>
                                      </p:tavLst>
                                    </p:anim>
                                    <p:anim calcmode="lin" valueType="num">
                                      <p:cBhvr>
                                        <p:cTn id="88" dur="500" fill="hold"/>
                                        <p:tgtEl>
                                          <p:spTgt spid="117"/>
                                        </p:tgtEl>
                                        <p:attrNameLst>
                                          <p:attrName>ppt_h</p:attrName>
                                        </p:attrNameLst>
                                      </p:cBhvr>
                                      <p:tavLst>
                                        <p:tav tm="0">
                                          <p:val>
                                            <p:fltVal val="0"/>
                                          </p:val>
                                        </p:tav>
                                        <p:tav tm="100000">
                                          <p:val>
                                            <p:strVal val="#ppt_h"/>
                                          </p:val>
                                        </p:tav>
                                      </p:tavLst>
                                    </p:anim>
                                    <p:animEffect transition="in" filter="fade">
                                      <p:cBhvr>
                                        <p:cTn id="89" dur="500"/>
                                        <p:tgtEl>
                                          <p:spTgt spid="117"/>
                                        </p:tgtEl>
                                      </p:cBhvr>
                                    </p:animEffect>
                                  </p:childTnLst>
                                </p:cTn>
                              </p:par>
                              <p:par>
                                <p:cTn id="90" presetID="2" presetClass="entr" presetSubtype="4" accel="50000" decel="50000" fill="hold" nodeType="withEffect">
                                  <p:stCondLst>
                                    <p:cond delay="0"/>
                                  </p:stCondLst>
                                  <p:childTnLst>
                                    <p:set>
                                      <p:cBhvr>
                                        <p:cTn id="91" dur="1" fill="hold">
                                          <p:stCondLst>
                                            <p:cond delay="0"/>
                                          </p:stCondLst>
                                        </p:cTn>
                                        <p:tgtEl>
                                          <p:spTgt spid="11"/>
                                        </p:tgtEl>
                                        <p:attrNameLst>
                                          <p:attrName>style.visibility</p:attrName>
                                        </p:attrNameLst>
                                      </p:cBhvr>
                                      <p:to>
                                        <p:strVal val="visible"/>
                                      </p:to>
                                    </p:set>
                                    <p:anim calcmode="lin" valueType="num">
                                      <p:cBhvr additive="base">
                                        <p:cTn id="92" dur="500" fill="hold"/>
                                        <p:tgtEl>
                                          <p:spTgt spid="11"/>
                                        </p:tgtEl>
                                        <p:attrNameLst>
                                          <p:attrName>ppt_x</p:attrName>
                                        </p:attrNameLst>
                                      </p:cBhvr>
                                      <p:tavLst>
                                        <p:tav tm="0">
                                          <p:val>
                                            <p:strVal val="#ppt_x"/>
                                          </p:val>
                                        </p:tav>
                                        <p:tav tm="100000">
                                          <p:val>
                                            <p:strVal val="#ppt_x"/>
                                          </p:val>
                                        </p:tav>
                                      </p:tavLst>
                                    </p:anim>
                                    <p:anim calcmode="lin" valueType="num">
                                      <p:cBhvr additive="base">
                                        <p:cTn id="93" dur="500" fill="hold"/>
                                        <p:tgtEl>
                                          <p:spTgt spid="11"/>
                                        </p:tgtEl>
                                        <p:attrNameLst>
                                          <p:attrName>ppt_y</p:attrName>
                                        </p:attrNameLst>
                                      </p:cBhvr>
                                      <p:tavLst>
                                        <p:tav tm="0">
                                          <p:val>
                                            <p:strVal val="1+#ppt_h/2"/>
                                          </p:val>
                                        </p:tav>
                                        <p:tav tm="100000">
                                          <p:val>
                                            <p:strVal val="#ppt_y"/>
                                          </p:val>
                                        </p:tav>
                                      </p:tavLst>
                                    </p:anim>
                                  </p:childTnLst>
                                </p:cTn>
                              </p:par>
                            </p:childTnLst>
                          </p:cTn>
                        </p:par>
                        <p:par>
                          <p:cTn id="94" fill="hold">
                            <p:stCondLst>
                              <p:cond delay="6500"/>
                            </p:stCondLst>
                            <p:childTnLst>
                              <p:par>
                                <p:cTn id="95" presetID="53" presetClass="entr" presetSubtype="0" fill="hold" grpId="0" nodeType="afterEffect">
                                  <p:stCondLst>
                                    <p:cond delay="0"/>
                                  </p:stCondLst>
                                  <p:childTnLst>
                                    <p:set>
                                      <p:cBhvr>
                                        <p:cTn id="96" dur="1" fill="hold">
                                          <p:stCondLst>
                                            <p:cond delay="0"/>
                                          </p:stCondLst>
                                        </p:cTn>
                                        <p:tgtEl>
                                          <p:spTgt spid="134"/>
                                        </p:tgtEl>
                                        <p:attrNameLst>
                                          <p:attrName>style.visibility</p:attrName>
                                        </p:attrNameLst>
                                      </p:cBhvr>
                                      <p:to>
                                        <p:strVal val="visible"/>
                                      </p:to>
                                    </p:set>
                                    <p:anim calcmode="lin" valueType="num">
                                      <p:cBhvr>
                                        <p:cTn id="97" dur="500" fill="hold"/>
                                        <p:tgtEl>
                                          <p:spTgt spid="134"/>
                                        </p:tgtEl>
                                        <p:attrNameLst>
                                          <p:attrName>ppt_w</p:attrName>
                                        </p:attrNameLst>
                                      </p:cBhvr>
                                      <p:tavLst>
                                        <p:tav tm="0">
                                          <p:val>
                                            <p:fltVal val="0"/>
                                          </p:val>
                                        </p:tav>
                                        <p:tav tm="100000">
                                          <p:val>
                                            <p:strVal val="#ppt_w"/>
                                          </p:val>
                                        </p:tav>
                                      </p:tavLst>
                                    </p:anim>
                                    <p:anim calcmode="lin" valueType="num">
                                      <p:cBhvr>
                                        <p:cTn id="98" dur="500" fill="hold"/>
                                        <p:tgtEl>
                                          <p:spTgt spid="134"/>
                                        </p:tgtEl>
                                        <p:attrNameLst>
                                          <p:attrName>ppt_h</p:attrName>
                                        </p:attrNameLst>
                                      </p:cBhvr>
                                      <p:tavLst>
                                        <p:tav tm="0">
                                          <p:val>
                                            <p:fltVal val="0"/>
                                          </p:val>
                                        </p:tav>
                                        <p:tav tm="100000">
                                          <p:val>
                                            <p:strVal val="#ppt_h"/>
                                          </p:val>
                                        </p:tav>
                                      </p:tavLst>
                                    </p:anim>
                                    <p:animEffect transition="in" filter="fade">
                                      <p:cBhvr>
                                        <p:cTn id="99" dur="500"/>
                                        <p:tgtEl>
                                          <p:spTgt spid="134"/>
                                        </p:tgtEl>
                                      </p:cBhvr>
                                    </p:animEffect>
                                  </p:childTnLst>
                                </p:cTn>
                              </p:par>
                              <p:par>
                                <p:cTn id="100" presetID="2" presetClass="entr" presetSubtype="4" accel="50000" decel="50000" fill="hold" nodeType="withEffect">
                                  <p:stCondLst>
                                    <p:cond delay="0"/>
                                  </p:stCondLst>
                                  <p:childTnLst>
                                    <p:set>
                                      <p:cBhvr>
                                        <p:cTn id="101" dur="1" fill="hold">
                                          <p:stCondLst>
                                            <p:cond delay="0"/>
                                          </p:stCondLst>
                                        </p:cTn>
                                        <p:tgtEl>
                                          <p:spTgt spid="12"/>
                                        </p:tgtEl>
                                        <p:attrNameLst>
                                          <p:attrName>style.visibility</p:attrName>
                                        </p:attrNameLst>
                                      </p:cBhvr>
                                      <p:to>
                                        <p:strVal val="visible"/>
                                      </p:to>
                                    </p:set>
                                    <p:anim calcmode="lin" valueType="num">
                                      <p:cBhvr additive="base">
                                        <p:cTn id="102" dur="500" fill="hold"/>
                                        <p:tgtEl>
                                          <p:spTgt spid="12"/>
                                        </p:tgtEl>
                                        <p:attrNameLst>
                                          <p:attrName>ppt_x</p:attrName>
                                        </p:attrNameLst>
                                      </p:cBhvr>
                                      <p:tavLst>
                                        <p:tav tm="0">
                                          <p:val>
                                            <p:strVal val="#ppt_x"/>
                                          </p:val>
                                        </p:tav>
                                        <p:tav tm="100000">
                                          <p:val>
                                            <p:strVal val="#ppt_x"/>
                                          </p:val>
                                        </p:tav>
                                      </p:tavLst>
                                    </p:anim>
                                    <p:anim calcmode="lin" valueType="num">
                                      <p:cBhvr additive="base">
                                        <p:cTn id="103" dur="500" fill="hold"/>
                                        <p:tgtEl>
                                          <p:spTgt spid="12"/>
                                        </p:tgtEl>
                                        <p:attrNameLst>
                                          <p:attrName>ppt_y</p:attrName>
                                        </p:attrNameLst>
                                      </p:cBhvr>
                                      <p:tavLst>
                                        <p:tav tm="0">
                                          <p:val>
                                            <p:strVal val="1+#ppt_h/2"/>
                                          </p:val>
                                        </p:tav>
                                        <p:tav tm="100000">
                                          <p:val>
                                            <p:strVal val="#ppt_y"/>
                                          </p:val>
                                        </p:tav>
                                      </p:tavLst>
                                    </p:anim>
                                  </p:childTnLst>
                                </p:cTn>
                              </p:par>
                            </p:childTnLst>
                          </p:cTn>
                        </p:par>
                        <p:par>
                          <p:cTn id="104" fill="hold">
                            <p:stCondLst>
                              <p:cond delay="7000"/>
                            </p:stCondLst>
                            <p:childTnLst>
                              <p:par>
                                <p:cTn id="105" presetID="53" presetClass="entr" presetSubtype="0" fill="hold" grpId="0" nodeType="afterEffect">
                                  <p:stCondLst>
                                    <p:cond delay="0"/>
                                  </p:stCondLst>
                                  <p:childTnLst>
                                    <p:set>
                                      <p:cBhvr>
                                        <p:cTn id="106" dur="1" fill="hold">
                                          <p:stCondLst>
                                            <p:cond delay="0"/>
                                          </p:stCondLst>
                                        </p:cTn>
                                        <p:tgtEl>
                                          <p:spTgt spid="135"/>
                                        </p:tgtEl>
                                        <p:attrNameLst>
                                          <p:attrName>style.visibility</p:attrName>
                                        </p:attrNameLst>
                                      </p:cBhvr>
                                      <p:to>
                                        <p:strVal val="visible"/>
                                      </p:to>
                                    </p:set>
                                    <p:anim calcmode="lin" valueType="num">
                                      <p:cBhvr>
                                        <p:cTn id="107" dur="500" fill="hold"/>
                                        <p:tgtEl>
                                          <p:spTgt spid="135"/>
                                        </p:tgtEl>
                                        <p:attrNameLst>
                                          <p:attrName>ppt_w</p:attrName>
                                        </p:attrNameLst>
                                      </p:cBhvr>
                                      <p:tavLst>
                                        <p:tav tm="0">
                                          <p:val>
                                            <p:fltVal val="0"/>
                                          </p:val>
                                        </p:tav>
                                        <p:tav tm="100000">
                                          <p:val>
                                            <p:strVal val="#ppt_w"/>
                                          </p:val>
                                        </p:tav>
                                      </p:tavLst>
                                    </p:anim>
                                    <p:anim calcmode="lin" valueType="num">
                                      <p:cBhvr>
                                        <p:cTn id="108" dur="500" fill="hold"/>
                                        <p:tgtEl>
                                          <p:spTgt spid="135"/>
                                        </p:tgtEl>
                                        <p:attrNameLst>
                                          <p:attrName>ppt_h</p:attrName>
                                        </p:attrNameLst>
                                      </p:cBhvr>
                                      <p:tavLst>
                                        <p:tav tm="0">
                                          <p:val>
                                            <p:fltVal val="0"/>
                                          </p:val>
                                        </p:tav>
                                        <p:tav tm="100000">
                                          <p:val>
                                            <p:strVal val="#ppt_h"/>
                                          </p:val>
                                        </p:tav>
                                      </p:tavLst>
                                    </p:anim>
                                    <p:animEffect transition="in" filter="fade">
                                      <p:cBhvr>
                                        <p:cTn id="109" dur="500"/>
                                        <p:tgtEl>
                                          <p:spTgt spid="135"/>
                                        </p:tgtEl>
                                      </p:cBhvr>
                                    </p:animEffect>
                                  </p:childTnLst>
                                </p:cTn>
                              </p:par>
                              <p:par>
                                <p:cTn id="110" presetID="2" presetClass="entr" presetSubtype="4" accel="50000" decel="50000" fill="hold" nodeType="withEffect">
                                  <p:stCondLst>
                                    <p:cond delay="0"/>
                                  </p:stCondLst>
                                  <p:childTnLst>
                                    <p:set>
                                      <p:cBhvr>
                                        <p:cTn id="111" dur="1" fill="hold">
                                          <p:stCondLst>
                                            <p:cond delay="0"/>
                                          </p:stCondLst>
                                        </p:cTn>
                                        <p:tgtEl>
                                          <p:spTgt spid="13"/>
                                        </p:tgtEl>
                                        <p:attrNameLst>
                                          <p:attrName>style.visibility</p:attrName>
                                        </p:attrNameLst>
                                      </p:cBhvr>
                                      <p:to>
                                        <p:strVal val="visible"/>
                                      </p:to>
                                    </p:set>
                                    <p:anim calcmode="lin" valueType="num">
                                      <p:cBhvr additive="base">
                                        <p:cTn id="112" dur="500" fill="hold"/>
                                        <p:tgtEl>
                                          <p:spTgt spid="13"/>
                                        </p:tgtEl>
                                        <p:attrNameLst>
                                          <p:attrName>ppt_x</p:attrName>
                                        </p:attrNameLst>
                                      </p:cBhvr>
                                      <p:tavLst>
                                        <p:tav tm="0">
                                          <p:val>
                                            <p:strVal val="#ppt_x"/>
                                          </p:val>
                                        </p:tav>
                                        <p:tav tm="100000">
                                          <p:val>
                                            <p:strVal val="#ppt_x"/>
                                          </p:val>
                                        </p:tav>
                                      </p:tavLst>
                                    </p:anim>
                                    <p:anim calcmode="lin" valueType="num">
                                      <p:cBhvr additive="base">
                                        <p:cTn id="1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2" grpId="0" animBg="1"/>
      <p:bldP spid="101" grpId="0" animBg="1"/>
      <p:bldP spid="100" grpId="0" animBg="1"/>
      <p:bldP spid="99" grpId="0" animBg="1"/>
      <p:bldP spid="105" grpId="0" animBg="1"/>
      <p:bldP spid="106" grpId="0" animBg="1"/>
      <p:bldP spid="117" grpId="0" animBg="1"/>
      <p:bldP spid="134" grpId="0" animBg="1"/>
      <p:bldP spid="135"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4"/>
          <p:cNvGrpSpPr>
            <a:grpSpLocks noChangeAspect="1"/>
          </p:cNvGrpSpPr>
          <p:nvPr/>
        </p:nvGrpSpPr>
        <p:grpSpPr bwMode="auto">
          <a:xfrm>
            <a:off x="4413151" y="1960141"/>
            <a:ext cx="4249756" cy="3300520"/>
            <a:chOff x="2329" y="786"/>
            <a:chExt cx="3022" cy="2347"/>
          </a:xfrm>
        </p:grpSpPr>
        <p:sp>
          <p:nvSpPr>
            <p:cNvPr id="16" name="Freeform 5"/>
            <p:cNvSpPr>
              <a:spLocks/>
            </p:cNvSpPr>
            <p:nvPr/>
          </p:nvSpPr>
          <p:spPr bwMode="auto">
            <a:xfrm>
              <a:off x="3462" y="1393"/>
              <a:ext cx="389" cy="1740"/>
            </a:xfrm>
            <a:custGeom>
              <a:avLst/>
              <a:gdLst>
                <a:gd name="T0" fmla="*/ 0 w 164"/>
                <a:gd name="T1" fmla="*/ 1140 h 1222"/>
                <a:gd name="T2" fmla="*/ 0 w 164"/>
                <a:gd name="T3" fmla="*/ 1140 h 1222"/>
                <a:gd name="T4" fmla="*/ 82 w 164"/>
                <a:gd name="T5" fmla="*/ 1222 h 1222"/>
                <a:gd name="T6" fmla="*/ 82 w 164"/>
                <a:gd name="T7" fmla="*/ 1222 h 1222"/>
                <a:gd name="T8" fmla="*/ 164 w 164"/>
                <a:gd name="T9" fmla="*/ 1140 h 1222"/>
                <a:gd name="T10" fmla="*/ 164 w 164"/>
                <a:gd name="T11" fmla="*/ 1140 h 1222"/>
                <a:gd name="T12" fmla="*/ 164 w 164"/>
                <a:gd name="T13" fmla="*/ 0 h 1222"/>
                <a:gd name="connsiteX0" fmla="*/ 0 w 10000"/>
                <a:gd name="connsiteY0" fmla="*/ 9830 h 10501"/>
                <a:gd name="connsiteX1" fmla="*/ 0 w 10000"/>
                <a:gd name="connsiteY1" fmla="*/ 9830 h 10501"/>
                <a:gd name="connsiteX2" fmla="*/ 5000 w 10000"/>
                <a:gd name="connsiteY2" fmla="*/ 10501 h 10501"/>
                <a:gd name="connsiteX3" fmla="*/ 5000 w 10000"/>
                <a:gd name="connsiteY3" fmla="*/ 10501 h 10501"/>
                <a:gd name="connsiteX4" fmla="*/ 10000 w 10000"/>
                <a:gd name="connsiteY4" fmla="*/ 9830 h 10501"/>
                <a:gd name="connsiteX5" fmla="*/ 10000 w 10000"/>
                <a:gd name="connsiteY5" fmla="*/ 9830 h 10501"/>
                <a:gd name="connsiteX6" fmla="*/ 10000 w 10000"/>
                <a:gd name="connsiteY6" fmla="*/ 0 h 10501"/>
                <a:gd name="connsiteX0" fmla="*/ 0 w 10000"/>
                <a:gd name="connsiteY0" fmla="*/ 5342 h 6013"/>
                <a:gd name="connsiteX1" fmla="*/ 0 w 10000"/>
                <a:gd name="connsiteY1" fmla="*/ 5342 h 6013"/>
                <a:gd name="connsiteX2" fmla="*/ 5000 w 10000"/>
                <a:gd name="connsiteY2" fmla="*/ 6013 h 6013"/>
                <a:gd name="connsiteX3" fmla="*/ 5000 w 10000"/>
                <a:gd name="connsiteY3" fmla="*/ 6013 h 6013"/>
                <a:gd name="connsiteX4" fmla="*/ 10000 w 10000"/>
                <a:gd name="connsiteY4" fmla="*/ 5342 h 6013"/>
                <a:gd name="connsiteX5" fmla="*/ 10000 w 10000"/>
                <a:gd name="connsiteY5" fmla="*/ 5342 h 6013"/>
                <a:gd name="connsiteX6" fmla="*/ 10000 w 10000"/>
                <a:gd name="connsiteY6" fmla="*/ 0 h 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6013">
                  <a:moveTo>
                    <a:pt x="0" y="5342"/>
                  </a:moveTo>
                  <a:lnTo>
                    <a:pt x="0" y="5342"/>
                  </a:lnTo>
                  <a:cubicBezTo>
                    <a:pt x="0" y="5710"/>
                    <a:pt x="2256" y="6013"/>
                    <a:pt x="5000" y="6013"/>
                  </a:cubicBezTo>
                  <a:lnTo>
                    <a:pt x="5000" y="6013"/>
                  </a:lnTo>
                  <a:cubicBezTo>
                    <a:pt x="7805" y="6013"/>
                    <a:pt x="10000" y="5710"/>
                    <a:pt x="10000" y="5342"/>
                  </a:cubicBezTo>
                  <a:lnTo>
                    <a:pt x="10000" y="5342"/>
                  </a:lnTo>
                  <a:lnTo>
                    <a:pt x="10000" y="0"/>
                  </a:lnTo>
                </a:path>
              </a:pathLst>
            </a:custGeom>
            <a:noFill/>
            <a:ln w="101600" cap="rnd">
              <a:solidFill>
                <a:srgbClr val="B3B3B3"/>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36159" tIns="18080" rIns="36159" bIns="18080" numCol="1" anchor="t" anchorCtr="0" compatLnSpc="1">
              <a:prstTxWarp prst="textNoShape">
                <a:avLst/>
              </a:prstTxWarp>
            </a:bodyPr>
            <a:lstStyle/>
            <a:p>
              <a:pPr>
                <a:lnSpc>
                  <a:spcPct val="120000"/>
                </a:lnSpc>
              </a:pPr>
              <a:endParaRPr lang="en-US" sz="1583">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6"/>
            <p:cNvSpPr>
              <a:spLocks/>
            </p:cNvSpPr>
            <p:nvPr/>
          </p:nvSpPr>
          <p:spPr bwMode="auto">
            <a:xfrm>
              <a:off x="3841" y="786"/>
              <a:ext cx="1510" cy="1346"/>
            </a:xfrm>
            <a:custGeom>
              <a:avLst/>
              <a:gdLst>
                <a:gd name="T0" fmla="*/ 0 w 638"/>
                <a:gd name="T1" fmla="*/ 0 h 568"/>
                <a:gd name="T2" fmla="*/ 0 w 638"/>
                <a:gd name="T3" fmla="*/ 568 h 568"/>
                <a:gd name="T4" fmla="*/ 159 w 638"/>
                <a:gd name="T5" fmla="*/ 484 h 568"/>
                <a:gd name="T6" fmla="*/ 319 w 638"/>
                <a:gd name="T7" fmla="*/ 568 h 568"/>
                <a:gd name="T8" fmla="*/ 479 w 638"/>
                <a:gd name="T9" fmla="*/ 484 h 568"/>
                <a:gd name="T10" fmla="*/ 638 w 638"/>
                <a:gd name="T11" fmla="*/ 567 h 568"/>
                <a:gd name="T12" fmla="*/ 0 w 638"/>
                <a:gd name="T13" fmla="*/ 0 h 568"/>
              </a:gdLst>
              <a:ahLst/>
              <a:cxnLst>
                <a:cxn ang="0">
                  <a:pos x="T0" y="T1"/>
                </a:cxn>
                <a:cxn ang="0">
                  <a:pos x="T2" y="T3"/>
                </a:cxn>
                <a:cxn ang="0">
                  <a:pos x="T4" y="T5"/>
                </a:cxn>
                <a:cxn ang="0">
                  <a:pos x="T6" y="T7"/>
                </a:cxn>
                <a:cxn ang="0">
                  <a:pos x="T8" y="T9"/>
                </a:cxn>
                <a:cxn ang="0">
                  <a:pos x="T10" y="T11"/>
                </a:cxn>
                <a:cxn ang="0">
                  <a:pos x="T12" y="T13"/>
                </a:cxn>
              </a:cxnLst>
              <a:rect l="0" t="0" r="r" b="b"/>
              <a:pathLst>
                <a:path w="638" h="568">
                  <a:moveTo>
                    <a:pt x="0" y="0"/>
                  </a:moveTo>
                  <a:cubicBezTo>
                    <a:pt x="0" y="568"/>
                    <a:pt x="0" y="568"/>
                    <a:pt x="0" y="568"/>
                  </a:cubicBezTo>
                  <a:cubicBezTo>
                    <a:pt x="35" y="517"/>
                    <a:pt x="93" y="484"/>
                    <a:pt x="159" y="484"/>
                  </a:cubicBezTo>
                  <a:cubicBezTo>
                    <a:pt x="226" y="484"/>
                    <a:pt x="284" y="517"/>
                    <a:pt x="319" y="568"/>
                  </a:cubicBezTo>
                  <a:cubicBezTo>
                    <a:pt x="354" y="517"/>
                    <a:pt x="412" y="484"/>
                    <a:pt x="479" y="484"/>
                  </a:cubicBezTo>
                  <a:cubicBezTo>
                    <a:pt x="545" y="484"/>
                    <a:pt x="603" y="517"/>
                    <a:pt x="638" y="567"/>
                  </a:cubicBezTo>
                  <a:cubicBezTo>
                    <a:pt x="601" y="248"/>
                    <a:pt x="329" y="0"/>
                    <a:pt x="0" y="0"/>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3">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7"/>
            <p:cNvSpPr>
              <a:spLocks/>
            </p:cNvSpPr>
            <p:nvPr/>
          </p:nvSpPr>
          <p:spPr bwMode="auto">
            <a:xfrm>
              <a:off x="2329" y="786"/>
              <a:ext cx="1512" cy="1346"/>
            </a:xfrm>
            <a:custGeom>
              <a:avLst/>
              <a:gdLst>
                <a:gd name="T0" fmla="*/ 639 w 639"/>
                <a:gd name="T1" fmla="*/ 0 h 568"/>
                <a:gd name="T2" fmla="*/ 639 w 639"/>
                <a:gd name="T3" fmla="*/ 0 h 568"/>
                <a:gd name="T4" fmla="*/ 0 w 639"/>
                <a:gd name="T5" fmla="*/ 568 h 568"/>
                <a:gd name="T6" fmla="*/ 160 w 639"/>
                <a:gd name="T7" fmla="*/ 484 h 568"/>
                <a:gd name="T8" fmla="*/ 320 w 639"/>
                <a:gd name="T9" fmla="*/ 568 h 568"/>
                <a:gd name="T10" fmla="*/ 479 w 639"/>
                <a:gd name="T11" fmla="*/ 484 h 568"/>
                <a:gd name="T12" fmla="*/ 639 w 639"/>
                <a:gd name="T13" fmla="*/ 568 h 568"/>
                <a:gd name="T14" fmla="*/ 639 w 639"/>
                <a:gd name="T15" fmla="*/ 0 h 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568">
                  <a:moveTo>
                    <a:pt x="639" y="0"/>
                  </a:moveTo>
                  <a:cubicBezTo>
                    <a:pt x="639" y="0"/>
                    <a:pt x="639" y="0"/>
                    <a:pt x="639" y="0"/>
                  </a:cubicBezTo>
                  <a:cubicBezTo>
                    <a:pt x="309" y="0"/>
                    <a:pt x="37" y="248"/>
                    <a:pt x="0" y="568"/>
                  </a:cubicBezTo>
                  <a:cubicBezTo>
                    <a:pt x="35" y="517"/>
                    <a:pt x="94" y="484"/>
                    <a:pt x="160" y="484"/>
                  </a:cubicBezTo>
                  <a:cubicBezTo>
                    <a:pt x="226" y="484"/>
                    <a:pt x="285" y="517"/>
                    <a:pt x="320" y="568"/>
                  </a:cubicBezTo>
                  <a:cubicBezTo>
                    <a:pt x="355" y="517"/>
                    <a:pt x="413" y="484"/>
                    <a:pt x="479" y="484"/>
                  </a:cubicBezTo>
                  <a:cubicBezTo>
                    <a:pt x="545" y="484"/>
                    <a:pt x="604" y="517"/>
                    <a:pt x="639" y="568"/>
                  </a:cubicBezTo>
                  <a:lnTo>
                    <a:pt x="639" y="0"/>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3">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8"/>
            <p:cNvSpPr>
              <a:spLocks/>
            </p:cNvSpPr>
            <p:nvPr/>
          </p:nvSpPr>
          <p:spPr bwMode="auto">
            <a:xfrm>
              <a:off x="3083" y="786"/>
              <a:ext cx="755" cy="1341"/>
            </a:xfrm>
            <a:custGeom>
              <a:avLst/>
              <a:gdLst>
                <a:gd name="T0" fmla="*/ 161 w 319"/>
                <a:gd name="T1" fmla="*/ 484 h 566"/>
                <a:gd name="T2" fmla="*/ 319 w 319"/>
                <a:gd name="T3" fmla="*/ 565 h 566"/>
                <a:gd name="T4" fmla="*/ 319 w 319"/>
                <a:gd name="T5" fmla="*/ 0 h 566"/>
                <a:gd name="T6" fmla="*/ 317 w 319"/>
                <a:gd name="T7" fmla="*/ 0 h 566"/>
                <a:gd name="T8" fmla="*/ 0 w 319"/>
                <a:gd name="T9" fmla="*/ 565 h 566"/>
                <a:gd name="T10" fmla="*/ 0 w 319"/>
                <a:gd name="T11" fmla="*/ 566 h 566"/>
                <a:gd name="T12" fmla="*/ 5 w 319"/>
                <a:gd name="T13" fmla="*/ 564 h 566"/>
                <a:gd name="T14" fmla="*/ 161 w 319"/>
                <a:gd name="T15" fmla="*/ 484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566">
                  <a:moveTo>
                    <a:pt x="161" y="484"/>
                  </a:moveTo>
                  <a:cubicBezTo>
                    <a:pt x="226" y="484"/>
                    <a:pt x="284" y="516"/>
                    <a:pt x="319" y="565"/>
                  </a:cubicBezTo>
                  <a:cubicBezTo>
                    <a:pt x="319" y="0"/>
                    <a:pt x="319" y="0"/>
                    <a:pt x="319" y="0"/>
                  </a:cubicBezTo>
                  <a:cubicBezTo>
                    <a:pt x="318" y="0"/>
                    <a:pt x="318" y="0"/>
                    <a:pt x="317" y="0"/>
                  </a:cubicBezTo>
                  <a:cubicBezTo>
                    <a:pt x="153" y="2"/>
                    <a:pt x="19" y="248"/>
                    <a:pt x="0" y="565"/>
                  </a:cubicBezTo>
                  <a:cubicBezTo>
                    <a:pt x="0" y="566"/>
                    <a:pt x="0" y="566"/>
                    <a:pt x="0" y="566"/>
                  </a:cubicBezTo>
                  <a:cubicBezTo>
                    <a:pt x="2" y="563"/>
                    <a:pt x="3" y="563"/>
                    <a:pt x="5" y="564"/>
                  </a:cubicBezTo>
                  <a:cubicBezTo>
                    <a:pt x="40" y="515"/>
                    <a:pt x="97" y="484"/>
                    <a:pt x="161" y="484"/>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3">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9"/>
            <p:cNvSpPr>
              <a:spLocks/>
            </p:cNvSpPr>
            <p:nvPr/>
          </p:nvSpPr>
          <p:spPr bwMode="auto">
            <a:xfrm>
              <a:off x="3838" y="786"/>
              <a:ext cx="755" cy="1346"/>
            </a:xfrm>
            <a:custGeom>
              <a:avLst/>
              <a:gdLst>
                <a:gd name="T0" fmla="*/ 0 w 319"/>
                <a:gd name="T1" fmla="*/ 568 h 568"/>
                <a:gd name="T2" fmla="*/ 5 w 319"/>
                <a:gd name="T3" fmla="*/ 561 h 568"/>
                <a:gd name="T4" fmla="*/ 159 w 319"/>
                <a:gd name="T5" fmla="*/ 484 h 568"/>
                <a:gd name="T6" fmla="*/ 316 w 319"/>
                <a:gd name="T7" fmla="*/ 563 h 568"/>
                <a:gd name="T8" fmla="*/ 319 w 319"/>
                <a:gd name="T9" fmla="*/ 568 h 568"/>
                <a:gd name="T10" fmla="*/ 319 w 319"/>
                <a:gd name="T11" fmla="*/ 568 h 568"/>
                <a:gd name="T12" fmla="*/ 0 w 319"/>
                <a:gd name="T13" fmla="*/ 0 h 568"/>
                <a:gd name="T14" fmla="*/ 0 w 319"/>
                <a:gd name="T15" fmla="*/ 0 h 568"/>
                <a:gd name="T16" fmla="*/ 0 w 319"/>
                <a:gd name="T17"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568">
                  <a:moveTo>
                    <a:pt x="0" y="568"/>
                  </a:moveTo>
                  <a:cubicBezTo>
                    <a:pt x="1" y="563"/>
                    <a:pt x="3" y="561"/>
                    <a:pt x="5" y="561"/>
                  </a:cubicBezTo>
                  <a:cubicBezTo>
                    <a:pt x="40" y="514"/>
                    <a:pt x="96" y="484"/>
                    <a:pt x="159" y="484"/>
                  </a:cubicBezTo>
                  <a:cubicBezTo>
                    <a:pt x="224" y="484"/>
                    <a:pt x="280" y="515"/>
                    <a:pt x="316" y="563"/>
                  </a:cubicBezTo>
                  <a:cubicBezTo>
                    <a:pt x="317" y="564"/>
                    <a:pt x="318" y="565"/>
                    <a:pt x="319" y="568"/>
                  </a:cubicBezTo>
                  <a:cubicBezTo>
                    <a:pt x="319" y="568"/>
                    <a:pt x="319" y="568"/>
                    <a:pt x="319" y="568"/>
                  </a:cubicBezTo>
                  <a:cubicBezTo>
                    <a:pt x="300" y="248"/>
                    <a:pt x="165" y="0"/>
                    <a:pt x="0" y="0"/>
                  </a:cubicBezTo>
                  <a:cubicBezTo>
                    <a:pt x="0" y="0"/>
                    <a:pt x="0" y="0"/>
                    <a:pt x="0" y="0"/>
                  </a:cubicBezTo>
                  <a:lnTo>
                    <a:pt x="0" y="568"/>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3">
                <a:latin typeface="Arial" panose="020B0604020202020204" pitchFamily="34" charset="0"/>
                <a:ea typeface="微软雅黑" panose="020B0503020204020204" pitchFamily="34" charset="-122"/>
                <a:sym typeface="Arial" panose="020B0604020202020204" pitchFamily="34" charset="0"/>
              </a:endParaRPr>
            </a:p>
          </p:txBody>
        </p:sp>
      </p:grpSp>
      <p:sp>
        <p:nvSpPr>
          <p:cNvPr id="21" name="Text Placeholder 7"/>
          <p:cNvSpPr txBox="1">
            <a:spLocks/>
          </p:cNvSpPr>
          <p:nvPr/>
        </p:nvSpPr>
        <p:spPr>
          <a:xfrm>
            <a:off x="2916402" y="1153871"/>
            <a:ext cx="1368595" cy="357779"/>
          </a:xfrm>
          <a:prstGeom prst="rect">
            <a:avLst/>
          </a:prstGeom>
        </p:spPr>
        <p:txBody>
          <a:bodyPr vert="horz" lIns="0" tIns="103884" rIns="0" bIns="103884" anchor="t"/>
          <a:lstStyle>
            <a:lvl1pPr marL="0" indent="0" algn="r"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 Placeholder 2"/>
          <p:cNvSpPr txBox="1">
            <a:spLocks/>
          </p:cNvSpPr>
          <p:nvPr/>
        </p:nvSpPr>
        <p:spPr>
          <a:xfrm>
            <a:off x="1908290" y="1609977"/>
            <a:ext cx="2376707" cy="628444"/>
          </a:xfrm>
          <a:prstGeom prst="rect">
            <a:avLst/>
          </a:prstGeom>
        </p:spPr>
        <p:txBody>
          <a:bodyPr vert="horz" lIns="0" tIns="0" rIns="0" bIns="0"/>
          <a:lstStyle>
            <a:lvl1pPr marL="0" indent="0" algn="r" defTabSz="914476" rtl="0" eaLnBrk="1" latinLnBrk="0" hangingPunct="1">
              <a:lnSpc>
                <a:spcPct val="120000"/>
              </a:lnSpc>
              <a:spcBef>
                <a:spcPts val="0"/>
              </a:spcBef>
              <a:buFont typeface="Arial" panose="020B0604020202020204" pitchFamily="34" charset="0"/>
              <a:buNone/>
              <a:defRPr sz="1186"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23" name="Rounded Rectangle 11"/>
          <p:cNvSpPr>
            <a:spLocks noChangeAspect="1"/>
          </p:cNvSpPr>
          <p:nvPr/>
        </p:nvSpPr>
        <p:spPr>
          <a:xfrm>
            <a:off x="4485717" y="1315905"/>
            <a:ext cx="759275" cy="760015"/>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 Placeholder 7"/>
          <p:cNvSpPr txBox="1">
            <a:spLocks/>
          </p:cNvSpPr>
          <p:nvPr/>
        </p:nvSpPr>
        <p:spPr>
          <a:xfrm>
            <a:off x="4546597" y="1412174"/>
            <a:ext cx="61463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583" dirty="0">
                <a:latin typeface="Arial" panose="020B0604020202020204" pitchFamily="34" charset="0"/>
                <a:ea typeface="微软雅黑" panose="020B0503020204020204" pitchFamily="34" charset="-122"/>
                <a:sym typeface="Arial" panose="020B0604020202020204" pitchFamily="34" charset="0"/>
              </a:rPr>
              <a:t>01</a:t>
            </a:r>
          </a:p>
        </p:txBody>
      </p:sp>
      <p:sp>
        <p:nvSpPr>
          <p:cNvPr id="25" name="Text Placeholder 7"/>
          <p:cNvSpPr txBox="1">
            <a:spLocks/>
          </p:cNvSpPr>
          <p:nvPr/>
        </p:nvSpPr>
        <p:spPr>
          <a:xfrm>
            <a:off x="8972147" y="1153871"/>
            <a:ext cx="1611069" cy="357779"/>
          </a:xfrm>
          <a:prstGeom prst="rect">
            <a:avLst/>
          </a:prstGeom>
        </p:spPr>
        <p:txBody>
          <a:bodyPr vert="horz" lIns="0" tIns="103884" rIns="0" bIns="103884" anchor="t"/>
          <a:lstStyle>
            <a:lvl1pPr marL="0" indent="0" algn="l"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 Placeholder 2"/>
          <p:cNvSpPr txBox="1">
            <a:spLocks/>
          </p:cNvSpPr>
          <p:nvPr/>
        </p:nvSpPr>
        <p:spPr>
          <a:xfrm>
            <a:off x="8972147" y="1609977"/>
            <a:ext cx="2408641" cy="613931"/>
          </a:xfrm>
          <a:prstGeom prst="rect">
            <a:avLst/>
          </a:prstGeom>
        </p:spPr>
        <p:txBody>
          <a:bodyPr vert="horz" lIns="0" tIns="0" rIns="0" bIns="0"/>
          <a:lstStyle>
            <a:lvl1pPr marL="0" indent="0" algn="l" defTabSz="914476" rtl="0" eaLnBrk="1" latinLnBrk="0" hangingPunct="1">
              <a:lnSpc>
                <a:spcPct val="120000"/>
              </a:lnSpc>
              <a:spcBef>
                <a:spcPts val="0"/>
              </a:spcBef>
              <a:buFont typeface="Arial" panose="020B0604020202020204" pitchFamily="34" charset="0"/>
              <a:buNone/>
              <a:defRPr sz="1186"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27" name="Rounded Rectangle 23"/>
          <p:cNvSpPr>
            <a:spLocks noChangeAspect="1"/>
          </p:cNvSpPr>
          <p:nvPr/>
        </p:nvSpPr>
        <p:spPr>
          <a:xfrm>
            <a:off x="8070814" y="1315905"/>
            <a:ext cx="759275" cy="760015"/>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 Placeholder 7"/>
          <p:cNvSpPr txBox="1">
            <a:spLocks/>
          </p:cNvSpPr>
          <p:nvPr/>
        </p:nvSpPr>
        <p:spPr>
          <a:xfrm>
            <a:off x="8131694" y="1412174"/>
            <a:ext cx="61463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583" dirty="0">
                <a:latin typeface="Arial" panose="020B0604020202020204" pitchFamily="34" charset="0"/>
                <a:ea typeface="微软雅黑" panose="020B0503020204020204" pitchFamily="34" charset="-122"/>
                <a:sym typeface="Arial" panose="020B0604020202020204" pitchFamily="34" charset="0"/>
              </a:rPr>
              <a:t>02</a:t>
            </a:r>
          </a:p>
        </p:txBody>
      </p:sp>
      <p:sp>
        <p:nvSpPr>
          <p:cNvPr id="29" name="Text Placeholder 7"/>
          <p:cNvSpPr txBox="1">
            <a:spLocks/>
          </p:cNvSpPr>
          <p:nvPr/>
        </p:nvSpPr>
        <p:spPr>
          <a:xfrm>
            <a:off x="2916402" y="4105503"/>
            <a:ext cx="1368595" cy="357779"/>
          </a:xfrm>
          <a:prstGeom prst="rect">
            <a:avLst/>
          </a:prstGeom>
        </p:spPr>
        <p:txBody>
          <a:bodyPr vert="horz" lIns="0" tIns="103884" rIns="0" bIns="103884" anchor="t"/>
          <a:lstStyle>
            <a:lvl1pPr marL="0" indent="0" algn="l"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fontAlgn="auto">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 Placeholder 2"/>
          <p:cNvSpPr txBox="1">
            <a:spLocks/>
          </p:cNvSpPr>
          <p:nvPr/>
        </p:nvSpPr>
        <p:spPr>
          <a:xfrm>
            <a:off x="1908290" y="4561609"/>
            <a:ext cx="2376707" cy="628444"/>
          </a:xfrm>
          <a:prstGeom prst="rect">
            <a:avLst/>
          </a:prstGeom>
        </p:spPr>
        <p:txBody>
          <a:bodyPr vert="horz" lIns="0" tIns="0" rIns="0" bIns="0"/>
          <a:lstStyle>
            <a:lvl1pPr marL="0" indent="0" algn="l" defTabSz="914476" rtl="0" eaLnBrk="1" latinLnBrk="0" hangingPunct="1">
              <a:lnSpc>
                <a:spcPct val="120000"/>
              </a:lnSpc>
              <a:spcBef>
                <a:spcPts val="0"/>
              </a:spcBef>
              <a:buFont typeface="Arial" panose="020B0604020202020204" pitchFamily="34" charset="0"/>
              <a:buNone/>
              <a:defRPr sz="1186"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r"/>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31" name="Rounded Rectangle 27"/>
          <p:cNvSpPr>
            <a:spLocks noChangeAspect="1"/>
          </p:cNvSpPr>
          <p:nvPr/>
        </p:nvSpPr>
        <p:spPr>
          <a:xfrm>
            <a:off x="4434245" y="4267537"/>
            <a:ext cx="759275" cy="760015"/>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7"/>
          <p:cNvSpPr txBox="1">
            <a:spLocks/>
          </p:cNvSpPr>
          <p:nvPr/>
        </p:nvSpPr>
        <p:spPr>
          <a:xfrm>
            <a:off x="4495126" y="4363806"/>
            <a:ext cx="61463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583" dirty="0">
                <a:latin typeface="Arial" panose="020B0604020202020204" pitchFamily="34" charset="0"/>
                <a:ea typeface="微软雅黑" panose="020B0503020204020204" pitchFamily="34" charset="-122"/>
                <a:sym typeface="Arial" panose="020B0604020202020204" pitchFamily="34" charset="0"/>
              </a:rPr>
              <a:t>03</a:t>
            </a:r>
          </a:p>
        </p:txBody>
      </p:sp>
      <p:sp>
        <p:nvSpPr>
          <p:cNvPr id="33" name="Text Placeholder 7"/>
          <p:cNvSpPr txBox="1">
            <a:spLocks/>
          </p:cNvSpPr>
          <p:nvPr/>
        </p:nvSpPr>
        <p:spPr>
          <a:xfrm>
            <a:off x="8966663" y="4105503"/>
            <a:ext cx="1611069" cy="357779"/>
          </a:xfrm>
          <a:prstGeom prst="rect">
            <a:avLst/>
          </a:prstGeom>
        </p:spPr>
        <p:txBody>
          <a:bodyPr vert="horz" lIns="0" tIns="103884" rIns="0" bIns="103884" anchor="t"/>
          <a:lstStyle>
            <a:lvl1pPr marL="0" indent="0" algn="l" defTabSz="914476" rtl="0" eaLnBrk="1" latinLnBrk="0" hangingPunct="1">
              <a:lnSpc>
                <a:spcPct val="100000"/>
              </a:lnSpc>
              <a:spcBef>
                <a:spcPts val="0"/>
              </a:spcBef>
              <a:spcAft>
                <a:spcPts val="0"/>
              </a:spcAft>
              <a:buFont typeface="Arial" panose="020B0604020202020204" pitchFamily="34" charset="0"/>
              <a:buNone/>
              <a:defRPr sz="1384" b="1" kern="1200" baseline="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b="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Text Placeholder 2"/>
          <p:cNvSpPr txBox="1">
            <a:spLocks/>
          </p:cNvSpPr>
          <p:nvPr/>
        </p:nvSpPr>
        <p:spPr>
          <a:xfrm>
            <a:off x="8966663" y="4561609"/>
            <a:ext cx="2408641" cy="613931"/>
          </a:xfrm>
          <a:prstGeom prst="rect">
            <a:avLst/>
          </a:prstGeom>
        </p:spPr>
        <p:txBody>
          <a:bodyPr vert="horz" lIns="0" tIns="0" rIns="0" bIns="0"/>
          <a:lstStyle>
            <a:lvl1pPr marL="0" indent="0" algn="l" defTabSz="914476" rtl="0" eaLnBrk="1" latinLnBrk="0" hangingPunct="1">
              <a:lnSpc>
                <a:spcPct val="120000"/>
              </a:lnSpc>
              <a:spcBef>
                <a:spcPts val="0"/>
              </a:spcBef>
              <a:buFont typeface="Arial" panose="020B0604020202020204" pitchFamily="34" charset="0"/>
              <a:buNone/>
              <a:defRPr sz="1186"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35" name="Rounded Rectangle 16"/>
          <p:cNvSpPr>
            <a:spLocks noChangeAspect="1"/>
          </p:cNvSpPr>
          <p:nvPr/>
        </p:nvSpPr>
        <p:spPr>
          <a:xfrm>
            <a:off x="8070814" y="4267537"/>
            <a:ext cx="759275" cy="760015"/>
          </a:xfrm>
          <a:prstGeom prst="roundRect">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Text Placeholder 7"/>
          <p:cNvSpPr txBox="1">
            <a:spLocks/>
          </p:cNvSpPr>
          <p:nvPr/>
        </p:nvSpPr>
        <p:spPr>
          <a:xfrm>
            <a:off x="8131694" y="4363806"/>
            <a:ext cx="614632" cy="507229"/>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582"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583" dirty="0">
                <a:latin typeface="Arial" panose="020B0604020202020204" pitchFamily="34" charset="0"/>
                <a:ea typeface="微软雅黑" panose="020B0503020204020204" pitchFamily="34" charset="-122"/>
                <a:sym typeface="Arial" panose="020B0604020202020204" pitchFamily="34" charset="0"/>
              </a:rPr>
              <a:t>04</a:t>
            </a:r>
          </a:p>
        </p:txBody>
      </p:sp>
    </p:spTree>
    <p:extLst>
      <p:ext uri="{BB962C8B-B14F-4D97-AF65-F5344CB8AC3E}">
        <p14:creationId xmlns:p14="http://schemas.microsoft.com/office/powerpoint/2010/main" val="2254413950"/>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1">
                                            <p:txEl>
                                              <p:pRg st="0" end="0"/>
                                            </p:txEl>
                                          </p:spTgt>
                                        </p:tgtEl>
                                        <p:attrNameLst>
                                          <p:attrName>style.visibility</p:attrName>
                                        </p:attrNameLst>
                                      </p:cBhvr>
                                      <p:to>
                                        <p:strVal val="visible"/>
                                      </p:to>
                                    </p:set>
                                    <p:anim calcmode="lin" valueType="num">
                                      <p:cBhvr>
                                        <p:cTn id="10"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11"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12" dur="500"/>
                                        <p:tgtEl>
                                          <p:spTgt spid="21">
                                            <p:txEl>
                                              <p:pRg st="0" end="0"/>
                                            </p:txEl>
                                          </p:spTgt>
                                        </p:tgtEl>
                                      </p:cBhvr>
                                    </p:animEffect>
                                  </p:childTnLst>
                                </p:cTn>
                              </p:par>
                              <p:par>
                                <p:cTn id="13" presetID="23" presetClass="entr" presetSubtype="16" fill="hold" grpId="0" nodeType="withEffect">
                                  <p:stCondLst>
                                    <p:cond delay="20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p:cTn id="15"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22">
                                            <p:txEl>
                                              <p:pRg st="0" end="0"/>
                                            </p:txEl>
                                          </p:spTgt>
                                        </p:tgtEl>
                                        <p:attrNameLst>
                                          <p:attrName>ppt_h</p:attrName>
                                        </p:attrNameLst>
                                      </p:cBhvr>
                                      <p:tavLst>
                                        <p:tav tm="0">
                                          <p:val>
                                            <p:fltVal val="0"/>
                                          </p:val>
                                        </p:tav>
                                        <p:tav tm="100000">
                                          <p:val>
                                            <p:strVal val="#ppt_h"/>
                                          </p:val>
                                        </p:tav>
                                      </p:tavLst>
                                    </p:anim>
                                  </p:childTnLst>
                                </p:cTn>
                              </p:par>
                              <p:par>
                                <p:cTn id="17" presetID="53" presetClass="entr" presetSubtype="16" fill="hold" grpId="0" nodeType="withEffect">
                                  <p:stCondLst>
                                    <p:cond delay="20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24">
                                            <p:txEl>
                                              <p:pRg st="0" end="0"/>
                                            </p:txEl>
                                          </p:spTgt>
                                        </p:tgtEl>
                                        <p:attrNameLst>
                                          <p:attrName>style.visibility</p:attrName>
                                        </p:attrNameLst>
                                      </p:cBhvr>
                                      <p:to>
                                        <p:strVal val="visible"/>
                                      </p:to>
                                    </p:set>
                                    <p:anim calcmode="lin" valueType="num">
                                      <p:cBhvr>
                                        <p:cTn id="24"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26" dur="500"/>
                                        <p:tgtEl>
                                          <p:spTgt spid="24">
                                            <p:txEl>
                                              <p:pRg st="0" end="0"/>
                                            </p:txEl>
                                          </p:spTgt>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25">
                                            <p:txEl>
                                              <p:pRg st="0" end="0"/>
                                            </p:txEl>
                                          </p:spTgt>
                                        </p:tgtEl>
                                        <p:attrNameLst>
                                          <p:attrName>style.visibility</p:attrName>
                                        </p:attrNameLst>
                                      </p:cBhvr>
                                      <p:to>
                                        <p:strVal val="visible"/>
                                      </p:to>
                                    </p:set>
                                    <p:anim calcmode="lin" valueType="num">
                                      <p:cBhvr>
                                        <p:cTn id="29"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30"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31" dur="500"/>
                                        <p:tgtEl>
                                          <p:spTgt spid="25">
                                            <p:txEl>
                                              <p:pRg st="0" end="0"/>
                                            </p:txEl>
                                          </p:spTgt>
                                        </p:tgtEl>
                                      </p:cBhvr>
                                    </p:animEffect>
                                  </p:childTnLst>
                                </p:cTn>
                              </p:par>
                              <p:par>
                                <p:cTn id="32" presetID="23" presetClass="entr" presetSubtype="16" fill="hold" grpId="0" nodeType="withEffect">
                                  <p:stCondLst>
                                    <p:cond delay="20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p:cTn id="34"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26">
                                            <p:txEl>
                                              <p:pRg st="0" end="0"/>
                                            </p:txEl>
                                          </p:spTgt>
                                        </p:tgtEl>
                                        <p:attrNameLst>
                                          <p:attrName>ppt_h</p:attrName>
                                        </p:attrNameLst>
                                      </p:cBhvr>
                                      <p:tavLst>
                                        <p:tav tm="0">
                                          <p:val>
                                            <p:fltVal val="0"/>
                                          </p:val>
                                        </p:tav>
                                        <p:tav tm="100000">
                                          <p:val>
                                            <p:strVal val="#ppt_h"/>
                                          </p:val>
                                        </p:tav>
                                      </p:tavLst>
                                    </p:anim>
                                  </p:childTnLst>
                                </p:cTn>
                              </p:par>
                              <p:par>
                                <p:cTn id="36" presetID="53" presetClass="entr" presetSubtype="16" fill="hold" grpId="0" nodeType="withEffect">
                                  <p:stCondLst>
                                    <p:cond delay="200"/>
                                  </p:stCondLst>
                                  <p:childTnLst>
                                    <p:set>
                                      <p:cBhvr>
                                        <p:cTn id="37" dur="1" fill="hold">
                                          <p:stCondLst>
                                            <p:cond delay="0"/>
                                          </p:stCondLst>
                                        </p:cTn>
                                        <p:tgtEl>
                                          <p:spTgt spid="27"/>
                                        </p:tgtEl>
                                        <p:attrNameLst>
                                          <p:attrName>style.visibility</p:attrName>
                                        </p:attrNameLst>
                                      </p:cBhvr>
                                      <p:to>
                                        <p:strVal val="visible"/>
                                      </p:to>
                                    </p:set>
                                    <p:anim calcmode="lin" valueType="num">
                                      <p:cBhvr>
                                        <p:cTn id="38" dur="500" fill="hold"/>
                                        <p:tgtEl>
                                          <p:spTgt spid="27"/>
                                        </p:tgtEl>
                                        <p:attrNameLst>
                                          <p:attrName>ppt_w</p:attrName>
                                        </p:attrNameLst>
                                      </p:cBhvr>
                                      <p:tavLst>
                                        <p:tav tm="0">
                                          <p:val>
                                            <p:fltVal val="0"/>
                                          </p:val>
                                        </p:tav>
                                        <p:tav tm="100000">
                                          <p:val>
                                            <p:strVal val="#ppt_w"/>
                                          </p:val>
                                        </p:tav>
                                      </p:tavLst>
                                    </p:anim>
                                    <p:anim calcmode="lin" valueType="num">
                                      <p:cBhvr>
                                        <p:cTn id="39" dur="500" fill="hold"/>
                                        <p:tgtEl>
                                          <p:spTgt spid="27"/>
                                        </p:tgtEl>
                                        <p:attrNameLst>
                                          <p:attrName>ppt_h</p:attrName>
                                        </p:attrNameLst>
                                      </p:cBhvr>
                                      <p:tavLst>
                                        <p:tav tm="0">
                                          <p:val>
                                            <p:fltVal val="0"/>
                                          </p:val>
                                        </p:tav>
                                        <p:tav tm="100000">
                                          <p:val>
                                            <p:strVal val="#ppt_h"/>
                                          </p:val>
                                        </p:tav>
                                      </p:tavLst>
                                    </p:anim>
                                    <p:animEffect transition="in" filter="fade">
                                      <p:cBhvr>
                                        <p:cTn id="40" dur="500"/>
                                        <p:tgtEl>
                                          <p:spTgt spid="27"/>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28">
                                            <p:txEl>
                                              <p:pRg st="0" end="0"/>
                                            </p:txEl>
                                          </p:spTgt>
                                        </p:tgtEl>
                                        <p:attrNameLst>
                                          <p:attrName>style.visibility</p:attrName>
                                        </p:attrNameLst>
                                      </p:cBhvr>
                                      <p:to>
                                        <p:strVal val="visible"/>
                                      </p:to>
                                    </p:set>
                                    <p:anim calcmode="lin" valueType="num">
                                      <p:cBhvr>
                                        <p:cTn id="43"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28">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29">
                                            <p:txEl>
                                              <p:pRg st="0" end="0"/>
                                            </p:txEl>
                                          </p:spTgt>
                                        </p:tgtEl>
                                        <p:attrNameLst>
                                          <p:attrName>style.visibility</p:attrName>
                                        </p:attrNameLst>
                                      </p:cBhvr>
                                      <p:to>
                                        <p:strVal val="visible"/>
                                      </p:to>
                                    </p:set>
                                    <p:anim calcmode="lin" valueType="num">
                                      <p:cBhvr>
                                        <p:cTn id="48"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50" dur="500"/>
                                        <p:tgtEl>
                                          <p:spTgt spid="29">
                                            <p:txEl>
                                              <p:pRg st="0" end="0"/>
                                            </p:txEl>
                                          </p:spTgt>
                                        </p:tgtEl>
                                      </p:cBhvr>
                                    </p:animEffect>
                                  </p:childTnLst>
                                </p:cTn>
                              </p:par>
                              <p:par>
                                <p:cTn id="51" presetID="23" presetClass="entr" presetSubtype="16" fill="hold" grpId="0" nodeType="withEffect">
                                  <p:stCondLst>
                                    <p:cond delay="200"/>
                                  </p:stCondLst>
                                  <p:childTnLst>
                                    <p:set>
                                      <p:cBhvr>
                                        <p:cTn id="52" dur="1" fill="hold">
                                          <p:stCondLst>
                                            <p:cond delay="0"/>
                                          </p:stCondLst>
                                        </p:cTn>
                                        <p:tgtEl>
                                          <p:spTgt spid="30">
                                            <p:txEl>
                                              <p:pRg st="0" end="0"/>
                                            </p:txEl>
                                          </p:spTgt>
                                        </p:tgtEl>
                                        <p:attrNameLst>
                                          <p:attrName>style.visibility</p:attrName>
                                        </p:attrNameLst>
                                      </p:cBhvr>
                                      <p:to>
                                        <p:strVal val="visible"/>
                                      </p:to>
                                    </p:set>
                                    <p:anim calcmode="lin" valueType="num">
                                      <p:cBhvr>
                                        <p:cTn id="5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30">
                                            <p:txEl>
                                              <p:pRg st="0" end="0"/>
                                            </p:txEl>
                                          </p:spTgt>
                                        </p:tgtEl>
                                        <p:attrNameLst>
                                          <p:attrName>ppt_h</p:attrName>
                                        </p:attrNameLst>
                                      </p:cBhvr>
                                      <p:tavLst>
                                        <p:tav tm="0">
                                          <p:val>
                                            <p:fltVal val="0"/>
                                          </p:val>
                                        </p:tav>
                                        <p:tav tm="100000">
                                          <p:val>
                                            <p:strVal val="#ppt_h"/>
                                          </p:val>
                                        </p:tav>
                                      </p:tavLst>
                                    </p:anim>
                                  </p:childTnLst>
                                </p:cTn>
                              </p:par>
                              <p:par>
                                <p:cTn id="55" presetID="53" presetClass="entr" presetSubtype="16" fill="hold" grpId="0" nodeType="withEffect">
                                  <p:stCondLst>
                                    <p:cond delay="200"/>
                                  </p:stCondLst>
                                  <p:childTnLst>
                                    <p:set>
                                      <p:cBhvr>
                                        <p:cTn id="56" dur="1" fill="hold">
                                          <p:stCondLst>
                                            <p:cond delay="0"/>
                                          </p:stCondLst>
                                        </p:cTn>
                                        <p:tgtEl>
                                          <p:spTgt spid="31"/>
                                        </p:tgtEl>
                                        <p:attrNameLst>
                                          <p:attrName>style.visibility</p:attrName>
                                        </p:attrNameLst>
                                      </p:cBhvr>
                                      <p:to>
                                        <p:strVal val="visible"/>
                                      </p:to>
                                    </p:set>
                                    <p:anim calcmode="lin" valueType="num">
                                      <p:cBhvr>
                                        <p:cTn id="57" dur="500" fill="hold"/>
                                        <p:tgtEl>
                                          <p:spTgt spid="31"/>
                                        </p:tgtEl>
                                        <p:attrNameLst>
                                          <p:attrName>ppt_w</p:attrName>
                                        </p:attrNameLst>
                                      </p:cBhvr>
                                      <p:tavLst>
                                        <p:tav tm="0">
                                          <p:val>
                                            <p:fltVal val="0"/>
                                          </p:val>
                                        </p:tav>
                                        <p:tav tm="100000">
                                          <p:val>
                                            <p:strVal val="#ppt_w"/>
                                          </p:val>
                                        </p:tav>
                                      </p:tavLst>
                                    </p:anim>
                                    <p:anim calcmode="lin" valueType="num">
                                      <p:cBhvr>
                                        <p:cTn id="58" dur="500" fill="hold"/>
                                        <p:tgtEl>
                                          <p:spTgt spid="31"/>
                                        </p:tgtEl>
                                        <p:attrNameLst>
                                          <p:attrName>ppt_h</p:attrName>
                                        </p:attrNameLst>
                                      </p:cBhvr>
                                      <p:tavLst>
                                        <p:tav tm="0">
                                          <p:val>
                                            <p:fltVal val="0"/>
                                          </p:val>
                                        </p:tav>
                                        <p:tav tm="100000">
                                          <p:val>
                                            <p:strVal val="#ppt_h"/>
                                          </p:val>
                                        </p:tav>
                                      </p:tavLst>
                                    </p:anim>
                                    <p:animEffect transition="in" filter="fade">
                                      <p:cBhvr>
                                        <p:cTn id="59" dur="500"/>
                                        <p:tgtEl>
                                          <p:spTgt spid="31"/>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32">
                                            <p:txEl>
                                              <p:pRg st="0" end="0"/>
                                            </p:txEl>
                                          </p:spTgt>
                                        </p:tgtEl>
                                        <p:attrNameLst>
                                          <p:attrName>style.visibility</p:attrName>
                                        </p:attrNameLst>
                                      </p:cBhvr>
                                      <p:to>
                                        <p:strVal val="visible"/>
                                      </p:to>
                                    </p:set>
                                    <p:anim calcmode="lin" valueType="num">
                                      <p:cBhvr>
                                        <p:cTn id="62"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32">
                                            <p:txEl>
                                              <p:pRg st="0" end="0"/>
                                            </p:txEl>
                                          </p:spTgt>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p:cTn id="67"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33">
                                            <p:txEl>
                                              <p:pRg st="0" end="0"/>
                                            </p:txEl>
                                          </p:spTgt>
                                        </p:tgtEl>
                                      </p:cBhvr>
                                    </p:animEffect>
                                  </p:childTnLst>
                                </p:cTn>
                              </p:par>
                              <p:par>
                                <p:cTn id="70" presetID="23" presetClass="entr" presetSubtype="16" fill="hold" grpId="0" nodeType="withEffect">
                                  <p:stCondLst>
                                    <p:cond delay="200"/>
                                  </p:stCondLst>
                                  <p:childTnLst>
                                    <p:set>
                                      <p:cBhvr>
                                        <p:cTn id="71" dur="1" fill="hold">
                                          <p:stCondLst>
                                            <p:cond delay="0"/>
                                          </p:stCondLst>
                                        </p:cTn>
                                        <p:tgtEl>
                                          <p:spTgt spid="34">
                                            <p:txEl>
                                              <p:pRg st="0" end="0"/>
                                            </p:txEl>
                                          </p:spTgt>
                                        </p:tgtEl>
                                        <p:attrNameLst>
                                          <p:attrName>style.visibility</p:attrName>
                                        </p:attrNameLst>
                                      </p:cBhvr>
                                      <p:to>
                                        <p:strVal val="visible"/>
                                      </p:to>
                                    </p:set>
                                    <p:anim calcmode="lin" valueType="num">
                                      <p:cBhvr>
                                        <p:cTn id="72"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34">
                                            <p:txEl>
                                              <p:pRg st="0" end="0"/>
                                            </p:txEl>
                                          </p:spTgt>
                                        </p:tgtEl>
                                        <p:attrNameLst>
                                          <p:attrName>ppt_h</p:attrName>
                                        </p:attrNameLst>
                                      </p:cBhvr>
                                      <p:tavLst>
                                        <p:tav tm="0">
                                          <p:val>
                                            <p:fltVal val="0"/>
                                          </p:val>
                                        </p:tav>
                                        <p:tav tm="100000">
                                          <p:val>
                                            <p:strVal val="#ppt_h"/>
                                          </p:val>
                                        </p:tav>
                                      </p:tavLst>
                                    </p:anim>
                                  </p:childTnLst>
                                </p:cTn>
                              </p:par>
                              <p:par>
                                <p:cTn id="74" presetID="53" presetClass="entr" presetSubtype="16" fill="hold" grpId="0" nodeType="withEffect">
                                  <p:stCondLst>
                                    <p:cond delay="200"/>
                                  </p:stCondLst>
                                  <p:childTnLst>
                                    <p:set>
                                      <p:cBhvr>
                                        <p:cTn id="75" dur="1" fill="hold">
                                          <p:stCondLst>
                                            <p:cond delay="0"/>
                                          </p:stCondLst>
                                        </p:cTn>
                                        <p:tgtEl>
                                          <p:spTgt spid="35"/>
                                        </p:tgtEl>
                                        <p:attrNameLst>
                                          <p:attrName>style.visibility</p:attrName>
                                        </p:attrNameLst>
                                      </p:cBhvr>
                                      <p:to>
                                        <p:strVal val="visible"/>
                                      </p:to>
                                    </p:set>
                                    <p:anim calcmode="lin" valueType="num">
                                      <p:cBhvr>
                                        <p:cTn id="76" dur="500" fill="hold"/>
                                        <p:tgtEl>
                                          <p:spTgt spid="35"/>
                                        </p:tgtEl>
                                        <p:attrNameLst>
                                          <p:attrName>ppt_w</p:attrName>
                                        </p:attrNameLst>
                                      </p:cBhvr>
                                      <p:tavLst>
                                        <p:tav tm="0">
                                          <p:val>
                                            <p:fltVal val="0"/>
                                          </p:val>
                                        </p:tav>
                                        <p:tav tm="100000">
                                          <p:val>
                                            <p:strVal val="#ppt_w"/>
                                          </p:val>
                                        </p:tav>
                                      </p:tavLst>
                                    </p:anim>
                                    <p:anim calcmode="lin" valueType="num">
                                      <p:cBhvr>
                                        <p:cTn id="77" dur="500" fill="hold"/>
                                        <p:tgtEl>
                                          <p:spTgt spid="35"/>
                                        </p:tgtEl>
                                        <p:attrNameLst>
                                          <p:attrName>ppt_h</p:attrName>
                                        </p:attrNameLst>
                                      </p:cBhvr>
                                      <p:tavLst>
                                        <p:tav tm="0">
                                          <p:val>
                                            <p:fltVal val="0"/>
                                          </p:val>
                                        </p:tav>
                                        <p:tav tm="100000">
                                          <p:val>
                                            <p:strVal val="#ppt_h"/>
                                          </p:val>
                                        </p:tav>
                                      </p:tavLst>
                                    </p:anim>
                                    <p:animEffect transition="in" filter="fade">
                                      <p:cBhvr>
                                        <p:cTn id="78" dur="500"/>
                                        <p:tgtEl>
                                          <p:spTgt spid="35"/>
                                        </p:tgtEl>
                                      </p:cBhvr>
                                    </p:animEffect>
                                  </p:childTnLst>
                                </p:cTn>
                              </p:par>
                              <p:par>
                                <p:cTn id="79" presetID="53" presetClass="entr" presetSubtype="16" fill="hold" grpId="0" nodeType="withEffect">
                                  <p:stCondLst>
                                    <p:cond delay="200"/>
                                  </p:stCondLst>
                                  <p:childTnLst>
                                    <p:set>
                                      <p:cBhvr>
                                        <p:cTn id="80" dur="1" fill="hold">
                                          <p:stCondLst>
                                            <p:cond delay="0"/>
                                          </p:stCondLst>
                                        </p:cTn>
                                        <p:tgtEl>
                                          <p:spTgt spid="36">
                                            <p:txEl>
                                              <p:pRg st="0" end="0"/>
                                            </p:txEl>
                                          </p:spTgt>
                                        </p:tgtEl>
                                        <p:attrNameLst>
                                          <p:attrName>style.visibility</p:attrName>
                                        </p:attrNameLst>
                                      </p:cBhvr>
                                      <p:to>
                                        <p:strVal val="visible"/>
                                      </p:to>
                                    </p:set>
                                    <p:anim calcmode="lin" valueType="num">
                                      <p:cBhvr>
                                        <p:cTn id="81"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83"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53" presetClass="entr" presetSubtype="16"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build="p">
        <p:tmplLst>
          <p:tmpl lvl="1">
            <p:tnLst>
              <p:par>
                <p:cTn presetID="23" presetClass="entr" presetSubtype="16"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childTnLst>
                </p:cTn>
              </p:par>
            </p:tnLst>
          </p:tmpl>
        </p:tmplLst>
      </p:bldP>
      <p:bldP spid="23" grpId="0" animBg="1"/>
      <p:bldP spid="24" grpId="0" build="p">
        <p:tmplLst>
          <p:tmpl lvl="1">
            <p:tnLst>
              <p:par>
                <p:cTn presetID="5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build="p">
        <p:tmplLst>
          <p:tmpl lvl="1">
            <p:tnLst>
              <p:par>
                <p:cTn presetID="53" presetClass="entr" presetSubtype="16"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23" presetClass="entr" presetSubtype="16"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childTnLst>
                </p:cTn>
              </p:par>
            </p:tnLst>
          </p:tmpl>
        </p:tmplLst>
      </p:bldP>
      <p:bldP spid="27" grpId="0" animBg="1"/>
      <p:bldP spid="28" grpId="0" build="p">
        <p:tmplLst>
          <p:tmpl lvl="1">
            <p:tnLst>
              <p:par>
                <p:cTn presetID="53" presetClass="entr" presetSubtype="16"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29" grpId="0" build="p">
        <p:tmplLst>
          <p:tmpl lvl="1">
            <p:tnLst>
              <p:par>
                <p:cTn presetID="53" presetClass="entr" presetSubtype="16"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2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childTnLst>
                </p:cTn>
              </p:par>
            </p:tnLst>
          </p:tmpl>
        </p:tmplLst>
      </p:bldP>
      <p:bldP spid="31" grpId="0" animBg="1"/>
      <p:bldP spid="32" grpId="0" build="p">
        <p:tmplLst>
          <p:tmpl lvl="1">
            <p:tnLst>
              <p:par>
                <p:cTn presetID="5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23" presetClass="entr" presetSubtype="16"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childTnLst>
                </p:cTn>
              </p:par>
            </p:tnLst>
          </p:tmpl>
        </p:tmplLst>
      </p:bldP>
      <p:bldP spid="35" grpId="0" animBg="1"/>
      <p:bldP spid="36" grpId="0" build="p">
        <p:tmplLst>
          <p:tmpl lvl="1">
            <p:tnLst>
              <p:par>
                <p:cTn presetID="53" presetClass="entr" presetSubtype="16"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p:cNvGrpSpPr/>
          <p:nvPr/>
        </p:nvGrpSpPr>
        <p:grpSpPr>
          <a:xfrm flipH="1">
            <a:off x="5155535" y="3765465"/>
            <a:ext cx="1613003" cy="1227831"/>
            <a:chOff x="4250639" y="3537480"/>
            <a:chExt cx="1529450" cy="1164230"/>
          </a:xfrm>
        </p:grpSpPr>
        <p:sp>
          <p:nvSpPr>
            <p:cNvPr id="22" name="Freeform 21"/>
            <p:cNvSpPr>
              <a:spLocks/>
            </p:cNvSpPr>
            <p:nvPr/>
          </p:nvSpPr>
          <p:spPr bwMode="auto">
            <a:xfrm>
              <a:off x="4250639" y="3537480"/>
              <a:ext cx="1529450" cy="1164230"/>
            </a:xfrm>
            <a:custGeom>
              <a:avLst/>
              <a:gdLst>
                <a:gd name="T0" fmla="*/ 192 w 813"/>
                <a:gd name="T1" fmla="*/ 556 h 619"/>
                <a:gd name="T2" fmla="*/ 637 w 813"/>
                <a:gd name="T3" fmla="*/ 535 h 619"/>
                <a:gd name="T4" fmla="*/ 637 w 813"/>
                <a:gd name="T5" fmla="*/ 535 h 619"/>
                <a:gd name="T6" fmla="*/ 783 w 813"/>
                <a:gd name="T7" fmla="*/ 348 h 619"/>
                <a:gd name="T8" fmla="*/ 575 w 813"/>
                <a:gd name="T9" fmla="*/ 31 h 619"/>
                <a:gd name="T10" fmla="*/ 258 w 813"/>
                <a:gd name="T11" fmla="*/ 238 h 619"/>
                <a:gd name="T12" fmla="*/ 342 w 813"/>
                <a:gd name="T13" fmla="*/ 494 h 619"/>
                <a:gd name="T14" fmla="*/ 220 w 813"/>
                <a:gd name="T15" fmla="*/ 472 h 619"/>
                <a:gd name="T16" fmla="*/ 241 w 813"/>
                <a:gd name="T17" fmla="*/ 408 h 619"/>
                <a:gd name="T18" fmla="*/ 0 w 813"/>
                <a:gd name="T19" fmla="*/ 379 h 619"/>
                <a:gd name="T20" fmla="*/ 171 w 813"/>
                <a:gd name="T21" fmla="*/ 619 h 619"/>
                <a:gd name="T22" fmla="*/ 192 w 813"/>
                <a:gd name="T23" fmla="*/ 55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3" h="619">
                  <a:moveTo>
                    <a:pt x="192" y="556"/>
                  </a:moveTo>
                  <a:cubicBezTo>
                    <a:pt x="319" y="598"/>
                    <a:pt x="511" y="596"/>
                    <a:pt x="637" y="535"/>
                  </a:cubicBezTo>
                  <a:cubicBezTo>
                    <a:pt x="637" y="535"/>
                    <a:pt x="638" y="536"/>
                    <a:pt x="637" y="535"/>
                  </a:cubicBezTo>
                  <a:cubicBezTo>
                    <a:pt x="710" y="500"/>
                    <a:pt x="765" y="432"/>
                    <a:pt x="783" y="348"/>
                  </a:cubicBezTo>
                  <a:cubicBezTo>
                    <a:pt x="813" y="203"/>
                    <a:pt x="720" y="61"/>
                    <a:pt x="575" y="31"/>
                  </a:cubicBezTo>
                  <a:cubicBezTo>
                    <a:pt x="430" y="0"/>
                    <a:pt x="288" y="93"/>
                    <a:pt x="258" y="238"/>
                  </a:cubicBezTo>
                  <a:cubicBezTo>
                    <a:pt x="237" y="336"/>
                    <a:pt x="273" y="432"/>
                    <a:pt x="342" y="494"/>
                  </a:cubicBezTo>
                  <a:cubicBezTo>
                    <a:pt x="301" y="492"/>
                    <a:pt x="260" y="485"/>
                    <a:pt x="220" y="472"/>
                  </a:cubicBezTo>
                  <a:cubicBezTo>
                    <a:pt x="227" y="451"/>
                    <a:pt x="234" y="429"/>
                    <a:pt x="241" y="408"/>
                  </a:cubicBezTo>
                  <a:cubicBezTo>
                    <a:pt x="170" y="424"/>
                    <a:pt x="85" y="418"/>
                    <a:pt x="0" y="379"/>
                  </a:cubicBezTo>
                  <a:cubicBezTo>
                    <a:pt x="30" y="468"/>
                    <a:pt x="87" y="553"/>
                    <a:pt x="171" y="619"/>
                  </a:cubicBezTo>
                  <a:cubicBezTo>
                    <a:pt x="178" y="598"/>
                    <a:pt x="185" y="577"/>
                    <a:pt x="192" y="556"/>
                  </a:cubicBezTo>
                  <a:close/>
                </a:path>
              </a:pathLst>
            </a:custGeom>
            <a:solidFill>
              <a:schemeClr val="accent2"/>
            </a:solidFill>
            <a:ln>
              <a:noFill/>
            </a:ln>
          </p:spPr>
          <p:txBody>
            <a:bodyPr vert="horz" wrap="square" lIns="96435" tIns="48219" rIns="96435" bIns="48219"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Oval 22"/>
            <p:cNvSpPr/>
            <p:nvPr/>
          </p:nvSpPr>
          <p:spPr>
            <a:xfrm>
              <a:off x="4946647" y="3804569"/>
              <a:ext cx="551192" cy="55119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Shape 1849"/>
            <p:cNvSpPr/>
            <p:nvPr/>
          </p:nvSpPr>
          <p:spPr>
            <a:xfrm flipH="1">
              <a:off x="5071935" y="3959885"/>
              <a:ext cx="329565" cy="265088"/>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bg1"/>
            </a:solidFill>
            <a:ln w="12700" cap="flat">
              <a:noFill/>
              <a:miter lim="400000"/>
            </a:ln>
            <a:effectLst/>
          </p:spPr>
          <p:txBody>
            <a:bodyPr wrap="square" lIns="40181" tIns="40181" rIns="40181" bIns="40181" numCol="1" anchor="ctr">
              <a:noAutofit/>
            </a:bodyPr>
            <a:lstStyle/>
            <a:p>
              <a:pPr algn="just">
                <a:lnSpc>
                  <a:spcPct val="120000"/>
                </a:lnSpc>
                <a:spcBef>
                  <a:spcPts val="0"/>
                </a:spcBef>
                <a:spcAft>
                  <a:spcPts val="0"/>
                </a:spcAft>
                <a:defRPr sz="3200">
                  <a:solidFill>
                    <a:srgbClr val="FFFFFF"/>
                  </a:solidFill>
                  <a:latin typeface="Helvetica Light"/>
                  <a:ea typeface="Helvetica Light"/>
                  <a:cs typeface="Helvetica Light"/>
                  <a:sym typeface="Helvetica Light"/>
                </a:defRPr>
              </a:pPr>
              <a:endParaRPr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4" name="Group 43"/>
          <p:cNvGrpSpPr/>
          <p:nvPr/>
        </p:nvGrpSpPr>
        <p:grpSpPr>
          <a:xfrm>
            <a:off x="6586169" y="3413308"/>
            <a:ext cx="1476228" cy="1403911"/>
            <a:chOff x="6254758" y="3535584"/>
            <a:chExt cx="1399760" cy="1331188"/>
          </a:xfrm>
        </p:grpSpPr>
        <p:grpSp>
          <p:nvGrpSpPr>
            <p:cNvPr id="16" name="Group 15"/>
            <p:cNvGrpSpPr/>
            <p:nvPr/>
          </p:nvGrpSpPr>
          <p:grpSpPr>
            <a:xfrm flipH="1">
              <a:off x="6254758" y="3535584"/>
              <a:ext cx="1399760" cy="1331188"/>
              <a:chOff x="3023802" y="3203565"/>
              <a:chExt cx="1399760" cy="1331188"/>
            </a:xfrm>
          </p:grpSpPr>
          <p:sp>
            <p:nvSpPr>
              <p:cNvPr id="17" name="Freeform 20"/>
              <p:cNvSpPr>
                <a:spLocks/>
              </p:cNvSpPr>
              <p:nvPr/>
            </p:nvSpPr>
            <p:spPr bwMode="auto">
              <a:xfrm>
                <a:off x="3023802" y="3203565"/>
                <a:ext cx="1399760" cy="1331188"/>
              </a:xfrm>
              <a:custGeom>
                <a:avLst/>
                <a:gdLst>
                  <a:gd name="T0" fmla="*/ 66 w 745"/>
                  <a:gd name="T1" fmla="*/ 251 h 708"/>
                  <a:gd name="T2" fmla="*/ 284 w 745"/>
                  <a:gd name="T3" fmla="*/ 640 h 708"/>
                  <a:gd name="T4" fmla="*/ 284 w 745"/>
                  <a:gd name="T5" fmla="*/ 640 h 708"/>
                  <a:gd name="T6" fmla="*/ 517 w 745"/>
                  <a:gd name="T7" fmla="*/ 686 h 708"/>
                  <a:gd name="T8" fmla="*/ 707 w 745"/>
                  <a:gd name="T9" fmla="*/ 358 h 708"/>
                  <a:gd name="T10" fmla="*/ 379 w 745"/>
                  <a:gd name="T11" fmla="*/ 167 h 708"/>
                  <a:gd name="T12" fmla="*/ 189 w 745"/>
                  <a:gd name="T13" fmla="*/ 357 h 708"/>
                  <a:gd name="T14" fmla="*/ 154 w 745"/>
                  <a:gd name="T15" fmla="*/ 239 h 708"/>
                  <a:gd name="T16" fmla="*/ 220 w 745"/>
                  <a:gd name="T17" fmla="*/ 229 h 708"/>
                  <a:gd name="T18" fmla="*/ 138 w 745"/>
                  <a:gd name="T19" fmla="*/ 0 h 708"/>
                  <a:gd name="T20" fmla="*/ 0 w 745"/>
                  <a:gd name="T21" fmla="*/ 261 h 708"/>
                  <a:gd name="T22" fmla="*/ 66 w 745"/>
                  <a:gd name="T23" fmla="*/ 25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5" h="708">
                    <a:moveTo>
                      <a:pt x="66" y="251"/>
                    </a:moveTo>
                    <a:cubicBezTo>
                      <a:pt x="85" y="383"/>
                      <a:pt x="172" y="554"/>
                      <a:pt x="284" y="640"/>
                    </a:cubicBezTo>
                    <a:cubicBezTo>
                      <a:pt x="284" y="639"/>
                      <a:pt x="283" y="640"/>
                      <a:pt x="284" y="640"/>
                    </a:cubicBezTo>
                    <a:cubicBezTo>
                      <a:pt x="347" y="689"/>
                      <a:pt x="433" y="708"/>
                      <a:pt x="517" y="686"/>
                    </a:cubicBezTo>
                    <a:cubicBezTo>
                      <a:pt x="660" y="648"/>
                      <a:pt x="745" y="501"/>
                      <a:pt x="707" y="358"/>
                    </a:cubicBezTo>
                    <a:cubicBezTo>
                      <a:pt x="669" y="215"/>
                      <a:pt x="522" y="129"/>
                      <a:pt x="379" y="167"/>
                    </a:cubicBezTo>
                    <a:cubicBezTo>
                      <a:pt x="283" y="193"/>
                      <a:pt x="213" y="268"/>
                      <a:pt x="189" y="357"/>
                    </a:cubicBezTo>
                    <a:cubicBezTo>
                      <a:pt x="171" y="320"/>
                      <a:pt x="160" y="280"/>
                      <a:pt x="154" y="239"/>
                    </a:cubicBezTo>
                    <a:cubicBezTo>
                      <a:pt x="176" y="235"/>
                      <a:pt x="198" y="232"/>
                      <a:pt x="220" y="229"/>
                    </a:cubicBezTo>
                    <a:cubicBezTo>
                      <a:pt x="174" y="172"/>
                      <a:pt x="141" y="94"/>
                      <a:pt x="138" y="0"/>
                    </a:cubicBezTo>
                    <a:cubicBezTo>
                      <a:pt x="72" y="66"/>
                      <a:pt x="22" y="156"/>
                      <a:pt x="0" y="261"/>
                    </a:cubicBezTo>
                    <a:cubicBezTo>
                      <a:pt x="22" y="258"/>
                      <a:pt x="44" y="254"/>
                      <a:pt x="66" y="251"/>
                    </a:cubicBezTo>
                    <a:close/>
                  </a:path>
                </a:pathLst>
              </a:custGeom>
              <a:solidFill>
                <a:schemeClr val="accent3"/>
              </a:solidFill>
              <a:ln>
                <a:noFill/>
              </a:ln>
            </p:spPr>
            <p:txBody>
              <a:bodyPr vert="horz" wrap="square" lIns="96435" tIns="48219" rIns="96435" bIns="48219"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Oval 19"/>
              <p:cNvSpPr/>
              <p:nvPr/>
            </p:nvSpPr>
            <p:spPr>
              <a:xfrm>
                <a:off x="3596074" y="3732211"/>
                <a:ext cx="551192" cy="55119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3" name="Shape 2671"/>
            <p:cNvSpPr/>
            <p:nvPr/>
          </p:nvSpPr>
          <p:spPr>
            <a:xfrm>
              <a:off x="6705147" y="4201178"/>
              <a:ext cx="203005" cy="286010"/>
            </a:xfrm>
            <a:custGeom>
              <a:avLst/>
              <a:gdLst/>
              <a:ahLst/>
              <a:cxnLst>
                <a:cxn ang="0">
                  <a:pos x="wd2" y="hd2"/>
                </a:cxn>
                <a:cxn ang="5400000">
                  <a:pos x="wd2" y="hd2"/>
                </a:cxn>
                <a:cxn ang="10800000">
                  <a:pos x="wd2" y="hd2"/>
                </a:cxn>
                <a:cxn ang="16200000">
                  <a:pos x="wd2" y="hd2"/>
                </a:cxn>
              </a:cxnLst>
              <a:rect l="0" t="0" r="r" b="b"/>
              <a:pathLst>
                <a:path w="21543" h="21574" extrusionOk="0">
                  <a:moveTo>
                    <a:pt x="13864" y="16422"/>
                  </a:moveTo>
                  <a:cubicBezTo>
                    <a:pt x="13295" y="16782"/>
                    <a:pt x="12583" y="17013"/>
                    <a:pt x="11740" y="17115"/>
                  </a:cubicBezTo>
                  <a:lnTo>
                    <a:pt x="11752" y="18333"/>
                  </a:lnTo>
                  <a:lnTo>
                    <a:pt x="9908" y="18336"/>
                  </a:lnTo>
                  <a:lnTo>
                    <a:pt x="9897" y="17119"/>
                  </a:lnTo>
                  <a:cubicBezTo>
                    <a:pt x="9066" y="17021"/>
                    <a:pt x="8316" y="16773"/>
                    <a:pt x="7666" y="16391"/>
                  </a:cubicBezTo>
                  <a:cubicBezTo>
                    <a:pt x="6892" y="15916"/>
                    <a:pt x="6492" y="15369"/>
                    <a:pt x="6466" y="14757"/>
                  </a:cubicBezTo>
                  <a:lnTo>
                    <a:pt x="6503" y="14424"/>
                  </a:lnTo>
                  <a:lnTo>
                    <a:pt x="8292" y="14419"/>
                  </a:lnTo>
                  <a:lnTo>
                    <a:pt x="8298" y="14543"/>
                  </a:lnTo>
                  <a:cubicBezTo>
                    <a:pt x="8309" y="15050"/>
                    <a:pt x="8528" y="15427"/>
                    <a:pt x="8960" y="15694"/>
                  </a:cubicBezTo>
                  <a:cubicBezTo>
                    <a:pt x="9384" y="15964"/>
                    <a:pt x="10003" y="16098"/>
                    <a:pt x="10790" y="16098"/>
                  </a:cubicBezTo>
                  <a:cubicBezTo>
                    <a:pt x="11584" y="16093"/>
                    <a:pt x="12202" y="15951"/>
                    <a:pt x="12633" y="15680"/>
                  </a:cubicBezTo>
                  <a:cubicBezTo>
                    <a:pt x="13064" y="15409"/>
                    <a:pt x="13270" y="15036"/>
                    <a:pt x="13270" y="14552"/>
                  </a:cubicBezTo>
                  <a:cubicBezTo>
                    <a:pt x="13270" y="14153"/>
                    <a:pt x="13070" y="13842"/>
                    <a:pt x="12652" y="13606"/>
                  </a:cubicBezTo>
                  <a:cubicBezTo>
                    <a:pt x="12221" y="13367"/>
                    <a:pt x="11477" y="13158"/>
                    <a:pt x="10433" y="12985"/>
                  </a:cubicBezTo>
                  <a:cubicBezTo>
                    <a:pt x="9278" y="12794"/>
                    <a:pt x="8385" y="12496"/>
                    <a:pt x="7803" y="12110"/>
                  </a:cubicBezTo>
                  <a:cubicBezTo>
                    <a:pt x="7210" y="11710"/>
                    <a:pt x="6897" y="11199"/>
                    <a:pt x="6892" y="10591"/>
                  </a:cubicBezTo>
                  <a:cubicBezTo>
                    <a:pt x="6886" y="9899"/>
                    <a:pt x="7266" y="9321"/>
                    <a:pt x="8023" y="8877"/>
                  </a:cubicBezTo>
                  <a:cubicBezTo>
                    <a:pt x="8534" y="8574"/>
                    <a:pt x="9147" y="8376"/>
                    <a:pt x="9833" y="8282"/>
                  </a:cubicBezTo>
                  <a:lnTo>
                    <a:pt x="9822" y="7225"/>
                  </a:lnTo>
                  <a:lnTo>
                    <a:pt x="11665" y="7216"/>
                  </a:lnTo>
                  <a:lnTo>
                    <a:pt x="11671" y="8242"/>
                  </a:lnTo>
                  <a:cubicBezTo>
                    <a:pt x="12496" y="8322"/>
                    <a:pt x="13183" y="8527"/>
                    <a:pt x="13727" y="8841"/>
                  </a:cubicBezTo>
                  <a:cubicBezTo>
                    <a:pt x="14451" y="9272"/>
                    <a:pt x="14851" y="9867"/>
                    <a:pt x="14907" y="10617"/>
                  </a:cubicBezTo>
                  <a:lnTo>
                    <a:pt x="14914" y="10748"/>
                  </a:lnTo>
                  <a:lnTo>
                    <a:pt x="13114" y="10754"/>
                  </a:lnTo>
                  <a:lnTo>
                    <a:pt x="13089" y="10650"/>
                  </a:lnTo>
                  <a:cubicBezTo>
                    <a:pt x="13002" y="10183"/>
                    <a:pt x="12783" y="9832"/>
                    <a:pt x="12427" y="9610"/>
                  </a:cubicBezTo>
                  <a:cubicBezTo>
                    <a:pt x="12077" y="9392"/>
                    <a:pt x="11565" y="9277"/>
                    <a:pt x="10895" y="9282"/>
                  </a:cubicBezTo>
                  <a:cubicBezTo>
                    <a:pt x="10196" y="9282"/>
                    <a:pt x="9640" y="9401"/>
                    <a:pt x="9259" y="9632"/>
                  </a:cubicBezTo>
                  <a:cubicBezTo>
                    <a:pt x="8878" y="9858"/>
                    <a:pt x="8698" y="10160"/>
                    <a:pt x="8702" y="10572"/>
                  </a:cubicBezTo>
                  <a:cubicBezTo>
                    <a:pt x="8702" y="10924"/>
                    <a:pt x="8878" y="11204"/>
                    <a:pt x="9229" y="11408"/>
                  </a:cubicBezTo>
                  <a:cubicBezTo>
                    <a:pt x="9584" y="11621"/>
                    <a:pt x="10216" y="11808"/>
                    <a:pt x="11115" y="11954"/>
                  </a:cubicBezTo>
                  <a:cubicBezTo>
                    <a:pt x="12421" y="12172"/>
                    <a:pt x="13414" y="12492"/>
                    <a:pt x="14076" y="12914"/>
                  </a:cubicBezTo>
                  <a:cubicBezTo>
                    <a:pt x="14732" y="13335"/>
                    <a:pt x="15076" y="13877"/>
                    <a:pt x="15076" y="14521"/>
                  </a:cubicBezTo>
                  <a:cubicBezTo>
                    <a:pt x="15082" y="15289"/>
                    <a:pt x="14676" y="15929"/>
                    <a:pt x="13864" y="16422"/>
                  </a:cubicBezTo>
                  <a:cubicBezTo>
                    <a:pt x="13864" y="16422"/>
                    <a:pt x="13864" y="16422"/>
                    <a:pt x="13864" y="16422"/>
                  </a:cubicBezTo>
                  <a:close/>
                  <a:moveTo>
                    <a:pt x="13995" y="4271"/>
                  </a:moveTo>
                  <a:lnTo>
                    <a:pt x="13995" y="4298"/>
                  </a:lnTo>
                  <a:lnTo>
                    <a:pt x="7161" y="4325"/>
                  </a:lnTo>
                  <a:lnTo>
                    <a:pt x="7372" y="4045"/>
                  </a:lnTo>
                  <a:lnTo>
                    <a:pt x="7754" y="3756"/>
                  </a:lnTo>
                  <a:lnTo>
                    <a:pt x="13245" y="3739"/>
                  </a:lnTo>
                  <a:lnTo>
                    <a:pt x="14789" y="0"/>
                  </a:lnTo>
                  <a:lnTo>
                    <a:pt x="6535" y="31"/>
                  </a:lnTo>
                  <a:lnTo>
                    <a:pt x="7722" y="3668"/>
                  </a:lnTo>
                  <a:cubicBezTo>
                    <a:pt x="6866" y="2984"/>
                    <a:pt x="4761" y="1540"/>
                    <a:pt x="2855" y="2042"/>
                  </a:cubicBezTo>
                  <a:lnTo>
                    <a:pt x="3061" y="2446"/>
                  </a:lnTo>
                  <a:cubicBezTo>
                    <a:pt x="4687" y="2020"/>
                    <a:pt x="6673" y="3472"/>
                    <a:pt x="7372" y="4045"/>
                  </a:cubicBezTo>
                  <a:cubicBezTo>
                    <a:pt x="6210" y="4348"/>
                    <a:pt x="4699" y="4569"/>
                    <a:pt x="3805" y="4001"/>
                  </a:cubicBezTo>
                  <a:lnTo>
                    <a:pt x="3399" y="4329"/>
                  </a:lnTo>
                  <a:cubicBezTo>
                    <a:pt x="3930" y="4667"/>
                    <a:pt x="4605" y="4783"/>
                    <a:pt x="5310" y="4783"/>
                  </a:cubicBezTo>
                  <a:cubicBezTo>
                    <a:pt x="5729" y="4783"/>
                    <a:pt x="6155" y="4734"/>
                    <a:pt x="6566" y="4667"/>
                  </a:cubicBezTo>
                  <a:cubicBezTo>
                    <a:pt x="2687" y="6563"/>
                    <a:pt x="-26" y="10769"/>
                    <a:pt x="0" y="13957"/>
                  </a:cubicBezTo>
                  <a:cubicBezTo>
                    <a:pt x="32" y="18189"/>
                    <a:pt x="4886" y="21600"/>
                    <a:pt x="10828" y="21573"/>
                  </a:cubicBezTo>
                  <a:cubicBezTo>
                    <a:pt x="16782" y="21556"/>
                    <a:pt x="21574" y="18105"/>
                    <a:pt x="21543" y="13877"/>
                  </a:cubicBezTo>
                  <a:cubicBezTo>
                    <a:pt x="21518" y="10468"/>
                    <a:pt x="18344" y="5897"/>
                    <a:pt x="13995" y="4271"/>
                  </a:cubicBezTo>
                  <a:cubicBezTo>
                    <a:pt x="13995" y="4271"/>
                    <a:pt x="13995" y="4271"/>
                    <a:pt x="13995" y="4271"/>
                  </a:cubicBezTo>
                  <a:close/>
                </a:path>
              </a:pathLst>
            </a:custGeom>
            <a:solidFill>
              <a:schemeClr val="bg1"/>
            </a:solidFill>
            <a:ln w="12700" cap="flat">
              <a:noFill/>
              <a:miter lim="400000"/>
            </a:ln>
            <a:effectLst/>
          </p:spPr>
          <p:txBody>
            <a:bodyPr wrap="square" lIns="40181" tIns="40181" rIns="40181" bIns="40181" numCol="1" anchor="ctr">
              <a:noAutofit/>
            </a:bodyPr>
            <a:lstStyle/>
            <a:p>
              <a:pPr algn="just">
                <a:lnSpc>
                  <a:spcPct val="120000"/>
                </a:lnSpc>
                <a:spcBef>
                  <a:spcPts val="0"/>
                </a:spcBef>
                <a:spcAft>
                  <a:spcPts val="0"/>
                </a:spcAft>
                <a:defRPr sz="3200">
                  <a:solidFill>
                    <a:srgbClr val="FFFFFF"/>
                  </a:solidFill>
                  <a:latin typeface="Helvetica Light"/>
                  <a:ea typeface="Helvetica Light"/>
                  <a:cs typeface="Helvetica Light"/>
                  <a:sym typeface="Helvetica Light"/>
                </a:defRPr>
              </a:pPr>
              <a:endParaRPr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6" name="Group 45"/>
          <p:cNvGrpSpPr/>
          <p:nvPr/>
        </p:nvGrpSpPr>
        <p:grpSpPr>
          <a:xfrm>
            <a:off x="4768792" y="2370986"/>
            <a:ext cx="1183812" cy="1649163"/>
            <a:chOff x="4531519" y="2547255"/>
            <a:chExt cx="1122491" cy="1563736"/>
          </a:xfrm>
        </p:grpSpPr>
        <p:grpSp>
          <p:nvGrpSpPr>
            <p:cNvPr id="25" name="Group 24"/>
            <p:cNvGrpSpPr/>
            <p:nvPr/>
          </p:nvGrpSpPr>
          <p:grpSpPr>
            <a:xfrm flipH="1">
              <a:off x="4531519" y="2547255"/>
              <a:ext cx="1122491" cy="1563736"/>
              <a:chOff x="5024310" y="2215236"/>
              <a:chExt cx="1122491" cy="1563736"/>
            </a:xfrm>
          </p:grpSpPr>
          <p:sp>
            <p:nvSpPr>
              <p:cNvPr id="26" name="Freeform 22"/>
              <p:cNvSpPr>
                <a:spLocks/>
              </p:cNvSpPr>
              <p:nvPr/>
            </p:nvSpPr>
            <p:spPr bwMode="auto">
              <a:xfrm>
                <a:off x="5024310" y="2215236"/>
                <a:ext cx="1122491" cy="1563736"/>
              </a:xfrm>
              <a:custGeom>
                <a:avLst/>
                <a:gdLst>
                  <a:gd name="T0" fmla="*/ 477 w 597"/>
                  <a:gd name="T1" fmla="*/ 690 h 831"/>
                  <a:gd name="T2" fmla="*/ 570 w 597"/>
                  <a:gd name="T3" fmla="*/ 255 h 831"/>
                  <a:gd name="T4" fmla="*/ 570 w 597"/>
                  <a:gd name="T5" fmla="*/ 255 h 831"/>
                  <a:gd name="T6" fmla="*/ 426 w 597"/>
                  <a:gd name="T7" fmla="*/ 66 h 831"/>
                  <a:gd name="T8" fmla="*/ 66 w 597"/>
                  <a:gd name="T9" fmla="*/ 186 h 831"/>
                  <a:gd name="T10" fmla="*/ 186 w 597"/>
                  <a:gd name="T11" fmla="*/ 546 h 831"/>
                  <a:gd name="T12" fmla="*/ 454 w 597"/>
                  <a:gd name="T13" fmla="*/ 529 h 831"/>
                  <a:gd name="T14" fmla="*/ 402 w 597"/>
                  <a:gd name="T15" fmla="*/ 642 h 831"/>
                  <a:gd name="T16" fmla="*/ 346 w 597"/>
                  <a:gd name="T17" fmla="*/ 605 h 831"/>
                  <a:gd name="T18" fmla="*/ 256 w 597"/>
                  <a:gd name="T19" fmla="*/ 831 h 831"/>
                  <a:gd name="T20" fmla="*/ 532 w 597"/>
                  <a:gd name="T21" fmla="*/ 727 h 831"/>
                  <a:gd name="T22" fmla="*/ 477 w 597"/>
                  <a:gd name="T23" fmla="*/ 690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7" h="831">
                    <a:moveTo>
                      <a:pt x="477" y="690"/>
                    </a:moveTo>
                    <a:cubicBezTo>
                      <a:pt x="550" y="578"/>
                      <a:pt x="597" y="392"/>
                      <a:pt x="570" y="255"/>
                    </a:cubicBezTo>
                    <a:cubicBezTo>
                      <a:pt x="569" y="255"/>
                      <a:pt x="571" y="254"/>
                      <a:pt x="570" y="255"/>
                    </a:cubicBezTo>
                    <a:cubicBezTo>
                      <a:pt x="554" y="176"/>
                      <a:pt x="503" y="105"/>
                      <a:pt x="426" y="66"/>
                    </a:cubicBezTo>
                    <a:cubicBezTo>
                      <a:pt x="293" y="0"/>
                      <a:pt x="132" y="54"/>
                      <a:pt x="66" y="186"/>
                    </a:cubicBezTo>
                    <a:cubicBezTo>
                      <a:pt x="0" y="319"/>
                      <a:pt x="54" y="480"/>
                      <a:pt x="186" y="546"/>
                    </a:cubicBezTo>
                    <a:cubicBezTo>
                      <a:pt x="275" y="590"/>
                      <a:pt x="377" y="581"/>
                      <a:pt x="454" y="529"/>
                    </a:cubicBezTo>
                    <a:cubicBezTo>
                      <a:pt x="442" y="569"/>
                      <a:pt x="425" y="607"/>
                      <a:pt x="402" y="642"/>
                    </a:cubicBezTo>
                    <a:cubicBezTo>
                      <a:pt x="383" y="630"/>
                      <a:pt x="365" y="617"/>
                      <a:pt x="346" y="605"/>
                    </a:cubicBezTo>
                    <a:cubicBezTo>
                      <a:pt x="343" y="678"/>
                      <a:pt x="316" y="759"/>
                      <a:pt x="256" y="831"/>
                    </a:cubicBezTo>
                    <a:cubicBezTo>
                      <a:pt x="350" y="825"/>
                      <a:pt x="446" y="791"/>
                      <a:pt x="532" y="727"/>
                    </a:cubicBezTo>
                    <a:cubicBezTo>
                      <a:pt x="514" y="715"/>
                      <a:pt x="495" y="702"/>
                      <a:pt x="477" y="690"/>
                    </a:cubicBezTo>
                    <a:close/>
                  </a:path>
                </a:pathLst>
              </a:custGeom>
              <a:solidFill>
                <a:schemeClr val="accent1"/>
              </a:solidFill>
              <a:ln>
                <a:noFill/>
              </a:ln>
            </p:spPr>
            <p:txBody>
              <a:bodyPr vert="horz" wrap="square" lIns="96435" tIns="48219" rIns="96435" bIns="48219"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Oval 26"/>
              <p:cNvSpPr/>
              <p:nvPr/>
            </p:nvSpPr>
            <p:spPr>
              <a:xfrm>
                <a:off x="5318921" y="2519887"/>
                <a:ext cx="551192" cy="55119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5" name="AutoShape 24"/>
            <p:cNvSpPr>
              <a:spLocks/>
            </p:cNvSpPr>
            <p:nvPr/>
          </p:nvSpPr>
          <p:spPr bwMode="auto">
            <a:xfrm>
              <a:off x="4943243" y="2987043"/>
              <a:ext cx="281119" cy="280917"/>
            </a:xfrm>
            <a:custGeom>
              <a:avLst/>
              <a:gdLst>
                <a:gd name="T0" fmla="*/ 16823 w 19689"/>
                <a:gd name="T1" fmla="*/ 2867 h 19689"/>
                <a:gd name="T2" fmla="*/ 2867 w 19689"/>
                <a:gd name="T3" fmla="*/ 2867 h 19689"/>
                <a:gd name="T4" fmla="*/ 2867 w 19689"/>
                <a:gd name="T5" fmla="*/ 16823 h 19689"/>
                <a:gd name="T6" fmla="*/ 16823 w 19689"/>
                <a:gd name="T7" fmla="*/ 16823 h 19689"/>
                <a:gd name="T8" fmla="*/ 16823 w 19689"/>
                <a:gd name="T9" fmla="*/ 2867 h 19689"/>
                <a:gd name="T10" fmla="*/ 11507 w 19689"/>
                <a:gd name="T11" fmla="*/ 12670 h 19689"/>
                <a:gd name="T12" fmla="*/ 6522 w 19689"/>
                <a:gd name="T13" fmla="*/ 15494 h 19689"/>
                <a:gd name="T14" fmla="*/ 6522 w 19689"/>
                <a:gd name="T15" fmla="*/ 9845 h 19689"/>
                <a:gd name="T16" fmla="*/ 6522 w 19689"/>
                <a:gd name="T17" fmla="*/ 4030 h 19689"/>
                <a:gd name="T18" fmla="*/ 11507 w 19689"/>
                <a:gd name="T19" fmla="*/ 7020 h 19689"/>
                <a:gd name="T20" fmla="*/ 16325 w 19689"/>
                <a:gd name="T21" fmla="*/ 9845 h 19689"/>
                <a:gd name="T22" fmla="*/ 11507 w 19689"/>
                <a:gd name="T23" fmla="*/ 12670 h 19689"/>
                <a:gd name="T24" fmla="*/ 11507 w 19689"/>
                <a:gd name="T25" fmla="*/ 12670 h 19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89" h="19689">
                  <a:moveTo>
                    <a:pt x="16823" y="2867"/>
                  </a:moveTo>
                  <a:cubicBezTo>
                    <a:pt x="12836" y="-955"/>
                    <a:pt x="6688" y="-955"/>
                    <a:pt x="2867" y="2867"/>
                  </a:cubicBezTo>
                  <a:cubicBezTo>
                    <a:pt x="-955" y="6688"/>
                    <a:pt x="-955" y="13002"/>
                    <a:pt x="2867" y="16823"/>
                  </a:cubicBezTo>
                  <a:cubicBezTo>
                    <a:pt x="6688" y="20645"/>
                    <a:pt x="12836" y="20645"/>
                    <a:pt x="16823" y="16823"/>
                  </a:cubicBezTo>
                  <a:cubicBezTo>
                    <a:pt x="20645" y="13002"/>
                    <a:pt x="20645" y="6688"/>
                    <a:pt x="16823" y="2867"/>
                  </a:cubicBezTo>
                  <a:close/>
                  <a:moveTo>
                    <a:pt x="11507" y="12670"/>
                  </a:moveTo>
                  <a:cubicBezTo>
                    <a:pt x="6522" y="15494"/>
                    <a:pt x="6522" y="15494"/>
                    <a:pt x="6522" y="15494"/>
                  </a:cubicBezTo>
                  <a:cubicBezTo>
                    <a:pt x="6522" y="9845"/>
                    <a:pt x="6522" y="9845"/>
                    <a:pt x="6522" y="9845"/>
                  </a:cubicBezTo>
                  <a:cubicBezTo>
                    <a:pt x="6522" y="4030"/>
                    <a:pt x="6522" y="4030"/>
                    <a:pt x="6522" y="4030"/>
                  </a:cubicBezTo>
                  <a:cubicBezTo>
                    <a:pt x="11507" y="7020"/>
                    <a:pt x="11507" y="7020"/>
                    <a:pt x="11507" y="7020"/>
                  </a:cubicBezTo>
                  <a:cubicBezTo>
                    <a:pt x="16325" y="9845"/>
                    <a:pt x="16325" y="9845"/>
                    <a:pt x="16325" y="9845"/>
                  </a:cubicBezTo>
                  <a:lnTo>
                    <a:pt x="11507" y="12670"/>
                  </a:lnTo>
                  <a:close/>
                  <a:moveTo>
                    <a:pt x="11507" y="12670"/>
                  </a:moveTo>
                </a:path>
              </a:pathLst>
            </a:custGeom>
            <a:solidFill>
              <a:schemeClr val="bg1"/>
            </a:solidFill>
            <a:ln>
              <a:noFill/>
            </a:ln>
            <a:extLst/>
          </p:spPr>
          <p:txBody>
            <a:bodyPr lIns="0" tIns="0" rIns="0" bIns="0"/>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8" name="Group 47"/>
          <p:cNvGrpSpPr/>
          <p:nvPr/>
        </p:nvGrpSpPr>
        <p:grpSpPr>
          <a:xfrm>
            <a:off x="5334757" y="1608505"/>
            <a:ext cx="1608287" cy="1135076"/>
            <a:chOff x="5068168" y="1824270"/>
            <a:chExt cx="1524978" cy="1076279"/>
          </a:xfrm>
        </p:grpSpPr>
        <p:grpSp>
          <p:nvGrpSpPr>
            <p:cNvPr id="29" name="Group 28"/>
            <p:cNvGrpSpPr/>
            <p:nvPr/>
          </p:nvGrpSpPr>
          <p:grpSpPr>
            <a:xfrm flipH="1">
              <a:off x="5068168" y="1824270"/>
              <a:ext cx="1524978" cy="1076279"/>
              <a:chOff x="4085174" y="1492251"/>
              <a:chExt cx="1524978" cy="1076279"/>
            </a:xfrm>
          </p:grpSpPr>
          <p:sp>
            <p:nvSpPr>
              <p:cNvPr id="30" name="Freeform 23"/>
              <p:cNvSpPr>
                <a:spLocks/>
              </p:cNvSpPr>
              <p:nvPr/>
            </p:nvSpPr>
            <p:spPr bwMode="auto">
              <a:xfrm>
                <a:off x="4085174" y="1492251"/>
                <a:ext cx="1524978" cy="1076279"/>
              </a:xfrm>
              <a:custGeom>
                <a:avLst/>
                <a:gdLst>
                  <a:gd name="T0" fmla="*/ 714 w 811"/>
                  <a:gd name="T1" fmla="*/ 209 h 573"/>
                  <a:gd name="T2" fmla="*/ 318 w 811"/>
                  <a:gd name="T3" fmla="*/ 6 h 573"/>
                  <a:gd name="T4" fmla="*/ 318 w 811"/>
                  <a:gd name="T5" fmla="*/ 6 h 573"/>
                  <a:gd name="T6" fmla="*/ 98 w 811"/>
                  <a:gd name="T7" fmla="*/ 97 h 573"/>
                  <a:gd name="T8" fmla="*/ 121 w 811"/>
                  <a:gd name="T9" fmla="*/ 475 h 573"/>
                  <a:gd name="T10" fmla="*/ 500 w 811"/>
                  <a:gd name="T11" fmla="*/ 452 h 573"/>
                  <a:gd name="T12" fmla="*/ 553 w 811"/>
                  <a:gd name="T13" fmla="*/ 189 h 573"/>
                  <a:gd name="T14" fmla="*/ 648 w 811"/>
                  <a:gd name="T15" fmla="*/ 268 h 573"/>
                  <a:gd name="T16" fmla="*/ 598 w 811"/>
                  <a:gd name="T17" fmla="*/ 313 h 573"/>
                  <a:gd name="T18" fmla="*/ 793 w 811"/>
                  <a:gd name="T19" fmla="*/ 458 h 573"/>
                  <a:gd name="T20" fmla="*/ 764 w 811"/>
                  <a:gd name="T21" fmla="*/ 164 h 573"/>
                  <a:gd name="T22" fmla="*/ 714 w 811"/>
                  <a:gd name="T23" fmla="*/ 20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1" h="573">
                    <a:moveTo>
                      <a:pt x="714" y="209"/>
                    </a:moveTo>
                    <a:cubicBezTo>
                      <a:pt x="625" y="109"/>
                      <a:pt x="458" y="16"/>
                      <a:pt x="318" y="6"/>
                    </a:cubicBezTo>
                    <a:cubicBezTo>
                      <a:pt x="317" y="7"/>
                      <a:pt x="318" y="5"/>
                      <a:pt x="318" y="6"/>
                    </a:cubicBezTo>
                    <a:cubicBezTo>
                      <a:pt x="237" y="0"/>
                      <a:pt x="156" y="32"/>
                      <a:pt x="98" y="97"/>
                    </a:cubicBezTo>
                    <a:cubicBezTo>
                      <a:pt x="0" y="207"/>
                      <a:pt x="10" y="377"/>
                      <a:pt x="121" y="475"/>
                    </a:cubicBezTo>
                    <a:cubicBezTo>
                      <a:pt x="232" y="573"/>
                      <a:pt x="401" y="563"/>
                      <a:pt x="500" y="452"/>
                    </a:cubicBezTo>
                    <a:cubicBezTo>
                      <a:pt x="566" y="378"/>
                      <a:pt x="583" y="277"/>
                      <a:pt x="553" y="189"/>
                    </a:cubicBezTo>
                    <a:cubicBezTo>
                      <a:pt x="588" y="211"/>
                      <a:pt x="620" y="237"/>
                      <a:pt x="648" y="268"/>
                    </a:cubicBezTo>
                    <a:cubicBezTo>
                      <a:pt x="631" y="283"/>
                      <a:pt x="615" y="298"/>
                      <a:pt x="598" y="313"/>
                    </a:cubicBezTo>
                    <a:cubicBezTo>
                      <a:pt x="668" y="335"/>
                      <a:pt x="738" y="382"/>
                      <a:pt x="793" y="458"/>
                    </a:cubicBezTo>
                    <a:cubicBezTo>
                      <a:pt x="811" y="367"/>
                      <a:pt x="803" y="264"/>
                      <a:pt x="764" y="164"/>
                    </a:cubicBezTo>
                    <a:cubicBezTo>
                      <a:pt x="747" y="179"/>
                      <a:pt x="731" y="194"/>
                      <a:pt x="714" y="209"/>
                    </a:cubicBezTo>
                    <a:close/>
                  </a:path>
                </a:pathLst>
              </a:custGeom>
              <a:solidFill>
                <a:schemeClr val="accent5"/>
              </a:solidFill>
              <a:ln>
                <a:noFill/>
              </a:ln>
            </p:spPr>
            <p:txBody>
              <a:bodyPr vert="horz" wrap="square" lIns="96435" tIns="48219" rIns="96435" bIns="48219"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Oval 30"/>
              <p:cNvSpPr/>
              <p:nvPr/>
            </p:nvSpPr>
            <p:spPr>
              <a:xfrm>
                <a:off x="4366880" y="1741826"/>
                <a:ext cx="551192" cy="55119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7" name="Shape 819"/>
            <p:cNvSpPr/>
            <p:nvPr/>
          </p:nvSpPr>
          <p:spPr>
            <a:xfrm>
              <a:off x="5903979" y="2201089"/>
              <a:ext cx="263729" cy="296704"/>
            </a:xfrm>
            <a:custGeom>
              <a:avLst/>
              <a:gdLst/>
              <a:ahLst/>
              <a:cxnLst>
                <a:cxn ang="0">
                  <a:pos x="wd2" y="hd2"/>
                </a:cxn>
                <a:cxn ang="5400000">
                  <a:pos x="wd2" y="hd2"/>
                </a:cxn>
                <a:cxn ang="10800000">
                  <a:pos x="wd2" y="hd2"/>
                </a:cxn>
                <a:cxn ang="16200000">
                  <a:pos x="wd2" y="hd2"/>
                </a:cxn>
              </a:cxnLst>
              <a:rect l="0" t="0" r="r" b="b"/>
              <a:pathLst>
                <a:path w="21600" h="20959" extrusionOk="0">
                  <a:moveTo>
                    <a:pt x="4049" y="7519"/>
                  </a:moveTo>
                  <a:cubicBezTo>
                    <a:pt x="3162" y="7519"/>
                    <a:pt x="0" y="7985"/>
                    <a:pt x="0" y="11154"/>
                  </a:cubicBezTo>
                  <a:lnTo>
                    <a:pt x="0" y="16799"/>
                  </a:lnTo>
                  <a:cubicBezTo>
                    <a:pt x="0" y="19968"/>
                    <a:pt x="3162" y="20318"/>
                    <a:pt x="4049" y="20318"/>
                  </a:cubicBezTo>
                  <a:cubicBezTo>
                    <a:pt x="4937" y="20318"/>
                    <a:pt x="2699" y="19651"/>
                    <a:pt x="2699" y="17687"/>
                  </a:cubicBezTo>
                  <a:lnTo>
                    <a:pt x="2699" y="10267"/>
                  </a:lnTo>
                  <a:cubicBezTo>
                    <a:pt x="2699" y="8207"/>
                    <a:pt x="4937" y="7519"/>
                    <a:pt x="4049" y="7519"/>
                  </a:cubicBezTo>
                  <a:close/>
                  <a:moveTo>
                    <a:pt x="15725" y="7408"/>
                  </a:moveTo>
                  <a:cubicBezTo>
                    <a:pt x="15548" y="6995"/>
                    <a:pt x="20503" y="3177"/>
                    <a:pt x="17612" y="83"/>
                  </a:cubicBezTo>
                  <a:cubicBezTo>
                    <a:pt x="16934" y="-641"/>
                    <a:pt x="14641" y="3547"/>
                    <a:pt x="11381" y="5443"/>
                  </a:cubicBezTo>
                  <a:cubicBezTo>
                    <a:pt x="9583" y="6489"/>
                    <a:pt x="5399" y="8716"/>
                    <a:pt x="5399" y="9946"/>
                  </a:cubicBezTo>
                  <a:lnTo>
                    <a:pt x="5399" y="17911"/>
                  </a:lnTo>
                  <a:cubicBezTo>
                    <a:pt x="5399" y="19392"/>
                    <a:pt x="12033" y="20959"/>
                    <a:pt x="17076" y="20959"/>
                  </a:cubicBezTo>
                  <a:cubicBezTo>
                    <a:pt x="18923" y="20959"/>
                    <a:pt x="21600" y="10974"/>
                    <a:pt x="21600" y="9387"/>
                  </a:cubicBezTo>
                  <a:cubicBezTo>
                    <a:pt x="21600" y="7795"/>
                    <a:pt x="15902" y="7823"/>
                    <a:pt x="15725" y="7408"/>
                  </a:cubicBezTo>
                  <a:close/>
                </a:path>
              </a:pathLst>
            </a:custGeom>
            <a:solidFill>
              <a:schemeClr val="bg1"/>
            </a:solidFill>
            <a:ln w="12700" cap="flat">
              <a:noFill/>
              <a:miter lim="400000"/>
            </a:ln>
            <a:effectLst/>
          </p:spPr>
          <p:txBody>
            <a:bodyPr wrap="square" lIns="40181" tIns="40181" rIns="40181" bIns="40181" numCol="1" anchor="ctr">
              <a:noAutofit/>
            </a:bodyPr>
            <a:lstStyle/>
            <a:p>
              <a:pPr algn="just">
                <a:lnSpc>
                  <a:spcPct val="120000"/>
                </a:lnSpc>
                <a:spcBef>
                  <a:spcPts val="0"/>
                </a:spcBef>
                <a:spcAft>
                  <a:spcPts val="0"/>
                </a:spcAft>
                <a:defRPr sz="3200">
                  <a:solidFill>
                    <a:srgbClr val="FFFFFF"/>
                  </a:solidFill>
                  <a:latin typeface="+mn-lt"/>
                  <a:ea typeface="+mn-ea"/>
                  <a:cs typeface="+mn-cs"/>
                  <a:sym typeface="Helvetica Light"/>
                </a:defRPr>
              </a:pPr>
              <a:endParaRPr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Group 49"/>
          <p:cNvGrpSpPr/>
          <p:nvPr/>
        </p:nvGrpSpPr>
        <p:grpSpPr>
          <a:xfrm>
            <a:off x="6826707" y="2099008"/>
            <a:ext cx="1241980" cy="1550119"/>
            <a:chOff x="6482835" y="2289366"/>
            <a:chExt cx="1177646" cy="1469822"/>
          </a:xfrm>
        </p:grpSpPr>
        <p:grpSp>
          <p:nvGrpSpPr>
            <p:cNvPr id="36" name="Group 35"/>
            <p:cNvGrpSpPr/>
            <p:nvPr/>
          </p:nvGrpSpPr>
          <p:grpSpPr>
            <a:xfrm flipH="1">
              <a:off x="6482835" y="2289366"/>
              <a:ext cx="1177646" cy="1469822"/>
              <a:chOff x="3017839" y="1957347"/>
              <a:chExt cx="1177646" cy="1469822"/>
            </a:xfrm>
          </p:grpSpPr>
          <p:sp>
            <p:nvSpPr>
              <p:cNvPr id="37" name="Freeform 19"/>
              <p:cNvSpPr>
                <a:spLocks/>
              </p:cNvSpPr>
              <p:nvPr/>
            </p:nvSpPr>
            <p:spPr bwMode="auto">
              <a:xfrm>
                <a:off x="3017839" y="1957347"/>
                <a:ext cx="1177646" cy="1469822"/>
              </a:xfrm>
              <a:custGeom>
                <a:avLst/>
                <a:gdLst>
                  <a:gd name="T0" fmla="*/ 365 w 626"/>
                  <a:gd name="T1" fmla="*/ 64 h 781"/>
                  <a:gd name="T2" fmla="*/ 34 w 626"/>
                  <a:gd name="T3" fmla="*/ 362 h 781"/>
                  <a:gd name="T4" fmla="*/ 34 w 626"/>
                  <a:gd name="T5" fmla="*/ 362 h 781"/>
                  <a:gd name="T6" fmla="*/ 40 w 626"/>
                  <a:gd name="T7" fmla="*/ 599 h 781"/>
                  <a:gd name="T8" fmla="*/ 401 w 626"/>
                  <a:gd name="T9" fmla="*/ 713 h 781"/>
                  <a:gd name="T10" fmla="*/ 515 w 626"/>
                  <a:gd name="T11" fmla="*/ 351 h 781"/>
                  <a:gd name="T12" fmla="*/ 288 w 626"/>
                  <a:gd name="T13" fmla="*/ 207 h 781"/>
                  <a:gd name="T14" fmla="*/ 397 w 626"/>
                  <a:gd name="T15" fmla="*/ 147 h 781"/>
                  <a:gd name="T16" fmla="*/ 421 w 626"/>
                  <a:gd name="T17" fmla="*/ 209 h 781"/>
                  <a:gd name="T18" fmla="*/ 626 w 626"/>
                  <a:gd name="T19" fmla="*/ 79 h 781"/>
                  <a:gd name="T20" fmla="*/ 341 w 626"/>
                  <a:gd name="T21" fmla="*/ 2 h 781"/>
                  <a:gd name="T22" fmla="*/ 365 w 626"/>
                  <a:gd name="T23" fmla="*/ 6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6" h="781">
                    <a:moveTo>
                      <a:pt x="365" y="64"/>
                    </a:moveTo>
                    <a:cubicBezTo>
                      <a:pt x="240" y="112"/>
                      <a:pt x="93" y="235"/>
                      <a:pt x="34" y="362"/>
                    </a:cubicBezTo>
                    <a:cubicBezTo>
                      <a:pt x="34" y="362"/>
                      <a:pt x="33" y="362"/>
                      <a:pt x="34" y="362"/>
                    </a:cubicBezTo>
                    <a:cubicBezTo>
                      <a:pt x="0" y="435"/>
                      <a:pt x="0" y="522"/>
                      <a:pt x="40" y="599"/>
                    </a:cubicBezTo>
                    <a:cubicBezTo>
                      <a:pt x="108" y="730"/>
                      <a:pt x="270" y="781"/>
                      <a:pt x="401" y="713"/>
                    </a:cubicBezTo>
                    <a:cubicBezTo>
                      <a:pt x="533" y="645"/>
                      <a:pt x="584" y="483"/>
                      <a:pt x="515" y="351"/>
                    </a:cubicBezTo>
                    <a:cubicBezTo>
                      <a:pt x="469" y="263"/>
                      <a:pt x="381" y="211"/>
                      <a:pt x="288" y="207"/>
                    </a:cubicBezTo>
                    <a:cubicBezTo>
                      <a:pt x="321" y="182"/>
                      <a:pt x="358" y="162"/>
                      <a:pt x="397" y="147"/>
                    </a:cubicBezTo>
                    <a:cubicBezTo>
                      <a:pt x="405" y="168"/>
                      <a:pt x="413" y="189"/>
                      <a:pt x="421" y="209"/>
                    </a:cubicBezTo>
                    <a:cubicBezTo>
                      <a:pt x="466" y="152"/>
                      <a:pt x="535" y="103"/>
                      <a:pt x="626" y="79"/>
                    </a:cubicBezTo>
                    <a:cubicBezTo>
                      <a:pt x="547" y="30"/>
                      <a:pt x="448" y="0"/>
                      <a:pt x="341" y="2"/>
                    </a:cubicBezTo>
                    <a:cubicBezTo>
                      <a:pt x="349" y="22"/>
                      <a:pt x="357" y="43"/>
                      <a:pt x="365" y="64"/>
                    </a:cubicBezTo>
                    <a:close/>
                  </a:path>
                </a:pathLst>
              </a:custGeom>
              <a:solidFill>
                <a:schemeClr val="accent4"/>
              </a:solidFill>
              <a:ln>
                <a:noFill/>
              </a:ln>
            </p:spPr>
            <p:txBody>
              <a:bodyPr vert="horz" wrap="square" lIns="96435" tIns="48219" rIns="96435" bIns="48219"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Oval 37"/>
              <p:cNvSpPr/>
              <p:nvPr/>
            </p:nvSpPr>
            <p:spPr>
              <a:xfrm>
                <a:off x="3262699" y="2568530"/>
                <a:ext cx="551192" cy="55119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9" name="Shape 617"/>
            <p:cNvSpPr/>
            <p:nvPr/>
          </p:nvSpPr>
          <p:spPr>
            <a:xfrm>
              <a:off x="7049343" y="3024277"/>
              <a:ext cx="181363" cy="298191"/>
            </a:xfrm>
            <a:custGeom>
              <a:avLst/>
              <a:gdLst/>
              <a:ahLst/>
              <a:cxnLst>
                <a:cxn ang="0">
                  <a:pos x="wd2" y="hd2"/>
                </a:cxn>
                <a:cxn ang="5400000">
                  <a:pos x="wd2" y="hd2"/>
                </a:cxn>
                <a:cxn ang="10800000">
                  <a:pos x="wd2" y="hd2"/>
                </a:cxn>
                <a:cxn ang="16200000">
                  <a:pos x="wd2" y="hd2"/>
                </a:cxn>
              </a:cxnLst>
              <a:rect l="0" t="0" r="r" b="b"/>
              <a:pathLst>
                <a:path w="21600" h="21600" extrusionOk="0">
                  <a:moveTo>
                    <a:pt x="11767" y="10800"/>
                  </a:moveTo>
                  <a:cubicBezTo>
                    <a:pt x="11767" y="12089"/>
                    <a:pt x="13688" y="12918"/>
                    <a:pt x="15722" y="14025"/>
                  </a:cubicBezTo>
                  <a:cubicBezTo>
                    <a:pt x="17208" y="14834"/>
                    <a:pt x="19243" y="15942"/>
                    <a:pt x="19243" y="16656"/>
                  </a:cubicBezTo>
                  <a:lnTo>
                    <a:pt x="19243" y="18090"/>
                  </a:lnTo>
                  <a:cubicBezTo>
                    <a:pt x="17373" y="17569"/>
                    <a:pt x="11777" y="17058"/>
                    <a:pt x="11777" y="15387"/>
                  </a:cubicBezTo>
                  <a:cubicBezTo>
                    <a:pt x="11777" y="14540"/>
                    <a:pt x="9823" y="14540"/>
                    <a:pt x="9823" y="15387"/>
                  </a:cubicBezTo>
                  <a:cubicBezTo>
                    <a:pt x="9823" y="17058"/>
                    <a:pt x="4224" y="17569"/>
                    <a:pt x="2357" y="18090"/>
                  </a:cubicBezTo>
                  <a:lnTo>
                    <a:pt x="2357" y="16656"/>
                  </a:lnTo>
                  <a:cubicBezTo>
                    <a:pt x="2357" y="15942"/>
                    <a:pt x="4392" y="14834"/>
                    <a:pt x="5878" y="14025"/>
                  </a:cubicBezTo>
                  <a:cubicBezTo>
                    <a:pt x="7912" y="12918"/>
                    <a:pt x="9833" y="12089"/>
                    <a:pt x="9833" y="10800"/>
                  </a:cubicBezTo>
                  <a:cubicBezTo>
                    <a:pt x="9833" y="9511"/>
                    <a:pt x="7912" y="8682"/>
                    <a:pt x="5878" y="7575"/>
                  </a:cubicBezTo>
                  <a:cubicBezTo>
                    <a:pt x="4392" y="6766"/>
                    <a:pt x="2357" y="5658"/>
                    <a:pt x="2357" y="4944"/>
                  </a:cubicBezTo>
                  <a:lnTo>
                    <a:pt x="2264" y="3865"/>
                  </a:lnTo>
                  <a:cubicBezTo>
                    <a:pt x="4243" y="4462"/>
                    <a:pt x="7380" y="5030"/>
                    <a:pt x="10799" y="5030"/>
                  </a:cubicBezTo>
                  <a:cubicBezTo>
                    <a:pt x="14220" y="5030"/>
                    <a:pt x="17371" y="4462"/>
                    <a:pt x="19350" y="3865"/>
                  </a:cubicBezTo>
                  <a:lnTo>
                    <a:pt x="19243" y="4944"/>
                  </a:lnTo>
                  <a:cubicBezTo>
                    <a:pt x="19243" y="5658"/>
                    <a:pt x="17208" y="6766"/>
                    <a:pt x="15722" y="7575"/>
                  </a:cubicBezTo>
                  <a:cubicBezTo>
                    <a:pt x="13688" y="8682"/>
                    <a:pt x="11767" y="9511"/>
                    <a:pt x="11767" y="10800"/>
                  </a:cubicBezTo>
                  <a:close/>
                  <a:moveTo>
                    <a:pt x="2970" y="2515"/>
                  </a:moveTo>
                  <a:cubicBezTo>
                    <a:pt x="4313" y="2042"/>
                    <a:pt x="6830" y="1346"/>
                    <a:pt x="10906" y="1346"/>
                  </a:cubicBezTo>
                  <a:cubicBezTo>
                    <a:pt x="14981" y="1346"/>
                    <a:pt x="18632" y="2515"/>
                    <a:pt x="18632" y="2515"/>
                  </a:cubicBezTo>
                  <a:cubicBezTo>
                    <a:pt x="18904" y="2609"/>
                    <a:pt x="19979" y="2930"/>
                    <a:pt x="19243" y="3173"/>
                  </a:cubicBezTo>
                  <a:cubicBezTo>
                    <a:pt x="17626" y="3709"/>
                    <a:pt x="14463" y="4274"/>
                    <a:pt x="10799" y="4274"/>
                  </a:cubicBezTo>
                  <a:cubicBezTo>
                    <a:pt x="7137" y="4274"/>
                    <a:pt x="4080" y="3652"/>
                    <a:pt x="2462" y="3115"/>
                  </a:cubicBezTo>
                  <a:cubicBezTo>
                    <a:pt x="1728" y="2871"/>
                    <a:pt x="2970" y="2515"/>
                    <a:pt x="2970" y="2515"/>
                  </a:cubicBezTo>
                  <a:close/>
                  <a:moveTo>
                    <a:pt x="21600" y="4944"/>
                  </a:moveTo>
                  <a:cubicBezTo>
                    <a:pt x="21600" y="2633"/>
                    <a:pt x="21600" y="2407"/>
                    <a:pt x="21600" y="2407"/>
                  </a:cubicBezTo>
                  <a:cubicBezTo>
                    <a:pt x="21600" y="1555"/>
                    <a:pt x="16765" y="0"/>
                    <a:pt x="10799" y="0"/>
                  </a:cubicBezTo>
                  <a:cubicBezTo>
                    <a:pt x="4835" y="0"/>
                    <a:pt x="0" y="1555"/>
                    <a:pt x="0" y="2407"/>
                  </a:cubicBezTo>
                  <a:cubicBezTo>
                    <a:pt x="0" y="2407"/>
                    <a:pt x="0" y="2633"/>
                    <a:pt x="0" y="4944"/>
                  </a:cubicBezTo>
                  <a:cubicBezTo>
                    <a:pt x="0" y="7255"/>
                    <a:pt x="7476" y="9164"/>
                    <a:pt x="7476" y="10800"/>
                  </a:cubicBezTo>
                  <a:cubicBezTo>
                    <a:pt x="7476" y="12436"/>
                    <a:pt x="0" y="14345"/>
                    <a:pt x="0" y="16656"/>
                  </a:cubicBezTo>
                  <a:cubicBezTo>
                    <a:pt x="0" y="18967"/>
                    <a:pt x="0" y="19193"/>
                    <a:pt x="0" y="19193"/>
                  </a:cubicBezTo>
                  <a:cubicBezTo>
                    <a:pt x="0" y="20045"/>
                    <a:pt x="4835" y="21600"/>
                    <a:pt x="10799" y="21600"/>
                  </a:cubicBezTo>
                  <a:cubicBezTo>
                    <a:pt x="16765" y="21600"/>
                    <a:pt x="21600" y="20045"/>
                    <a:pt x="21600" y="19193"/>
                  </a:cubicBezTo>
                  <a:cubicBezTo>
                    <a:pt x="21600" y="19193"/>
                    <a:pt x="21600" y="18967"/>
                    <a:pt x="21600" y="16656"/>
                  </a:cubicBezTo>
                  <a:cubicBezTo>
                    <a:pt x="21600" y="14345"/>
                    <a:pt x="14122" y="12436"/>
                    <a:pt x="14122" y="10800"/>
                  </a:cubicBezTo>
                  <a:cubicBezTo>
                    <a:pt x="14122" y="9164"/>
                    <a:pt x="21600" y="7255"/>
                    <a:pt x="21600" y="4944"/>
                  </a:cubicBezTo>
                  <a:close/>
                </a:path>
              </a:pathLst>
            </a:custGeom>
            <a:solidFill>
              <a:srgbClr val="FFFFFF"/>
            </a:solidFill>
            <a:ln w="12700" cap="flat">
              <a:noFill/>
              <a:miter lim="400000"/>
            </a:ln>
            <a:effectLst/>
          </p:spPr>
          <p:txBody>
            <a:bodyPr wrap="square" lIns="40181" tIns="40181" rIns="40181" bIns="40181" numCol="1" anchor="ctr">
              <a:noAutofit/>
            </a:bodyPr>
            <a:lstStyle/>
            <a:p>
              <a:pPr algn="just">
                <a:lnSpc>
                  <a:spcPct val="120000"/>
                </a:lnSpc>
                <a:spcBef>
                  <a:spcPts val="0"/>
                </a:spcBef>
                <a:spcAft>
                  <a:spcPts val="0"/>
                </a:spcAft>
                <a:defRPr sz="3100" b="1">
                  <a:latin typeface="Kontrapunkt Bob Bold"/>
                  <a:ea typeface="Kontrapunkt Bob Bold"/>
                  <a:cs typeface="Kontrapunkt Bob Bold"/>
                  <a:sym typeface="Kontrapunkt Bob Bold"/>
                </a:defRPr>
              </a:pPr>
              <a:endParaRPr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 Placeholder 8"/>
          <p:cNvSpPr txBox="1">
            <a:spLocks/>
          </p:cNvSpPr>
          <p:nvPr/>
        </p:nvSpPr>
        <p:spPr>
          <a:xfrm>
            <a:off x="2111703" y="1840476"/>
            <a:ext cx="2036887" cy="258532"/>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Text Placeholder 9"/>
          <p:cNvSpPr txBox="1">
            <a:spLocks/>
          </p:cNvSpPr>
          <p:nvPr/>
        </p:nvSpPr>
        <p:spPr>
          <a:xfrm>
            <a:off x="2111701" y="2136631"/>
            <a:ext cx="2309651" cy="443198"/>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AU"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ext Placeholder 8"/>
          <p:cNvSpPr txBox="1">
            <a:spLocks/>
          </p:cNvSpPr>
          <p:nvPr/>
        </p:nvSpPr>
        <p:spPr>
          <a:xfrm>
            <a:off x="2111703" y="3067614"/>
            <a:ext cx="2036887" cy="258532"/>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 Placeholder 9"/>
          <p:cNvSpPr txBox="1">
            <a:spLocks/>
          </p:cNvSpPr>
          <p:nvPr/>
        </p:nvSpPr>
        <p:spPr>
          <a:xfrm>
            <a:off x="2111701" y="3365356"/>
            <a:ext cx="2309651" cy="443198"/>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AU"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Text Placeholder 8"/>
          <p:cNvSpPr txBox="1">
            <a:spLocks/>
          </p:cNvSpPr>
          <p:nvPr/>
        </p:nvSpPr>
        <p:spPr>
          <a:xfrm>
            <a:off x="2111703" y="4234426"/>
            <a:ext cx="2036887" cy="258532"/>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Text Placeholder 9"/>
          <p:cNvSpPr txBox="1">
            <a:spLocks/>
          </p:cNvSpPr>
          <p:nvPr/>
        </p:nvSpPr>
        <p:spPr>
          <a:xfrm>
            <a:off x="2111701" y="4532170"/>
            <a:ext cx="2309651" cy="443198"/>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AU"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Text Placeholder 8"/>
          <p:cNvSpPr txBox="1">
            <a:spLocks/>
          </p:cNvSpPr>
          <p:nvPr/>
        </p:nvSpPr>
        <p:spPr>
          <a:xfrm>
            <a:off x="8524037" y="2005910"/>
            <a:ext cx="2043112" cy="258532"/>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Text Placeholder 9"/>
          <p:cNvSpPr txBox="1">
            <a:spLocks/>
          </p:cNvSpPr>
          <p:nvPr/>
        </p:nvSpPr>
        <p:spPr>
          <a:xfrm>
            <a:off x="8524037" y="2303651"/>
            <a:ext cx="2316709" cy="443198"/>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AU"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Text Placeholder 8"/>
          <p:cNvSpPr txBox="1">
            <a:spLocks/>
          </p:cNvSpPr>
          <p:nvPr/>
        </p:nvSpPr>
        <p:spPr>
          <a:xfrm>
            <a:off x="8524037" y="3233047"/>
            <a:ext cx="2043112" cy="258532"/>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AU"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Text Placeholder 9"/>
          <p:cNvSpPr txBox="1">
            <a:spLocks/>
          </p:cNvSpPr>
          <p:nvPr/>
        </p:nvSpPr>
        <p:spPr>
          <a:xfrm>
            <a:off x="8524037" y="3530788"/>
            <a:ext cx="2316709" cy="443198"/>
          </a:xfrm>
          <a:prstGeom prst="rect">
            <a:avLst/>
          </a:prstGeom>
        </p:spPr>
        <p:txBody>
          <a:bodyPr wrap="square" lIns="0" tIns="0" rIns="0" bIns="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auto">
              <a:lnSpc>
                <a:spcPct val="120000"/>
              </a:lnSpc>
              <a:spcBef>
                <a:spcPts val="0"/>
              </a:spcBef>
              <a:spcAft>
                <a:spcPts val="0"/>
              </a:spcAft>
              <a:buNone/>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AU"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129965004"/>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500"/>
                                        <p:tgtEl>
                                          <p:spTgt spid="4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up)">
                                      <p:cBhvr>
                                        <p:cTn id="11" dur="500"/>
                                        <p:tgtEl>
                                          <p:spTgt spid="4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500"/>
                                        <p:tgtEl>
                                          <p:spTgt spid="5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Effect transition="in" filter="fade">
                                      <p:cBhvr>
                                        <p:cTn id="27" dur="500"/>
                                        <p:tgtEl>
                                          <p:spTgt spid="32">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fade">
                                      <p:cBhvr>
                                        <p:cTn id="31" dur="500"/>
                                        <p:tgtEl>
                                          <p:spTgt spid="33">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4">
                                            <p:txEl>
                                              <p:pRg st="0" end="0"/>
                                            </p:txEl>
                                          </p:spTgt>
                                        </p:tgtEl>
                                        <p:attrNameLst>
                                          <p:attrName>style.visibility</p:attrName>
                                        </p:attrNameLst>
                                      </p:cBhvr>
                                      <p:to>
                                        <p:strVal val="visible"/>
                                      </p:to>
                                    </p:set>
                                    <p:animEffect transition="in" filter="fade">
                                      <p:cBhvr>
                                        <p:cTn id="35" dur="500"/>
                                        <p:tgtEl>
                                          <p:spTgt spid="34">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animEffect transition="in" filter="fade">
                                      <p:cBhvr>
                                        <p:cTn id="39" dur="500"/>
                                        <p:tgtEl>
                                          <p:spTgt spid="35">
                                            <p:txEl>
                                              <p:pRg st="0" end="0"/>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xEl>
                                              <p:pRg st="0" end="0"/>
                                            </p:txEl>
                                          </p:spTgt>
                                        </p:tgtEl>
                                        <p:attrNameLst>
                                          <p:attrName>style.visibility</p:attrName>
                                        </p:attrNameLst>
                                      </p:cBhvr>
                                      <p:to>
                                        <p:strVal val="visible"/>
                                      </p:to>
                                    </p:set>
                                    <p:animEffect transition="in" filter="fade">
                                      <p:cBhvr>
                                        <p:cTn id="43" dur="500"/>
                                        <p:tgtEl>
                                          <p:spTgt spid="39">
                                            <p:txEl>
                                              <p:pRg st="0" end="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0">
                                            <p:txEl>
                                              <p:pRg st="0" end="0"/>
                                            </p:txEl>
                                          </p:spTgt>
                                        </p:tgtEl>
                                        <p:attrNameLst>
                                          <p:attrName>style.visibility</p:attrName>
                                        </p:attrNameLst>
                                      </p:cBhvr>
                                      <p:to>
                                        <p:strVal val="visible"/>
                                      </p:to>
                                    </p:set>
                                    <p:animEffect transition="in" filter="fade">
                                      <p:cBhvr>
                                        <p:cTn id="47" dur="500"/>
                                        <p:tgtEl>
                                          <p:spTgt spid="40">
                                            <p:txEl>
                                              <p:pRg st="0" end="0"/>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41">
                                            <p:txEl>
                                              <p:pRg st="0" end="0"/>
                                            </p:txEl>
                                          </p:spTgt>
                                        </p:tgtEl>
                                        <p:attrNameLst>
                                          <p:attrName>style.visibility</p:attrName>
                                        </p:attrNameLst>
                                      </p:cBhvr>
                                      <p:to>
                                        <p:strVal val="visible"/>
                                      </p:to>
                                    </p:set>
                                    <p:animEffect transition="in" filter="fade">
                                      <p:cBhvr>
                                        <p:cTn id="51" dur="500"/>
                                        <p:tgtEl>
                                          <p:spTgt spid="41">
                                            <p:txEl>
                                              <p:pRg st="0" end="0"/>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42">
                                            <p:txEl>
                                              <p:pRg st="0" end="0"/>
                                            </p:txEl>
                                          </p:spTgt>
                                        </p:tgtEl>
                                        <p:attrNameLst>
                                          <p:attrName>style.visibility</p:attrName>
                                        </p:attrNameLst>
                                      </p:cBhvr>
                                      <p:to>
                                        <p:strVal val="visible"/>
                                      </p:to>
                                    </p:set>
                                    <p:animEffect transition="in" filter="fade">
                                      <p:cBhvr>
                                        <p:cTn id="55" dur="500"/>
                                        <p:tgtEl>
                                          <p:spTgt spid="42">
                                            <p:txEl>
                                              <p:pRg st="0" end="0"/>
                                            </p:tx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51">
                                            <p:txEl>
                                              <p:pRg st="0" end="0"/>
                                            </p:txEl>
                                          </p:spTgt>
                                        </p:tgtEl>
                                        <p:attrNameLst>
                                          <p:attrName>style.visibility</p:attrName>
                                        </p:attrNameLst>
                                      </p:cBhvr>
                                      <p:to>
                                        <p:strVal val="visible"/>
                                      </p:to>
                                    </p:set>
                                    <p:animEffect transition="in" filter="fade">
                                      <p:cBhvr>
                                        <p:cTn id="59" dur="500"/>
                                        <p:tgtEl>
                                          <p:spTgt spid="51">
                                            <p:txEl>
                                              <p:pRg st="0" end="0"/>
                                            </p:txEl>
                                          </p:spTgt>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52">
                                            <p:txEl>
                                              <p:pRg st="0" end="0"/>
                                            </p:txEl>
                                          </p:spTgt>
                                        </p:tgtEl>
                                        <p:attrNameLst>
                                          <p:attrName>style.visibility</p:attrName>
                                        </p:attrNameLst>
                                      </p:cBhvr>
                                      <p:to>
                                        <p:strVal val="visible"/>
                                      </p:to>
                                    </p:set>
                                    <p:animEffect transition="in" filter="fade">
                                      <p:cBhvr>
                                        <p:cTn id="63" dur="5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P spid="33" grpId="0" build="p"/>
      <p:bldP spid="34" grpId="0" build="p"/>
      <p:bldP spid="35" grpId="0" build="p"/>
      <p:bldP spid="39" grpId="0" build="p"/>
      <p:bldP spid="40" grpId="0" build="p"/>
      <p:bldP spid="41" grpId="0" build="p"/>
      <p:bldP spid="42" grpId="0" build="p"/>
      <p:bldP spid="51" grpId="0" build="p"/>
      <p:bldP spid="5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4" y="3025604"/>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36">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36">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矩形 7"/>
          <p:cNvSpPr/>
          <p:nvPr/>
        </p:nvSpPr>
        <p:spPr>
          <a:xfrm>
            <a:off x="4845199" y="3421633"/>
            <a:ext cx="7560840" cy="738664"/>
          </a:xfrm>
          <a:prstGeom prst="rect">
            <a:avLst/>
          </a:prstGeom>
        </p:spPr>
        <p:txBody>
          <a:bodyPr wrap="square" lIns="0" tIns="0" rIns="0" bIns="0">
            <a:spAutoFit/>
          </a:bodyPr>
          <a:lstStyle/>
          <a:p>
            <a:r>
              <a:rPr lang="zh-CN" altLang="en-US" sz="4800" dirty="0">
                <a:solidFill>
                  <a:schemeClr val="accent2"/>
                </a:solidFill>
                <a:ea typeface="微软雅黑" panose="020B0503020204020204" pitchFamily="34" charset="-122"/>
                <a:cs typeface="+mn-ea"/>
                <a:sym typeface="+mn-lt"/>
              </a:rPr>
              <a:t>二、开始之前：单词的表达</a:t>
            </a:r>
          </a:p>
        </p:txBody>
      </p:sp>
      <p:sp>
        <p:nvSpPr>
          <p:cNvPr id="9" name="TextBox 11"/>
          <p:cNvSpPr txBox="1"/>
          <p:nvPr/>
        </p:nvSpPr>
        <p:spPr>
          <a:xfrm>
            <a:off x="4739064" y="4280785"/>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0" name="TextBox 11"/>
          <p:cNvSpPr txBox="1"/>
          <p:nvPr/>
        </p:nvSpPr>
        <p:spPr>
          <a:xfrm>
            <a:off x="6718357" y="4280785"/>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1" name="TextBox 11"/>
          <p:cNvSpPr txBox="1"/>
          <p:nvPr/>
        </p:nvSpPr>
        <p:spPr>
          <a:xfrm>
            <a:off x="4739064" y="4648866"/>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6718357" y="4648866"/>
            <a:ext cx="2474708" cy="307777"/>
          </a:xfrm>
          <a:prstGeom prst="rect">
            <a:avLst/>
          </a:prstGeom>
          <a:noFill/>
        </p:spPr>
        <p:txBody>
          <a:bodyPr wrap="square" rtlCol="0">
            <a:spAutoFit/>
          </a:bodyPr>
          <a:lstStyle/>
          <a:p>
            <a:pPr marL="171446" lvl="1" indent="-171446">
              <a:buFont typeface="Arial" panose="020B0604020202020204" pitchFamily="34" charset="0"/>
              <a:buChar char="•"/>
            </a:pP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添加相关标题文字</a:t>
            </a:r>
            <a:endParaRPr lang="en-US" altLang="zh-CN" sz="1400" dirty="0">
              <a:solidFill>
                <a:schemeClr val="accent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6448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par>
                          <p:cTn id="15" fill="hold">
                            <p:stCondLst>
                              <p:cond delay="500"/>
                            </p:stCondLst>
                            <p:childTnLst>
                              <p:par>
                                <p:cTn id="16" presetID="12" presetClass="entr" presetSubtype="8"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p:tgtEl>
                                          <p:spTgt spid="9"/>
                                        </p:tgtEl>
                                        <p:attrNameLst>
                                          <p:attrName>ppt_x</p:attrName>
                                        </p:attrNameLst>
                                      </p:cBhvr>
                                      <p:tavLst>
                                        <p:tav tm="0">
                                          <p:val>
                                            <p:strVal val="#ppt_x-#ppt_w*1.125000"/>
                                          </p:val>
                                        </p:tav>
                                        <p:tav tm="100000">
                                          <p:val>
                                            <p:strVal val="#ppt_x"/>
                                          </p:val>
                                        </p:tav>
                                      </p:tavLst>
                                    </p:anim>
                                    <p:animEffect transition="in" filter="wipe(right)">
                                      <p:cBhvr>
                                        <p:cTn id="19" dur="500"/>
                                        <p:tgtEl>
                                          <p:spTgt spid="9"/>
                                        </p:tgtEl>
                                      </p:cBhvr>
                                    </p:animEffect>
                                  </p:childTnLst>
                                </p:cTn>
                              </p:par>
                            </p:childTnLst>
                          </p:cTn>
                        </p:par>
                        <p:par>
                          <p:cTn id="20" fill="hold">
                            <p:stCondLst>
                              <p:cond delay="1000"/>
                            </p:stCondLst>
                            <p:childTnLst>
                              <p:par>
                                <p:cTn id="21" presetID="1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ppt_x</p:attrName>
                                        </p:attrNameLst>
                                      </p:cBhvr>
                                      <p:tavLst>
                                        <p:tav tm="0">
                                          <p:val>
                                            <p:strVal val="#ppt_x-#ppt_w*1.125000"/>
                                          </p:val>
                                        </p:tav>
                                        <p:tav tm="100000">
                                          <p:val>
                                            <p:strVal val="#ppt_x"/>
                                          </p:val>
                                        </p:tav>
                                      </p:tavLst>
                                    </p:anim>
                                    <p:animEffect transition="in" filter="wipe(right)">
                                      <p:cBhvr>
                                        <p:cTn id="24" dur="500"/>
                                        <p:tgtEl>
                                          <p:spTgt spid="10"/>
                                        </p:tgtEl>
                                      </p:cBhvr>
                                    </p:animEffect>
                                  </p:childTnLst>
                                </p:cTn>
                              </p:par>
                            </p:childTnLst>
                          </p:cTn>
                        </p:par>
                        <p:par>
                          <p:cTn id="25" fill="hold">
                            <p:stCondLst>
                              <p:cond delay="1500"/>
                            </p:stCondLst>
                            <p:childTnLst>
                              <p:par>
                                <p:cTn id="26" presetID="1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ppt_x</p:attrName>
                                        </p:attrNameLst>
                                      </p:cBhvr>
                                      <p:tavLst>
                                        <p:tav tm="0">
                                          <p:val>
                                            <p:strVal val="#ppt_x-#ppt_w*1.125000"/>
                                          </p:val>
                                        </p:tav>
                                        <p:tav tm="100000">
                                          <p:val>
                                            <p:strVal val="#ppt_x"/>
                                          </p:val>
                                        </p:tav>
                                      </p:tavLst>
                                    </p:anim>
                                    <p:animEffect transition="in" filter="wipe(right)">
                                      <p:cBhvr>
                                        <p:cTn id="29" dur="500"/>
                                        <p:tgtEl>
                                          <p:spTgt spid="11"/>
                                        </p:tgtEl>
                                      </p:cBhvr>
                                    </p:animEffect>
                                  </p:childTnLst>
                                </p:cTn>
                              </p:par>
                            </p:childTnLst>
                          </p:cTn>
                        </p:par>
                        <p:par>
                          <p:cTn id="30" fill="hold">
                            <p:stCondLst>
                              <p:cond delay="2000"/>
                            </p:stCondLst>
                            <p:childTnLst>
                              <p:par>
                                <p:cTn id="31" presetID="12" presetClass="entr" presetSubtype="8"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p:tgtEl>
                                          <p:spTgt spid="12"/>
                                        </p:tgtEl>
                                        <p:attrNameLst>
                                          <p:attrName>ppt_x</p:attrName>
                                        </p:attrNameLst>
                                      </p:cBhvr>
                                      <p:tavLst>
                                        <p:tav tm="0">
                                          <p:val>
                                            <p:strVal val="#ppt_x-#ppt_w*1.125000"/>
                                          </p:val>
                                        </p:tav>
                                        <p:tav tm="100000">
                                          <p:val>
                                            <p:strVal val="#ppt_x"/>
                                          </p:val>
                                        </p:tav>
                                      </p:tavLst>
                                    </p:anim>
                                    <p:animEffect transition="in" filter="wipe(righ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F12CD1-AA02-A14B-8735-7795A0EC1C0C}"/>
              </a:ext>
            </a:extLst>
          </p:cNvPr>
          <p:cNvSpPr txBox="1"/>
          <p:nvPr/>
        </p:nvSpPr>
        <p:spPr>
          <a:xfrm>
            <a:off x="617220" y="777240"/>
            <a:ext cx="2244525" cy="584775"/>
          </a:xfrm>
          <a:prstGeom prst="rect">
            <a:avLst/>
          </a:prstGeom>
          <a:noFill/>
        </p:spPr>
        <p:txBody>
          <a:bodyPr wrap="none" rtlCol="0">
            <a:spAutoFit/>
          </a:bodyPr>
          <a:lstStyle/>
          <a:p>
            <a:r>
              <a:rPr lang="zh-CN" altLang="en-US" sz="3200" b="1" dirty="0">
                <a:solidFill>
                  <a:schemeClr val="bg2">
                    <a:lumMod val="50000"/>
                  </a:schemeClr>
                </a:solidFill>
              </a:rPr>
              <a:t>单词的表达</a:t>
            </a:r>
            <a:endParaRPr lang="en-US" sz="3200" b="1" dirty="0">
              <a:solidFill>
                <a:schemeClr val="bg2">
                  <a:lumMod val="50000"/>
                </a:schemeClr>
              </a:solidFill>
            </a:endParaRPr>
          </a:p>
        </p:txBody>
      </p:sp>
      <p:sp>
        <p:nvSpPr>
          <p:cNvPr id="3" name="TextBox 2">
            <a:extLst>
              <a:ext uri="{FF2B5EF4-FFF2-40B4-BE49-F238E27FC236}">
                <a16:creationId xmlns:a16="http://schemas.microsoft.com/office/drawing/2014/main" id="{2CA39484-935F-1F4C-8DE0-2555F044564C}"/>
              </a:ext>
            </a:extLst>
          </p:cNvPr>
          <p:cNvSpPr txBox="1"/>
          <p:nvPr/>
        </p:nvSpPr>
        <p:spPr>
          <a:xfrm>
            <a:off x="812751" y="1600101"/>
            <a:ext cx="11305256" cy="1938992"/>
          </a:xfrm>
          <a:prstGeom prst="rect">
            <a:avLst/>
          </a:prstGeom>
          <a:noFill/>
        </p:spPr>
        <p:txBody>
          <a:bodyPr wrap="square" rtlCol="0">
            <a:spAutoFit/>
          </a:bodyPr>
          <a:lstStyle/>
          <a:p>
            <a:pPr marL="342900" indent="-342900">
              <a:buFont typeface="Arial" panose="020B0604020202020204" pitchFamily="34" charset="0"/>
              <a:buChar char="•"/>
            </a:pPr>
            <a:r>
              <a:rPr lang="zh-CN" altLang="en-GB" sz="2400" b="1" dirty="0"/>
              <a:t>递归</a:t>
            </a:r>
            <a:r>
              <a:rPr lang="zh-CN" altLang="en-US" sz="2400" b="1" dirty="0"/>
              <a:t>神经网络（</a:t>
            </a:r>
            <a:r>
              <a:rPr lang="en-US" altLang="zh-CN" sz="2400" b="1" dirty="0"/>
              <a:t>Recurrent Neural Network</a:t>
            </a:r>
            <a:r>
              <a:rPr lang="zh-CN" altLang="en-US" sz="2400" b="1" dirty="0"/>
              <a:t>）可以学习句子的表达，但我们先来看看一个单词是如何表达的！</a:t>
            </a:r>
            <a:endParaRPr lang="en-GB" altLang="zh-CN" sz="2400" b="1" dirty="0"/>
          </a:p>
          <a:p>
            <a:pPr marL="342900" indent="-342900">
              <a:buFont typeface="Arial" panose="020B0604020202020204" pitchFamily="34" charset="0"/>
              <a:buChar char="•"/>
            </a:pPr>
            <a:endParaRPr lang="en-GB" altLang="zh-CN" sz="2400" dirty="0"/>
          </a:p>
          <a:p>
            <a:pPr marL="342900" indent="-342900">
              <a:buFont typeface="Arial" panose="020B0604020202020204" pitchFamily="34" charset="0"/>
              <a:buChar char="•"/>
            </a:pPr>
            <a:r>
              <a:rPr lang="zh-CN" altLang="en-US" sz="2400" b="1" dirty="0"/>
              <a:t>最简单的方法</a:t>
            </a:r>
            <a:r>
              <a:rPr lang="en-US" altLang="zh-CN" sz="2400" b="1" dirty="0"/>
              <a:t>1</a:t>
            </a:r>
            <a:r>
              <a:rPr lang="zh-CN" altLang="en-US" sz="2400" b="1" dirty="0"/>
              <a:t>： 一位有效编码（</a:t>
            </a:r>
            <a:r>
              <a:rPr lang="en-US" altLang="zh-CN" sz="2400" b="1" dirty="0"/>
              <a:t>One-hot</a:t>
            </a:r>
            <a:r>
              <a:rPr lang="zh-CN" altLang="en-US" sz="2400" b="1" dirty="0"/>
              <a:t> </a:t>
            </a:r>
            <a:r>
              <a:rPr lang="en-US" altLang="zh-CN" sz="2400" b="1" dirty="0"/>
              <a:t>Vector</a:t>
            </a:r>
            <a:r>
              <a:rPr lang="zh-CN" altLang="en-US" sz="2400" b="1" dirty="0"/>
              <a:t>）</a:t>
            </a:r>
            <a:endParaRPr lang="en-GB" sz="2400" b="1" dirty="0"/>
          </a:p>
          <a:p>
            <a:pPr marL="285750" indent="-285750">
              <a:buFont typeface="Arial" panose="020B0604020202020204" pitchFamily="34" charset="0"/>
              <a:buChar char="•"/>
            </a:pPr>
            <a:endParaRPr lang="en-US" sz="2400" dirty="0"/>
          </a:p>
        </p:txBody>
      </p:sp>
      <p:sp>
        <p:nvSpPr>
          <p:cNvPr id="4" name="TextBox 3">
            <a:extLst>
              <a:ext uri="{FF2B5EF4-FFF2-40B4-BE49-F238E27FC236}">
                <a16:creationId xmlns:a16="http://schemas.microsoft.com/office/drawing/2014/main" id="{C7E0F901-C791-D046-B806-49ED968F8D82}"/>
              </a:ext>
            </a:extLst>
          </p:cNvPr>
          <p:cNvSpPr txBox="1"/>
          <p:nvPr/>
        </p:nvSpPr>
        <p:spPr>
          <a:xfrm>
            <a:off x="812751" y="3504754"/>
            <a:ext cx="4597797" cy="461665"/>
          </a:xfrm>
          <a:prstGeom prst="rect">
            <a:avLst/>
          </a:prstGeom>
          <a:noFill/>
        </p:spPr>
        <p:txBody>
          <a:bodyPr wrap="none" rtlCol="0">
            <a:spAutoFit/>
          </a:bodyPr>
          <a:lstStyle/>
          <a:p>
            <a:r>
              <a:rPr lang="zh-CN" altLang="en-US" sz="2400" b="1" dirty="0"/>
              <a:t>“</a:t>
            </a:r>
            <a:r>
              <a:rPr lang="en-US" altLang="zh-CN" sz="2400" b="1" dirty="0"/>
              <a:t>Deep Learning is very popular</a:t>
            </a:r>
            <a:r>
              <a:rPr lang="zh-CN" altLang="en-US" sz="2400" b="1" dirty="0"/>
              <a:t>”</a:t>
            </a:r>
            <a:endParaRPr lang="en-US" sz="2400" b="1" dirty="0"/>
          </a:p>
        </p:txBody>
      </p:sp>
      <p:sp>
        <p:nvSpPr>
          <p:cNvPr id="5" name="TextBox 4">
            <a:extLst>
              <a:ext uri="{FF2B5EF4-FFF2-40B4-BE49-F238E27FC236}">
                <a16:creationId xmlns:a16="http://schemas.microsoft.com/office/drawing/2014/main" id="{C7AED0AF-D6EA-AF4A-82E6-D07FBC020313}"/>
              </a:ext>
            </a:extLst>
          </p:cNvPr>
          <p:cNvSpPr txBox="1"/>
          <p:nvPr/>
        </p:nvSpPr>
        <p:spPr>
          <a:xfrm>
            <a:off x="1172791" y="4261416"/>
            <a:ext cx="769763" cy="369332"/>
          </a:xfrm>
          <a:prstGeom prst="rect">
            <a:avLst/>
          </a:prstGeom>
          <a:noFill/>
        </p:spPr>
        <p:txBody>
          <a:bodyPr wrap="none" rtlCol="0">
            <a:spAutoFit/>
          </a:bodyPr>
          <a:lstStyle/>
          <a:p>
            <a:r>
              <a:rPr lang="en-US" dirty="0"/>
              <a:t>00001</a:t>
            </a:r>
          </a:p>
        </p:txBody>
      </p:sp>
      <p:sp>
        <p:nvSpPr>
          <p:cNvPr id="6" name="TextBox 5">
            <a:extLst>
              <a:ext uri="{FF2B5EF4-FFF2-40B4-BE49-F238E27FC236}">
                <a16:creationId xmlns:a16="http://schemas.microsoft.com/office/drawing/2014/main" id="{3239226A-8B22-2B4E-BEED-48ED0A90841A}"/>
              </a:ext>
            </a:extLst>
          </p:cNvPr>
          <p:cNvSpPr txBox="1"/>
          <p:nvPr/>
        </p:nvSpPr>
        <p:spPr>
          <a:xfrm>
            <a:off x="2036887" y="4549448"/>
            <a:ext cx="769763" cy="369332"/>
          </a:xfrm>
          <a:prstGeom prst="rect">
            <a:avLst/>
          </a:prstGeom>
          <a:noFill/>
        </p:spPr>
        <p:txBody>
          <a:bodyPr wrap="none" rtlCol="0">
            <a:spAutoFit/>
          </a:bodyPr>
          <a:lstStyle/>
          <a:p>
            <a:r>
              <a:rPr lang="en-US" dirty="0"/>
              <a:t>00010</a:t>
            </a:r>
          </a:p>
        </p:txBody>
      </p:sp>
      <p:sp>
        <p:nvSpPr>
          <p:cNvPr id="7" name="TextBox 6">
            <a:extLst>
              <a:ext uri="{FF2B5EF4-FFF2-40B4-BE49-F238E27FC236}">
                <a16:creationId xmlns:a16="http://schemas.microsoft.com/office/drawing/2014/main" id="{EDEC9BF0-F395-214C-B21F-AEEE26F55389}"/>
              </a:ext>
            </a:extLst>
          </p:cNvPr>
          <p:cNvSpPr txBox="1"/>
          <p:nvPr/>
        </p:nvSpPr>
        <p:spPr>
          <a:xfrm>
            <a:off x="2779292" y="4837480"/>
            <a:ext cx="769763" cy="369332"/>
          </a:xfrm>
          <a:prstGeom prst="rect">
            <a:avLst/>
          </a:prstGeom>
          <a:noFill/>
        </p:spPr>
        <p:txBody>
          <a:bodyPr wrap="none" rtlCol="0">
            <a:spAutoFit/>
          </a:bodyPr>
          <a:lstStyle/>
          <a:p>
            <a:r>
              <a:rPr lang="en-US" dirty="0"/>
              <a:t>00100</a:t>
            </a:r>
          </a:p>
        </p:txBody>
      </p:sp>
      <p:sp>
        <p:nvSpPr>
          <p:cNvPr id="8" name="TextBox 7">
            <a:extLst>
              <a:ext uri="{FF2B5EF4-FFF2-40B4-BE49-F238E27FC236}">
                <a16:creationId xmlns:a16="http://schemas.microsoft.com/office/drawing/2014/main" id="{11F13888-0464-2341-8486-22980AB4BFC7}"/>
              </a:ext>
            </a:extLst>
          </p:cNvPr>
          <p:cNvSpPr txBox="1"/>
          <p:nvPr/>
        </p:nvSpPr>
        <p:spPr>
          <a:xfrm>
            <a:off x="3261023" y="5125512"/>
            <a:ext cx="769763" cy="369332"/>
          </a:xfrm>
          <a:prstGeom prst="rect">
            <a:avLst/>
          </a:prstGeom>
          <a:noFill/>
        </p:spPr>
        <p:txBody>
          <a:bodyPr wrap="none" rtlCol="0">
            <a:spAutoFit/>
          </a:bodyPr>
          <a:lstStyle/>
          <a:p>
            <a:r>
              <a:rPr lang="en-US" dirty="0"/>
              <a:t>01000</a:t>
            </a:r>
          </a:p>
        </p:txBody>
      </p:sp>
      <p:sp>
        <p:nvSpPr>
          <p:cNvPr id="9" name="TextBox 8">
            <a:extLst>
              <a:ext uri="{FF2B5EF4-FFF2-40B4-BE49-F238E27FC236}">
                <a16:creationId xmlns:a16="http://schemas.microsoft.com/office/drawing/2014/main" id="{94170B50-9504-0F42-B272-8651DEBDA73C}"/>
              </a:ext>
            </a:extLst>
          </p:cNvPr>
          <p:cNvSpPr txBox="1"/>
          <p:nvPr/>
        </p:nvSpPr>
        <p:spPr>
          <a:xfrm>
            <a:off x="4030786" y="5341536"/>
            <a:ext cx="769763" cy="369332"/>
          </a:xfrm>
          <a:prstGeom prst="rect">
            <a:avLst/>
          </a:prstGeom>
          <a:noFill/>
        </p:spPr>
        <p:txBody>
          <a:bodyPr wrap="none" rtlCol="0">
            <a:spAutoFit/>
          </a:bodyPr>
          <a:lstStyle/>
          <a:p>
            <a:r>
              <a:rPr lang="en-US" dirty="0"/>
              <a:t>10000</a:t>
            </a:r>
          </a:p>
        </p:txBody>
      </p:sp>
      <p:cxnSp>
        <p:nvCxnSpPr>
          <p:cNvPr id="10" name="Straight Arrow Connector 9">
            <a:extLst>
              <a:ext uri="{FF2B5EF4-FFF2-40B4-BE49-F238E27FC236}">
                <a16:creationId xmlns:a16="http://schemas.microsoft.com/office/drawing/2014/main" id="{D7CED1B3-E239-8E41-89CC-F7566D410600}"/>
              </a:ext>
            </a:extLst>
          </p:cNvPr>
          <p:cNvCxnSpPr>
            <a:cxnSpLocks/>
            <a:endCxn id="5" idx="0"/>
          </p:cNvCxnSpPr>
          <p:nvPr/>
        </p:nvCxnSpPr>
        <p:spPr>
          <a:xfrm>
            <a:off x="1557673" y="3966419"/>
            <a:ext cx="0" cy="2949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8D191D1-9965-C842-9EAA-01F359F24610}"/>
              </a:ext>
            </a:extLst>
          </p:cNvPr>
          <p:cNvCxnSpPr>
            <a:cxnSpLocks/>
            <a:endCxn id="6" idx="0"/>
          </p:cNvCxnSpPr>
          <p:nvPr/>
        </p:nvCxnSpPr>
        <p:spPr>
          <a:xfrm flipH="1">
            <a:off x="2421769" y="3977452"/>
            <a:ext cx="9842" cy="5719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8D191D1-9965-C842-9EAA-01F359F24610}"/>
              </a:ext>
            </a:extLst>
          </p:cNvPr>
          <p:cNvCxnSpPr>
            <a:cxnSpLocks/>
            <a:endCxn id="7" idx="0"/>
          </p:cNvCxnSpPr>
          <p:nvPr/>
        </p:nvCxnSpPr>
        <p:spPr>
          <a:xfrm>
            <a:off x="3164173" y="3986085"/>
            <a:ext cx="1" cy="8513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CB2C848-C04E-4E4F-9FB8-A3B5124EF071}"/>
              </a:ext>
            </a:extLst>
          </p:cNvPr>
          <p:cNvCxnSpPr>
            <a:cxnSpLocks/>
            <a:endCxn id="8" idx="0"/>
          </p:cNvCxnSpPr>
          <p:nvPr/>
        </p:nvCxnSpPr>
        <p:spPr>
          <a:xfrm>
            <a:off x="3645903" y="3992063"/>
            <a:ext cx="2" cy="113344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8D191D1-9965-C842-9EAA-01F359F24610}"/>
              </a:ext>
            </a:extLst>
          </p:cNvPr>
          <p:cNvCxnSpPr>
            <a:cxnSpLocks/>
            <a:endCxn id="9" idx="0"/>
          </p:cNvCxnSpPr>
          <p:nvPr/>
        </p:nvCxnSpPr>
        <p:spPr>
          <a:xfrm>
            <a:off x="4415666" y="3986085"/>
            <a:ext cx="2" cy="135545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D4E670F-7FC4-F946-9053-B5D42B3DD5A6}"/>
              </a:ext>
            </a:extLst>
          </p:cNvPr>
          <p:cNvSpPr txBox="1"/>
          <p:nvPr/>
        </p:nvSpPr>
        <p:spPr>
          <a:xfrm>
            <a:off x="5277247" y="3373847"/>
            <a:ext cx="7571554" cy="2369880"/>
          </a:xfrm>
          <a:prstGeom prst="rect">
            <a:avLst/>
          </a:prstGeom>
          <a:noFill/>
        </p:spPr>
        <p:txBody>
          <a:bodyPr wrap="square" rtlCol="0">
            <a:spAutoFit/>
          </a:bodyPr>
          <a:lstStyle/>
          <a:p>
            <a:r>
              <a:rPr lang="zh-CN" altLang="en-US" sz="2400" b="1" dirty="0">
                <a:solidFill>
                  <a:srgbClr val="FF0000"/>
                </a:solidFill>
              </a:rPr>
              <a:t>为什么不好？？</a:t>
            </a:r>
            <a:endParaRPr lang="en-GB" altLang="zh-CN" sz="2400" b="1" dirty="0">
              <a:solidFill>
                <a:srgbClr val="FF0000"/>
              </a:solidFill>
            </a:endParaRPr>
          </a:p>
          <a:p>
            <a:endParaRPr lang="en-GB" altLang="zh-CN" sz="2400" b="1" dirty="0">
              <a:solidFill>
                <a:srgbClr val="FF0000"/>
              </a:solidFill>
            </a:endParaRPr>
          </a:p>
          <a:p>
            <a:pPr marL="285750" indent="-285750">
              <a:buFont typeface="Arial" panose="020B0604020202020204" pitchFamily="34" charset="0"/>
              <a:buChar char="•"/>
            </a:pPr>
            <a:r>
              <a:rPr lang="zh-CN" altLang="en-US" sz="2000" dirty="0"/>
              <a:t>词汇表动则上万个单词，导致维度诅咒（</a:t>
            </a:r>
            <a:r>
              <a:rPr lang="en-US" altLang="zh-CN" sz="2000" dirty="0"/>
              <a:t>Curse of Dimensionality</a:t>
            </a:r>
            <a:r>
              <a:rPr lang="zh-CN" altLang="en-US" sz="2000" dirty="0"/>
              <a:t>）</a:t>
            </a:r>
            <a:endParaRPr lang="en-GB" altLang="zh-CN" sz="2000" dirty="0"/>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zh-CN" altLang="en-US" sz="2000" dirty="0"/>
              <a:t>过于稀疏且无法衡量单词之间的语义相关性，即任意两个单词都被认为是互相独立的</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3798216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F12CD1-AA02-A14B-8735-7795A0EC1C0C}"/>
              </a:ext>
            </a:extLst>
          </p:cNvPr>
          <p:cNvSpPr txBox="1"/>
          <p:nvPr/>
        </p:nvSpPr>
        <p:spPr>
          <a:xfrm>
            <a:off x="617220" y="777240"/>
            <a:ext cx="2244525" cy="584775"/>
          </a:xfrm>
          <a:prstGeom prst="rect">
            <a:avLst/>
          </a:prstGeom>
          <a:noFill/>
        </p:spPr>
        <p:txBody>
          <a:bodyPr wrap="none" rtlCol="0">
            <a:spAutoFit/>
          </a:bodyPr>
          <a:lstStyle/>
          <a:p>
            <a:r>
              <a:rPr lang="zh-CN" altLang="en-US" sz="3200" b="1" dirty="0">
                <a:solidFill>
                  <a:schemeClr val="bg2">
                    <a:lumMod val="50000"/>
                  </a:schemeClr>
                </a:solidFill>
              </a:rPr>
              <a:t>单词的表达</a:t>
            </a:r>
            <a:endParaRPr lang="en-US" sz="3200" b="1" dirty="0">
              <a:solidFill>
                <a:schemeClr val="bg2">
                  <a:lumMod val="50000"/>
                </a:schemeClr>
              </a:solidFill>
            </a:endParaRPr>
          </a:p>
        </p:txBody>
      </p:sp>
      <p:sp>
        <p:nvSpPr>
          <p:cNvPr id="3" name="TextBox 2">
            <a:extLst>
              <a:ext uri="{FF2B5EF4-FFF2-40B4-BE49-F238E27FC236}">
                <a16:creationId xmlns:a16="http://schemas.microsoft.com/office/drawing/2014/main" id="{2CA39484-935F-1F4C-8DE0-2555F044564C}"/>
              </a:ext>
            </a:extLst>
          </p:cNvPr>
          <p:cNvSpPr txBox="1"/>
          <p:nvPr/>
        </p:nvSpPr>
        <p:spPr>
          <a:xfrm>
            <a:off x="812751" y="1600101"/>
            <a:ext cx="11305256" cy="830997"/>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t>最简单的方法</a:t>
            </a:r>
            <a:r>
              <a:rPr lang="en-US" altLang="zh-CN" sz="2400" b="1" dirty="0"/>
              <a:t>2</a:t>
            </a:r>
            <a:r>
              <a:rPr lang="zh-CN" altLang="en-US" sz="2400" b="1" dirty="0"/>
              <a:t>： </a:t>
            </a:r>
            <a:r>
              <a:rPr lang="zh-CN" altLang="en-GB" sz="2400" b="1" dirty="0"/>
              <a:t>词袋</a:t>
            </a:r>
            <a:r>
              <a:rPr lang="zh-CN" altLang="en-US" sz="2400" b="1" dirty="0"/>
              <a:t>模型（</a:t>
            </a:r>
            <a:r>
              <a:rPr lang="en-US" altLang="zh-CN" sz="2400" b="1" dirty="0"/>
              <a:t>Bag of Words</a:t>
            </a:r>
            <a:r>
              <a:rPr lang="zh-CN" altLang="en-US" sz="2400" b="1" dirty="0"/>
              <a:t>）</a:t>
            </a:r>
            <a:endParaRPr lang="en-GB" sz="2400" b="1" dirty="0"/>
          </a:p>
          <a:p>
            <a:pPr marL="925513" lvl="1" indent="-285750">
              <a:buFont typeface="Arial" panose="020B0604020202020204" pitchFamily="34" charset="0"/>
              <a:buChar char="•"/>
            </a:pPr>
            <a:r>
              <a:rPr lang="zh-CN" altLang="en-US" sz="2400" dirty="0"/>
              <a:t>直接用单词出现的频率来表达整个句子，跳过单词表达环节</a:t>
            </a:r>
            <a:endParaRPr lang="en-US" sz="2400" dirty="0"/>
          </a:p>
        </p:txBody>
      </p:sp>
      <p:sp>
        <p:nvSpPr>
          <p:cNvPr id="25" name="TextBox 24">
            <a:extLst>
              <a:ext uri="{FF2B5EF4-FFF2-40B4-BE49-F238E27FC236}">
                <a16:creationId xmlns:a16="http://schemas.microsoft.com/office/drawing/2014/main" id="{1D4E670F-7FC4-F946-9053-B5D42B3DD5A6}"/>
              </a:ext>
            </a:extLst>
          </p:cNvPr>
          <p:cNvSpPr txBox="1"/>
          <p:nvPr/>
        </p:nvSpPr>
        <p:spPr>
          <a:xfrm>
            <a:off x="5277247" y="3373847"/>
            <a:ext cx="7448201" cy="2062103"/>
          </a:xfrm>
          <a:prstGeom prst="rect">
            <a:avLst/>
          </a:prstGeom>
          <a:noFill/>
        </p:spPr>
        <p:txBody>
          <a:bodyPr wrap="square" rtlCol="0">
            <a:spAutoFit/>
          </a:bodyPr>
          <a:lstStyle/>
          <a:p>
            <a:r>
              <a:rPr lang="zh-CN" altLang="en-US" sz="2400" b="1" dirty="0">
                <a:solidFill>
                  <a:srgbClr val="FF0000"/>
                </a:solidFill>
              </a:rPr>
              <a:t>为什么不好？？</a:t>
            </a:r>
            <a:endParaRPr lang="en-GB" altLang="zh-CN" sz="2400" b="1" dirty="0">
              <a:solidFill>
                <a:srgbClr val="FF0000"/>
              </a:solidFill>
            </a:endParaRPr>
          </a:p>
          <a:p>
            <a:endParaRPr lang="en-GB" altLang="zh-CN" sz="2400" b="1" dirty="0">
              <a:solidFill>
                <a:srgbClr val="FF0000"/>
              </a:solidFill>
            </a:endParaRPr>
          </a:p>
          <a:p>
            <a:pPr marL="285750" indent="-285750">
              <a:buFont typeface="Arial" panose="020B0604020202020204" pitchFamily="34" charset="0"/>
              <a:buChar char="•"/>
            </a:pPr>
            <a:r>
              <a:rPr lang="zh-CN" altLang="en-US" sz="2000" dirty="0"/>
              <a:t>和一位有效编码一样，词汇表动则上万个单词，导致维度诅咒</a:t>
            </a:r>
            <a:endParaRPr lang="en-GB" altLang="zh-CN" sz="2000" dirty="0"/>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zh-CN" altLang="en-US" sz="2000" dirty="0"/>
              <a:t>只是单纯的计数，而不会考虑单词的前后顺序，因此会忽略上下文信息以及单词之间的语义关联</a:t>
            </a:r>
          </a:p>
        </p:txBody>
      </p:sp>
      <p:sp>
        <p:nvSpPr>
          <p:cNvPr id="11" name="TextBox 10">
            <a:extLst>
              <a:ext uri="{FF2B5EF4-FFF2-40B4-BE49-F238E27FC236}">
                <a16:creationId xmlns:a16="http://schemas.microsoft.com/office/drawing/2014/main" id="{2E069251-1532-1347-8531-99083E88934E}"/>
              </a:ext>
            </a:extLst>
          </p:cNvPr>
          <p:cNvSpPr txBox="1"/>
          <p:nvPr/>
        </p:nvSpPr>
        <p:spPr>
          <a:xfrm>
            <a:off x="617220" y="2680221"/>
            <a:ext cx="4346703" cy="461665"/>
          </a:xfrm>
          <a:prstGeom prst="rect">
            <a:avLst/>
          </a:prstGeom>
          <a:noFill/>
        </p:spPr>
        <p:txBody>
          <a:bodyPr wrap="none" rtlCol="0">
            <a:spAutoFit/>
          </a:bodyPr>
          <a:lstStyle/>
          <a:p>
            <a:r>
              <a:rPr lang="zh-CN" altLang="en-US" sz="2400" b="1" dirty="0"/>
              <a:t>“</a:t>
            </a:r>
            <a:r>
              <a:rPr lang="en-US" altLang="zh-CN" sz="2400" b="1" dirty="0"/>
              <a:t>we like TensorLayer, do we?</a:t>
            </a:r>
            <a:r>
              <a:rPr lang="zh-CN" altLang="en-US" sz="2400" b="1" dirty="0"/>
              <a:t>”</a:t>
            </a:r>
            <a:endParaRPr lang="en-US" sz="2400" b="1" dirty="0"/>
          </a:p>
        </p:txBody>
      </p:sp>
      <p:graphicFrame>
        <p:nvGraphicFramePr>
          <p:cNvPr id="13" name="Table 12">
            <a:extLst>
              <a:ext uri="{FF2B5EF4-FFF2-40B4-BE49-F238E27FC236}">
                <a16:creationId xmlns:a16="http://schemas.microsoft.com/office/drawing/2014/main" id="{C95477F0-415E-144F-A432-EB2811A14E3B}"/>
              </a:ext>
            </a:extLst>
          </p:cNvPr>
          <p:cNvGraphicFramePr>
            <a:graphicFrameLocks noGrp="1"/>
          </p:cNvGraphicFramePr>
          <p:nvPr>
            <p:extLst>
              <p:ext uri="{D42A27DB-BD31-4B8C-83A1-F6EECF244321}">
                <p14:modId xmlns:p14="http://schemas.microsoft.com/office/powerpoint/2010/main" val="1183628187"/>
              </p:ext>
            </p:extLst>
          </p:nvPr>
        </p:nvGraphicFramePr>
        <p:xfrm>
          <a:off x="583294" y="3511164"/>
          <a:ext cx="3134122" cy="1904365"/>
        </p:xfrm>
        <a:graphic>
          <a:graphicData uri="http://schemas.openxmlformats.org/drawingml/2006/table">
            <a:tbl>
              <a:tblPr firstRow="1" bandRow="1">
                <a:tableStyleId>{5C22544A-7EE6-4342-B048-85BDC9FD1C3A}</a:tableStyleId>
              </a:tblPr>
              <a:tblGrid>
                <a:gridCol w="1567061">
                  <a:extLst>
                    <a:ext uri="{9D8B030D-6E8A-4147-A177-3AD203B41FA5}">
                      <a16:colId xmlns:a16="http://schemas.microsoft.com/office/drawing/2014/main" val="256741378"/>
                    </a:ext>
                  </a:extLst>
                </a:gridCol>
                <a:gridCol w="1567061">
                  <a:extLst>
                    <a:ext uri="{9D8B030D-6E8A-4147-A177-3AD203B41FA5}">
                      <a16:colId xmlns:a16="http://schemas.microsoft.com/office/drawing/2014/main" val="318811552"/>
                    </a:ext>
                  </a:extLst>
                </a:gridCol>
              </a:tblGrid>
              <a:tr h="0">
                <a:tc>
                  <a:txBody>
                    <a:bodyPr/>
                    <a:lstStyle/>
                    <a:p>
                      <a:r>
                        <a:rPr lang="zh-CN" altLang="en-US" dirty="0">
                          <a:solidFill>
                            <a:schemeClr val="tx1"/>
                          </a:solidFill>
                        </a:rPr>
                        <a:t>单词</a:t>
                      </a:r>
                      <a:endParaRPr lang="en-US" dirty="0">
                        <a:solidFill>
                          <a:schemeClr val="tx1"/>
                        </a:solidFill>
                      </a:endParaRPr>
                    </a:p>
                  </a:txBody>
                  <a:tcPr>
                    <a:solidFill>
                      <a:schemeClr val="bg1">
                        <a:lumMod val="95000"/>
                      </a:schemeClr>
                    </a:solidFill>
                  </a:tcPr>
                </a:tc>
                <a:tc>
                  <a:txBody>
                    <a:bodyPr/>
                    <a:lstStyle/>
                    <a:p>
                      <a:r>
                        <a:rPr lang="zh-CN" altLang="en-US" dirty="0">
                          <a:solidFill>
                            <a:schemeClr val="tx1"/>
                          </a:solidFill>
                        </a:rPr>
                        <a:t>词频</a:t>
                      </a:r>
                      <a:endParaRPr lang="en-US" dirty="0">
                        <a:solidFill>
                          <a:schemeClr val="tx1"/>
                        </a:solidFill>
                      </a:endParaRPr>
                    </a:p>
                  </a:txBody>
                  <a:tcPr>
                    <a:solidFill>
                      <a:schemeClr val="bg1">
                        <a:lumMod val="95000"/>
                      </a:schemeClr>
                    </a:solidFill>
                  </a:tcPr>
                </a:tc>
                <a:extLst>
                  <a:ext uri="{0D108BD9-81ED-4DB2-BD59-A6C34878D82A}">
                    <a16:rowId xmlns:a16="http://schemas.microsoft.com/office/drawing/2014/main" val="3571706051"/>
                  </a:ext>
                </a:extLst>
              </a:tr>
              <a:tr h="370840">
                <a:tc>
                  <a:txBody>
                    <a:bodyPr/>
                    <a:lstStyle/>
                    <a:p>
                      <a:r>
                        <a:rPr lang="en-US" dirty="0">
                          <a:solidFill>
                            <a:schemeClr val="tx1"/>
                          </a:solidFill>
                        </a:rPr>
                        <a:t>we</a:t>
                      </a:r>
                    </a:p>
                  </a:txBody>
                  <a:tcPr>
                    <a:solidFill>
                      <a:schemeClr val="bg1">
                        <a:lumMod val="95000"/>
                      </a:schemeClr>
                    </a:solidFill>
                  </a:tcPr>
                </a:tc>
                <a:tc>
                  <a:txBody>
                    <a:bodyPr/>
                    <a:lstStyle/>
                    <a:p>
                      <a:r>
                        <a:rPr lang="en-US" dirty="0">
                          <a:solidFill>
                            <a:schemeClr val="tx1"/>
                          </a:solidFill>
                        </a:rPr>
                        <a:t>2</a:t>
                      </a:r>
                    </a:p>
                  </a:txBody>
                  <a:tcPr>
                    <a:solidFill>
                      <a:schemeClr val="bg1">
                        <a:lumMod val="95000"/>
                      </a:schemeClr>
                    </a:solidFill>
                  </a:tcPr>
                </a:tc>
                <a:extLst>
                  <a:ext uri="{0D108BD9-81ED-4DB2-BD59-A6C34878D82A}">
                    <a16:rowId xmlns:a16="http://schemas.microsoft.com/office/drawing/2014/main" val="845245186"/>
                  </a:ext>
                </a:extLst>
              </a:tr>
              <a:tr h="370840">
                <a:tc>
                  <a:txBody>
                    <a:bodyPr/>
                    <a:lstStyle/>
                    <a:p>
                      <a:r>
                        <a:rPr lang="en-US" dirty="0">
                          <a:solidFill>
                            <a:schemeClr val="tx1"/>
                          </a:solidFill>
                        </a:rPr>
                        <a:t>like</a:t>
                      </a:r>
                    </a:p>
                  </a:txBody>
                  <a:tcPr>
                    <a:solidFill>
                      <a:schemeClr val="bg1">
                        <a:lumMod val="95000"/>
                      </a:schemeClr>
                    </a:solidFill>
                  </a:tcPr>
                </a:tc>
                <a:tc>
                  <a:txBody>
                    <a:bodyPr/>
                    <a:lstStyle/>
                    <a:p>
                      <a:r>
                        <a:rPr lang="en-US" dirty="0">
                          <a:solidFill>
                            <a:schemeClr val="tx1"/>
                          </a:solidFill>
                        </a:rPr>
                        <a:t>1</a:t>
                      </a:r>
                    </a:p>
                  </a:txBody>
                  <a:tcPr>
                    <a:solidFill>
                      <a:schemeClr val="bg1">
                        <a:lumMod val="95000"/>
                      </a:schemeClr>
                    </a:solidFill>
                  </a:tcPr>
                </a:tc>
                <a:extLst>
                  <a:ext uri="{0D108BD9-81ED-4DB2-BD59-A6C34878D82A}">
                    <a16:rowId xmlns:a16="http://schemas.microsoft.com/office/drawing/2014/main" val="1929892331"/>
                  </a:ext>
                </a:extLst>
              </a:tr>
              <a:tr h="370840">
                <a:tc>
                  <a:txBody>
                    <a:bodyPr/>
                    <a:lstStyle/>
                    <a:p>
                      <a:r>
                        <a:rPr lang="en-US" dirty="0">
                          <a:solidFill>
                            <a:schemeClr val="tx1"/>
                          </a:solidFill>
                        </a:rPr>
                        <a:t>TensorLayer</a:t>
                      </a:r>
                    </a:p>
                  </a:txBody>
                  <a:tcPr>
                    <a:solidFill>
                      <a:schemeClr val="bg1">
                        <a:lumMod val="95000"/>
                      </a:schemeClr>
                    </a:solidFill>
                  </a:tcPr>
                </a:tc>
                <a:tc>
                  <a:txBody>
                    <a:bodyPr/>
                    <a:lstStyle/>
                    <a:p>
                      <a:r>
                        <a:rPr lang="en-US" dirty="0">
                          <a:solidFill>
                            <a:schemeClr val="tx1"/>
                          </a:solidFill>
                        </a:rPr>
                        <a:t>1</a:t>
                      </a:r>
                    </a:p>
                  </a:txBody>
                  <a:tcPr>
                    <a:solidFill>
                      <a:schemeClr val="bg1">
                        <a:lumMod val="95000"/>
                      </a:schemeClr>
                    </a:solidFill>
                  </a:tcPr>
                </a:tc>
                <a:extLst>
                  <a:ext uri="{0D108BD9-81ED-4DB2-BD59-A6C34878D82A}">
                    <a16:rowId xmlns:a16="http://schemas.microsoft.com/office/drawing/2014/main" val="2316951868"/>
                  </a:ext>
                </a:extLst>
              </a:tr>
              <a:tr h="370840">
                <a:tc>
                  <a:txBody>
                    <a:bodyPr/>
                    <a:lstStyle/>
                    <a:p>
                      <a:r>
                        <a:rPr lang="en-US" dirty="0">
                          <a:solidFill>
                            <a:schemeClr val="tx1"/>
                          </a:solidFill>
                        </a:rPr>
                        <a:t>do</a:t>
                      </a:r>
                    </a:p>
                  </a:txBody>
                  <a:tcPr>
                    <a:solidFill>
                      <a:schemeClr val="bg1">
                        <a:lumMod val="95000"/>
                      </a:schemeClr>
                    </a:solidFill>
                  </a:tcPr>
                </a:tc>
                <a:tc>
                  <a:txBody>
                    <a:bodyPr/>
                    <a:lstStyle/>
                    <a:p>
                      <a:r>
                        <a:rPr lang="en-US" dirty="0">
                          <a:solidFill>
                            <a:schemeClr val="tx1"/>
                          </a:solidFill>
                        </a:rPr>
                        <a:t>1</a:t>
                      </a:r>
                    </a:p>
                  </a:txBody>
                  <a:tcPr>
                    <a:solidFill>
                      <a:schemeClr val="bg1">
                        <a:lumMod val="95000"/>
                      </a:schemeClr>
                    </a:solidFill>
                  </a:tcPr>
                </a:tc>
                <a:extLst>
                  <a:ext uri="{0D108BD9-81ED-4DB2-BD59-A6C34878D82A}">
                    <a16:rowId xmlns:a16="http://schemas.microsoft.com/office/drawing/2014/main" val="3780869158"/>
                  </a:ext>
                </a:extLst>
              </a:tr>
            </a:tbl>
          </a:graphicData>
        </a:graphic>
      </p:graphicFrame>
      <p:sp>
        <p:nvSpPr>
          <p:cNvPr id="15" name="TextBox 14">
            <a:extLst>
              <a:ext uri="{FF2B5EF4-FFF2-40B4-BE49-F238E27FC236}">
                <a16:creationId xmlns:a16="http://schemas.microsoft.com/office/drawing/2014/main" id="{5E774BB6-2AB6-0D48-B77F-750FAE9D8514}"/>
              </a:ext>
            </a:extLst>
          </p:cNvPr>
          <p:cNvSpPr txBox="1"/>
          <p:nvPr/>
        </p:nvSpPr>
        <p:spPr>
          <a:xfrm>
            <a:off x="4164042" y="4411945"/>
            <a:ext cx="1125629" cy="369332"/>
          </a:xfrm>
          <a:prstGeom prst="rect">
            <a:avLst/>
          </a:prstGeom>
          <a:noFill/>
        </p:spPr>
        <p:txBody>
          <a:bodyPr wrap="none" rtlCol="0">
            <a:spAutoFit/>
          </a:bodyPr>
          <a:lstStyle/>
          <a:p>
            <a:r>
              <a:rPr lang="en-US" dirty="0"/>
              <a:t>[2, 1, 1, 1]</a:t>
            </a:r>
          </a:p>
        </p:txBody>
      </p:sp>
      <p:sp>
        <p:nvSpPr>
          <p:cNvPr id="16" name="TextBox 15">
            <a:extLst>
              <a:ext uri="{FF2B5EF4-FFF2-40B4-BE49-F238E27FC236}">
                <a16:creationId xmlns:a16="http://schemas.microsoft.com/office/drawing/2014/main" id="{932EB5FB-8C26-AC4D-841E-39DE3D7D10FB}"/>
              </a:ext>
            </a:extLst>
          </p:cNvPr>
          <p:cNvSpPr txBox="1"/>
          <p:nvPr/>
        </p:nvSpPr>
        <p:spPr>
          <a:xfrm>
            <a:off x="4164042" y="3631571"/>
            <a:ext cx="1107996" cy="369332"/>
          </a:xfrm>
          <a:prstGeom prst="rect">
            <a:avLst/>
          </a:prstGeom>
          <a:noFill/>
        </p:spPr>
        <p:txBody>
          <a:bodyPr wrap="none" rtlCol="0">
            <a:spAutoFit/>
          </a:bodyPr>
          <a:lstStyle/>
          <a:p>
            <a:r>
              <a:rPr lang="zh-CN" altLang="en-US" b="1" dirty="0">
                <a:solidFill>
                  <a:srgbClr val="FF0000"/>
                </a:solidFill>
              </a:rPr>
              <a:t>句子表达</a:t>
            </a:r>
            <a:endParaRPr lang="en-US" b="1" dirty="0">
              <a:solidFill>
                <a:srgbClr val="FF0000"/>
              </a:solidFill>
            </a:endParaRPr>
          </a:p>
        </p:txBody>
      </p:sp>
      <p:sp>
        <p:nvSpPr>
          <p:cNvPr id="18" name="Right Arrow 17">
            <a:extLst>
              <a:ext uri="{FF2B5EF4-FFF2-40B4-BE49-F238E27FC236}">
                <a16:creationId xmlns:a16="http://schemas.microsoft.com/office/drawing/2014/main" id="{026BC51B-FA70-504B-92FA-CD2CB91BEFEE}"/>
              </a:ext>
            </a:extLst>
          </p:cNvPr>
          <p:cNvSpPr/>
          <p:nvPr/>
        </p:nvSpPr>
        <p:spPr>
          <a:xfrm>
            <a:off x="3838294" y="4463346"/>
            <a:ext cx="325748" cy="317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5A1541FF-7366-D44F-AFE8-24769A447961}"/>
              </a:ext>
            </a:extLst>
          </p:cNvPr>
          <p:cNvSpPr/>
          <p:nvPr/>
        </p:nvSpPr>
        <p:spPr>
          <a:xfrm rot="5400000">
            <a:off x="4555165" y="4004812"/>
            <a:ext cx="325748" cy="317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72792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UUID" val="{C1A8F295-47DC-48FB-81BD-666766343352}"/>
  <p:tag name="ISPRING_RESOURCE_FOLDER" val="E:\素材\正版图-卖\PPT\0变色龙\0包图网\bt369\ppt\bt369\"/>
  <p:tag name="ISPRING_PRESENTATION_PATH" val="E:\素材\正版图-卖\PPT\0变色龙\0包图网\bt369\ppt\bt369.pptx"/>
  <p:tag name="ISPRING_PROJECT_FOLDER_UPDATED" val="1"/>
  <p:tag name="ISPRING_SCREEN_RECS_UPDATED" val="E:\素材\正版图-卖\PPT\0变色龙\0包图网\bt369\ppt\bt369"/>
  <p:tag name="ISPRING_PRESENTATION_TITLE" val="bt516"/>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heme/theme1.xml><?xml version="1.0" encoding="utf-8"?>
<a:theme xmlns:a="http://schemas.openxmlformats.org/drawingml/2006/main" name="Office Theme">
  <a:themeElements>
    <a:clrScheme name="自定义 119">
      <a:dk1>
        <a:sysClr val="windowText" lastClr="000000"/>
      </a:dk1>
      <a:lt1>
        <a:sysClr val="window" lastClr="FFFFFF"/>
      </a:lt1>
      <a:dk2>
        <a:srgbClr val="17406D"/>
      </a:dk2>
      <a:lt2>
        <a:srgbClr val="DBEFF9"/>
      </a:lt2>
      <a:accent1>
        <a:srgbClr val="006AB5"/>
      </a:accent1>
      <a:accent2>
        <a:srgbClr val="31A8E1"/>
      </a:accent2>
      <a:accent3>
        <a:srgbClr val="006AB5"/>
      </a:accent3>
      <a:accent4>
        <a:srgbClr val="31A8E1"/>
      </a:accent4>
      <a:accent5>
        <a:srgbClr val="006AB5"/>
      </a:accent5>
      <a:accent6>
        <a:srgbClr val="31A8E1"/>
      </a:accent6>
      <a:hlink>
        <a:srgbClr val="006AB5"/>
      </a:hlink>
      <a:folHlink>
        <a:srgbClr val="31A8E1"/>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5609</Words>
  <Application>Microsoft Macintosh PowerPoint</Application>
  <PresentationFormat>Custom</PresentationFormat>
  <Paragraphs>773</Paragraphs>
  <Slides>64</Slides>
  <Notes>23</Notes>
  <HiddenSlides>13</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64</vt:i4>
      </vt:variant>
    </vt:vector>
  </HeadingPairs>
  <TitlesOfParts>
    <vt:vector size="79" baseType="lpstr">
      <vt:lpstr>Algerian</vt:lpstr>
      <vt:lpstr>FontAwesome</vt:lpstr>
      <vt:lpstr>Lato Black</vt:lpstr>
      <vt:lpstr>Lato Regular</vt:lpstr>
      <vt:lpstr>League Gothic Regular</vt:lpstr>
      <vt:lpstr>맑은 고딕</vt:lpstr>
      <vt:lpstr>微软雅黑</vt:lpstr>
      <vt:lpstr>宋体</vt:lpstr>
      <vt:lpstr>Arial</vt:lpstr>
      <vt:lpstr>Calibri</vt:lpstr>
      <vt:lpstr>Calibri Light</vt:lpstr>
      <vt:lpstr>Cambria Math</vt:lpstr>
      <vt:lpstr>Gill Sans</vt:lpstr>
      <vt:lpstr>Monotype Corsiva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bt516</dc:title>
  <dc:creator/>
  <cp:lastModifiedBy/>
  <cp:revision>1</cp:revision>
  <dcterms:created xsi:type="dcterms:W3CDTF">2016-12-29T16:28:19Z</dcterms:created>
  <dcterms:modified xsi:type="dcterms:W3CDTF">2019-02-01T08:49:41Z</dcterms:modified>
</cp:coreProperties>
</file>